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6.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7.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8.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9.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0.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1.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2.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3.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14.xml" ContentType="application/vnd.openxmlformats-officedocument.theme+xml"/>
  <Override PartName="/ppt/tags/tag1.xml" ContentType="application/vnd.openxmlformats-officedocument.presentationml.tags+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15.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16.xml" ContentType="application/vnd.openxmlformats-officedocument.theme+xml"/>
  <Override PartName="/ppt/tags/tag2.xml" ContentType="application/vnd.openxmlformats-officedocument.presentationml.tags+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17.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18.xml" ContentType="application/vnd.openxmlformats-officedocument.theme+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19.xml" ContentType="application/vnd.openxmlformats-officedocument.theme+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theme/theme20.xml" ContentType="application/vnd.openxmlformats-officedocument.theme+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theme/theme21.xml" ContentType="application/vnd.openxmlformats-officedocument.theme+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theme/theme22.xml" ContentType="application/vnd.openxmlformats-officedocument.theme+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xml" ContentType="application/inkml+xml"/>
  <Override PartName="/ppt/notesSlides/notesSlide4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ink/ink5.xml" ContentType="application/inkml+xml"/>
  <Override PartName="/ppt/ink/ink6.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96" r:id="rId4"/>
    <p:sldMasterId id="2147483762" r:id="rId5"/>
    <p:sldMasterId id="2147485638" r:id="rId6"/>
    <p:sldMasterId id="2147485672" r:id="rId7"/>
    <p:sldMasterId id="2147485732" r:id="rId8"/>
    <p:sldMasterId id="2147485765" r:id="rId9"/>
    <p:sldMasterId id="2147485809" r:id="rId10"/>
    <p:sldMasterId id="2147485848" r:id="rId11"/>
    <p:sldMasterId id="2147485859" r:id="rId12"/>
    <p:sldMasterId id="2147485874" r:id="rId13"/>
    <p:sldMasterId id="2147485913" r:id="rId14"/>
    <p:sldMasterId id="2147485944" r:id="rId15"/>
    <p:sldMasterId id="2147486013" r:id="rId16"/>
    <p:sldMasterId id="2147486047" r:id="rId17"/>
    <p:sldMasterId id="2147486069" r:id="rId18"/>
    <p:sldMasterId id="2147486105" r:id="rId19"/>
    <p:sldMasterId id="2147486127" r:id="rId20"/>
    <p:sldMasterId id="2147486163" r:id="rId21"/>
    <p:sldMasterId id="2147486189" r:id="rId22"/>
    <p:sldMasterId id="2147486225" r:id="rId23"/>
    <p:sldMasterId id="2147486281" r:id="rId24"/>
    <p:sldMasterId id="2147486316" r:id="rId25"/>
    <p:sldMasterId id="2147486336" r:id="rId26"/>
  </p:sldMasterIdLst>
  <p:notesMasterIdLst>
    <p:notesMasterId r:id="rId102"/>
  </p:notesMasterIdLst>
  <p:sldIdLst>
    <p:sldId id="2146846702" r:id="rId27"/>
    <p:sldId id="2146846746" r:id="rId28"/>
    <p:sldId id="2076137641" r:id="rId29"/>
    <p:sldId id="2146846748" r:id="rId30"/>
    <p:sldId id="2146846757" r:id="rId31"/>
    <p:sldId id="2146846758" r:id="rId32"/>
    <p:sldId id="2137" r:id="rId33"/>
    <p:sldId id="10082" r:id="rId34"/>
    <p:sldId id="2146846749" r:id="rId35"/>
    <p:sldId id="2146846750" r:id="rId36"/>
    <p:sldId id="2146846754" r:id="rId37"/>
    <p:sldId id="10083" r:id="rId38"/>
    <p:sldId id="2076137650" r:id="rId39"/>
    <p:sldId id="2146846752" r:id="rId40"/>
    <p:sldId id="2126" r:id="rId41"/>
    <p:sldId id="2157" r:id="rId42"/>
    <p:sldId id="10088" r:id="rId43"/>
    <p:sldId id="10081" r:id="rId44"/>
    <p:sldId id="10100" r:id="rId45"/>
    <p:sldId id="10093" r:id="rId46"/>
    <p:sldId id="2156" r:id="rId47"/>
    <p:sldId id="10092" r:id="rId48"/>
    <p:sldId id="2146846753" r:id="rId49"/>
    <p:sldId id="2146846759" r:id="rId50"/>
    <p:sldId id="2125" r:id="rId51"/>
    <p:sldId id="10091" r:id="rId52"/>
    <p:sldId id="10094" r:id="rId53"/>
    <p:sldId id="2146846755" r:id="rId54"/>
    <p:sldId id="2076138422" r:id="rId55"/>
    <p:sldId id="2076138064" r:id="rId56"/>
    <p:sldId id="2076138058" r:id="rId57"/>
    <p:sldId id="2076138063" r:id="rId58"/>
    <p:sldId id="2076138062" r:id="rId59"/>
    <p:sldId id="2076138065" r:id="rId60"/>
    <p:sldId id="2076138060" r:id="rId61"/>
    <p:sldId id="2076138059" r:id="rId62"/>
    <p:sldId id="3295" r:id="rId63"/>
    <p:sldId id="2146846756" r:id="rId64"/>
    <p:sldId id="2146846747" r:id="rId65"/>
    <p:sldId id="2146846740" r:id="rId66"/>
    <p:sldId id="2146846739" r:id="rId67"/>
    <p:sldId id="2146846741" r:id="rId68"/>
    <p:sldId id="2146846745" r:id="rId69"/>
    <p:sldId id="2146846730" r:id="rId70"/>
    <p:sldId id="2146846734" r:id="rId71"/>
    <p:sldId id="2076137627" r:id="rId72"/>
    <p:sldId id="2076137639" r:id="rId73"/>
    <p:sldId id="2076137631" r:id="rId74"/>
    <p:sldId id="2076137628" r:id="rId75"/>
    <p:sldId id="2076137633" r:id="rId76"/>
    <p:sldId id="2076136723" r:id="rId77"/>
    <p:sldId id="2076136724" r:id="rId78"/>
    <p:sldId id="2076136725" r:id="rId79"/>
    <p:sldId id="2076136726" r:id="rId80"/>
    <p:sldId id="2076136727" r:id="rId81"/>
    <p:sldId id="10627" r:id="rId82"/>
    <p:sldId id="2076137514" r:id="rId83"/>
    <p:sldId id="2146846738" r:id="rId84"/>
    <p:sldId id="2146846731" r:id="rId85"/>
    <p:sldId id="2076137900" r:id="rId86"/>
    <p:sldId id="2076137617" r:id="rId87"/>
    <p:sldId id="2146846733" r:id="rId88"/>
    <p:sldId id="2146846742" r:id="rId89"/>
    <p:sldId id="2076137349" r:id="rId90"/>
    <p:sldId id="2076137947" r:id="rId91"/>
    <p:sldId id="2146846736" r:id="rId92"/>
    <p:sldId id="2146846737" r:id="rId93"/>
    <p:sldId id="2146846743" r:id="rId94"/>
    <p:sldId id="2146846735" r:id="rId95"/>
    <p:sldId id="2474" r:id="rId96"/>
    <p:sldId id="10620" r:id="rId97"/>
    <p:sldId id="2141411343" r:id="rId98"/>
    <p:sldId id="2141411345" r:id="rId99"/>
    <p:sldId id="2141411346" r:id="rId100"/>
    <p:sldId id="2146846744"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01C3B4-608A-4051-946E-CA6CB3CC016F}">
          <p14:sldIdLst>
            <p14:sldId id="2146846702"/>
            <p14:sldId id="2146846746"/>
            <p14:sldId id="2076137641"/>
            <p14:sldId id="2146846748"/>
            <p14:sldId id="2146846757"/>
            <p14:sldId id="2146846758"/>
            <p14:sldId id="2137"/>
            <p14:sldId id="10082"/>
            <p14:sldId id="2146846749"/>
            <p14:sldId id="2146846750"/>
            <p14:sldId id="2146846754"/>
            <p14:sldId id="10083"/>
            <p14:sldId id="2076137650"/>
            <p14:sldId id="2146846752"/>
            <p14:sldId id="2126"/>
            <p14:sldId id="2157"/>
            <p14:sldId id="10088"/>
            <p14:sldId id="10081"/>
            <p14:sldId id="10100"/>
            <p14:sldId id="10093"/>
            <p14:sldId id="2156"/>
            <p14:sldId id="10092"/>
            <p14:sldId id="2146846753"/>
            <p14:sldId id="2146846759"/>
            <p14:sldId id="2125"/>
            <p14:sldId id="10091"/>
            <p14:sldId id="10094"/>
            <p14:sldId id="2146846755"/>
            <p14:sldId id="2076138422"/>
            <p14:sldId id="2076138064"/>
            <p14:sldId id="2076138058"/>
            <p14:sldId id="2076138063"/>
            <p14:sldId id="2076138062"/>
            <p14:sldId id="2076138065"/>
            <p14:sldId id="2076138060"/>
            <p14:sldId id="2076138059"/>
            <p14:sldId id="3295"/>
            <p14:sldId id="2146846756"/>
            <p14:sldId id="2146846747"/>
            <p14:sldId id="2146846740"/>
            <p14:sldId id="2146846739"/>
            <p14:sldId id="2146846741"/>
            <p14:sldId id="2146846745"/>
          </p14:sldIdLst>
        </p14:section>
        <p14:section name="Appendix" id="{E4225B0E-12D3-4FBC-BFDC-E9A3B94CAE52}">
          <p14:sldIdLst>
            <p14:sldId id="2146846730"/>
            <p14:sldId id="2146846734"/>
            <p14:sldId id="2076137627"/>
            <p14:sldId id="2076137639"/>
            <p14:sldId id="2076137631"/>
            <p14:sldId id="2076137628"/>
            <p14:sldId id="2076137633"/>
            <p14:sldId id="2076136723"/>
            <p14:sldId id="2076136724"/>
            <p14:sldId id="2076136725"/>
            <p14:sldId id="2076136726"/>
            <p14:sldId id="2076136727"/>
            <p14:sldId id="10627"/>
            <p14:sldId id="2076137514"/>
            <p14:sldId id="2146846738"/>
            <p14:sldId id="2146846731"/>
            <p14:sldId id="2076137900"/>
            <p14:sldId id="2076137617"/>
            <p14:sldId id="2146846733"/>
            <p14:sldId id="2146846742"/>
            <p14:sldId id="2076137349"/>
            <p14:sldId id="2076137947"/>
            <p14:sldId id="2146846736"/>
            <p14:sldId id="2146846737"/>
            <p14:sldId id="2146846743"/>
            <p14:sldId id="2146846735"/>
            <p14:sldId id="2474"/>
            <p14:sldId id="10620"/>
            <p14:sldId id="2141411343"/>
            <p14:sldId id="2141411345"/>
            <p14:sldId id="2141411346"/>
            <p14:sldId id="214684674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Freeman" initials="MF" lastIdx="11" clrIdx="0">
    <p:extLst>
      <p:ext uri="{19B8F6BF-5375-455C-9EA6-DF929625EA0E}">
        <p15:presenceInfo xmlns:p15="http://schemas.microsoft.com/office/powerpoint/2012/main" userId="121e402a363cbb7f" providerId="Windows Live"/>
      </p:ext>
    </p:extLst>
  </p:cmAuthor>
  <p:cmAuthor id="2" name="Marc Freeman" initials="MF [2]" lastIdx="1" clrIdx="1">
    <p:extLst>
      <p:ext uri="{19B8F6BF-5375-455C-9EA6-DF929625EA0E}">
        <p15:presenceInfo xmlns:p15="http://schemas.microsoft.com/office/powerpoint/2012/main" userId="Marc Free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BEBEB"/>
    <a:srgbClr val="195A98"/>
    <a:srgbClr val="000000"/>
    <a:srgbClr val="303030"/>
    <a:srgbClr val="50E6FF"/>
    <a:srgbClr val="0078D4"/>
    <a:srgbClr val="1D4B7A"/>
    <a:srgbClr val="1B2C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0052" autoAdjust="0"/>
  </p:normalViewPr>
  <p:slideViewPr>
    <p:cSldViewPr snapToGrid="0">
      <p:cViewPr varScale="1">
        <p:scale>
          <a:sx n="93" d="100"/>
          <a:sy n="93" d="100"/>
        </p:scale>
        <p:origin x="1020"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6" Type="http://schemas.openxmlformats.org/officeDocument/2006/relationships/slideMaster" Target="slideMasters/slideMaster13.xml"/><Relationship Id="rId107" Type="http://schemas.openxmlformats.org/officeDocument/2006/relationships/tableStyles" Target="tableStyles.xml"/><Relationship Id="rId11" Type="http://schemas.openxmlformats.org/officeDocument/2006/relationships/slideMaster" Target="slideMasters/slideMaster8.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64.xml"/><Relationship Id="rId95" Type="http://schemas.openxmlformats.org/officeDocument/2006/relationships/slide" Target="slides/slide69.xml"/><Relationship Id="rId22" Type="http://schemas.openxmlformats.org/officeDocument/2006/relationships/slideMaster" Target="slideMasters/slideMaster19.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80" Type="http://schemas.openxmlformats.org/officeDocument/2006/relationships/slide" Target="slides/slide54.xml"/><Relationship Id="rId85" Type="http://schemas.openxmlformats.org/officeDocument/2006/relationships/slide" Target="slides/slide59.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7.xml"/><Relationship Id="rId38" Type="http://schemas.openxmlformats.org/officeDocument/2006/relationships/slide" Target="slides/slide12.xml"/><Relationship Id="rId59" Type="http://schemas.openxmlformats.org/officeDocument/2006/relationships/slide" Target="slides/slide33.xml"/><Relationship Id="rId103" Type="http://schemas.openxmlformats.org/officeDocument/2006/relationships/commentAuthors" Target="commentAuthors.xml"/><Relationship Id="rId20" Type="http://schemas.openxmlformats.org/officeDocument/2006/relationships/slideMaster" Target="slideMasters/slideMaster17.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slide" Target="slides/slide62.xml"/><Relationship Id="rId91" Type="http://schemas.openxmlformats.org/officeDocument/2006/relationships/slide" Target="slides/slide65.xml"/><Relationship Id="rId96"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slide" Target="slides/slide60.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3.xml"/><Relationship Id="rId24" Type="http://schemas.openxmlformats.org/officeDocument/2006/relationships/slideMaster" Target="slideMasters/slideMaster21.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3" Type="http://schemas.openxmlformats.org/officeDocument/2006/relationships/customXml" Target="../customXml/item3.xml"/><Relationship Id="rId25" Type="http://schemas.openxmlformats.org/officeDocument/2006/relationships/slideMaster" Target="slideMasters/slideMaster22.xml"/><Relationship Id="rId46" Type="http://schemas.openxmlformats.org/officeDocument/2006/relationships/slide" Target="slides/slide20.xml"/><Relationship Id="rId67" Type="http://schemas.openxmlformats.org/officeDocument/2006/relationships/slide" Target="slides/slide41.xml"/></Relationships>
</file>

<file path=ppt/diagrams/_rels/data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svg"/><Relationship Id="rId1" Type="http://schemas.openxmlformats.org/officeDocument/2006/relationships/image" Target="../media/image197.png"/><Relationship Id="rId4" Type="http://schemas.openxmlformats.org/officeDocument/2006/relationships/image" Target="../media/image20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svg"/><Relationship Id="rId1" Type="http://schemas.openxmlformats.org/officeDocument/2006/relationships/image" Target="../media/image197.png"/><Relationship Id="rId4" Type="http://schemas.openxmlformats.org/officeDocument/2006/relationships/image" Target="../media/image20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652E4F-94C7-446E-AD0B-B84B333AB219}"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9698A2E4-09B3-49CC-9CCF-EF70DA0D0A99}">
      <dgm:prSet/>
      <dgm:spPr/>
      <dgm:t>
        <a:bodyPr/>
        <a:lstStyle/>
        <a:p>
          <a:pPr>
            <a:lnSpc>
              <a:spcPct val="100000"/>
            </a:lnSpc>
          </a:pPr>
          <a:r>
            <a:rPr lang="en-US"/>
            <a:t>Provisioning Setup = Pre-registration + Device Assignment</a:t>
          </a:r>
        </a:p>
      </dgm:t>
    </dgm:pt>
    <dgm:pt modelId="{7D04CF4A-01B0-44BB-83ED-6447802BF26A}" type="parTrans" cxnId="{AC478375-43B7-4C09-AAC7-87AF375021A6}">
      <dgm:prSet/>
      <dgm:spPr/>
      <dgm:t>
        <a:bodyPr/>
        <a:lstStyle/>
        <a:p>
          <a:endParaRPr lang="en-US"/>
        </a:p>
      </dgm:t>
    </dgm:pt>
    <dgm:pt modelId="{852B0602-DEC6-40BE-81CB-15623D95421A}" type="sibTrans" cxnId="{AC478375-43B7-4C09-AAC7-87AF375021A6}">
      <dgm:prSet/>
      <dgm:spPr/>
      <dgm:t>
        <a:bodyPr/>
        <a:lstStyle/>
        <a:p>
          <a:endParaRPr lang="en-US"/>
        </a:p>
      </dgm:t>
    </dgm:pt>
    <dgm:pt modelId="{FCE3E67A-4ACE-43FE-B5F7-16A989CABBF2}">
      <dgm:prSet/>
      <dgm:spPr/>
      <dgm:t>
        <a:bodyPr/>
        <a:lstStyle/>
        <a:p>
          <a:pPr>
            <a:lnSpc>
              <a:spcPct val="100000"/>
            </a:lnSpc>
          </a:pPr>
          <a:r>
            <a:rPr lang="en-US"/>
            <a:t>Device Provisioning = Runtime assignment + Initial Set up</a:t>
          </a:r>
        </a:p>
      </dgm:t>
    </dgm:pt>
    <dgm:pt modelId="{636DA552-DEB3-4167-A99A-649E52DFA967}" type="parTrans" cxnId="{D5D593A7-7846-414E-A64E-A2E3A967F5D0}">
      <dgm:prSet/>
      <dgm:spPr/>
      <dgm:t>
        <a:bodyPr/>
        <a:lstStyle/>
        <a:p>
          <a:endParaRPr lang="en-US"/>
        </a:p>
      </dgm:t>
    </dgm:pt>
    <dgm:pt modelId="{CA8A9C2A-2573-4526-9BC8-53095C1CC5ED}" type="sibTrans" cxnId="{D5D593A7-7846-414E-A64E-A2E3A967F5D0}">
      <dgm:prSet/>
      <dgm:spPr/>
      <dgm:t>
        <a:bodyPr/>
        <a:lstStyle/>
        <a:p>
          <a:endParaRPr lang="en-US"/>
        </a:p>
      </dgm:t>
    </dgm:pt>
    <dgm:pt modelId="{6CB613E7-4486-4A01-A1C0-B5468A4B213E}" type="pres">
      <dgm:prSet presAssocID="{A4652E4F-94C7-446E-AD0B-B84B333AB219}" presName="root" presStyleCnt="0">
        <dgm:presLayoutVars>
          <dgm:dir/>
          <dgm:resizeHandles val="exact"/>
        </dgm:presLayoutVars>
      </dgm:prSet>
      <dgm:spPr/>
    </dgm:pt>
    <dgm:pt modelId="{7DF4AC3E-BF11-4442-AE40-AC6BE0CFAFFB}" type="pres">
      <dgm:prSet presAssocID="{9698A2E4-09B3-49CC-9CCF-EF70DA0D0A99}" presName="compNode" presStyleCnt="0"/>
      <dgm:spPr/>
    </dgm:pt>
    <dgm:pt modelId="{8C40626D-7510-4BA5-A366-97831DDFD4AB}" type="pres">
      <dgm:prSet presAssocID="{9698A2E4-09B3-49CC-9CCF-EF70DA0D0A99}" presName="bgRect" presStyleLbl="bgShp" presStyleIdx="0" presStyleCnt="2"/>
      <dgm:spPr>
        <a:solidFill>
          <a:schemeClr val="accent1">
            <a:lumMod val="75000"/>
          </a:schemeClr>
        </a:solidFill>
      </dgm:spPr>
    </dgm:pt>
    <dgm:pt modelId="{301572DA-4123-43C3-BE51-940615D62C0F}" type="pres">
      <dgm:prSet presAssocID="{9698A2E4-09B3-49CC-9CCF-EF70DA0D0A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76F82061-8A7F-4733-AA70-5888B37D13A3}" type="pres">
      <dgm:prSet presAssocID="{9698A2E4-09B3-49CC-9CCF-EF70DA0D0A99}" presName="spaceRect" presStyleCnt="0"/>
      <dgm:spPr/>
    </dgm:pt>
    <dgm:pt modelId="{D64D4A35-92FA-401F-89E7-C4B05C1E7F69}" type="pres">
      <dgm:prSet presAssocID="{9698A2E4-09B3-49CC-9CCF-EF70DA0D0A99}" presName="parTx" presStyleLbl="revTx" presStyleIdx="0" presStyleCnt="2">
        <dgm:presLayoutVars>
          <dgm:chMax val="0"/>
          <dgm:chPref val="0"/>
        </dgm:presLayoutVars>
      </dgm:prSet>
      <dgm:spPr/>
    </dgm:pt>
    <dgm:pt modelId="{46A4A9F0-5A52-4887-8BDE-1E5DE3EB77BB}" type="pres">
      <dgm:prSet presAssocID="{852B0602-DEC6-40BE-81CB-15623D95421A}" presName="sibTrans" presStyleCnt="0"/>
      <dgm:spPr/>
    </dgm:pt>
    <dgm:pt modelId="{11D83F44-3F81-4D97-9410-73696A6090D4}" type="pres">
      <dgm:prSet presAssocID="{FCE3E67A-4ACE-43FE-B5F7-16A989CABBF2}" presName="compNode" presStyleCnt="0"/>
      <dgm:spPr/>
    </dgm:pt>
    <dgm:pt modelId="{927CDE25-3A09-45E7-AFB7-2B376DEE2D63}" type="pres">
      <dgm:prSet presAssocID="{FCE3E67A-4ACE-43FE-B5F7-16A989CABBF2}" presName="bgRect" presStyleLbl="bgShp" presStyleIdx="1" presStyleCnt="2"/>
      <dgm:spPr>
        <a:solidFill>
          <a:schemeClr val="accent1">
            <a:lumMod val="75000"/>
          </a:schemeClr>
        </a:solidFill>
      </dgm:spPr>
    </dgm:pt>
    <dgm:pt modelId="{77EB69CF-D80D-4587-B56B-390EA069EA4E}" type="pres">
      <dgm:prSet presAssocID="{FCE3E67A-4ACE-43FE-B5F7-16A989CABB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0AF03FF-8624-472F-A397-89C60C11BE4B}" type="pres">
      <dgm:prSet presAssocID="{FCE3E67A-4ACE-43FE-B5F7-16A989CABBF2}" presName="spaceRect" presStyleCnt="0"/>
      <dgm:spPr/>
    </dgm:pt>
    <dgm:pt modelId="{E2D3861E-E1C1-46D2-943E-748EA1D8D5CC}" type="pres">
      <dgm:prSet presAssocID="{FCE3E67A-4ACE-43FE-B5F7-16A989CABBF2}" presName="parTx" presStyleLbl="revTx" presStyleIdx="1" presStyleCnt="2">
        <dgm:presLayoutVars>
          <dgm:chMax val="0"/>
          <dgm:chPref val="0"/>
        </dgm:presLayoutVars>
      </dgm:prSet>
      <dgm:spPr/>
    </dgm:pt>
  </dgm:ptLst>
  <dgm:cxnLst>
    <dgm:cxn modelId="{89CA8951-C2A8-430E-97AD-077956DBF8B4}" type="presOf" srcId="{FCE3E67A-4ACE-43FE-B5F7-16A989CABBF2}" destId="{E2D3861E-E1C1-46D2-943E-748EA1D8D5CC}" srcOrd="0" destOrd="0" presId="urn:microsoft.com/office/officeart/2018/2/layout/IconVerticalSolidList"/>
    <dgm:cxn modelId="{AC478375-43B7-4C09-AAC7-87AF375021A6}" srcId="{A4652E4F-94C7-446E-AD0B-B84B333AB219}" destId="{9698A2E4-09B3-49CC-9CCF-EF70DA0D0A99}" srcOrd="0" destOrd="0" parTransId="{7D04CF4A-01B0-44BB-83ED-6447802BF26A}" sibTransId="{852B0602-DEC6-40BE-81CB-15623D95421A}"/>
    <dgm:cxn modelId="{94594A9F-C429-4A8D-A192-3EAE08F5F63E}" type="presOf" srcId="{A4652E4F-94C7-446E-AD0B-B84B333AB219}" destId="{6CB613E7-4486-4A01-A1C0-B5468A4B213E}" srcOrd="0" destOrd="0" presId="urn:microsoft.com/office/officeart/2018/2/layout/IconVerticalSolidList"/>
    <dgm:cxn modelId="{D5D593A7-7846-414E-A64E-A2E3A967F5D0}" srcId="{A4652E4F-94C7-446E-AD0B-B84B333AB219}" destId="{FCE3E67A-4ACE-43FE-B5F7-16A989CABBF2}" srcOrd="1" destOrd="0" parTransId="{636DA552-DEB3-4167-A99A-649E52DFA967}" sibTransId="{CA8A9C2A-2573-4526-9BC8-53095C1CC5ED}"/>
    <dgm:cxn modelId="{E1F5C0C1-0F33-46D3-A05C-033D02472130}" type="presOf" srcId="{9698A2E4-09B3-49CC-9CCF-EF70DA0D0A99}" destId="{D64D4A35-92FA-401F-89E7-C4B05C1E7F69}" srcOrd="0" destOrd="0" presId="urn:microsoft.com/office/officeart/2018/2/layout/IconVerticalSolidList"/>
    <dgm:cxn modelId="{81373045-91C7-43D9-B46B-0A82810A2A78}" type="presParOf" srcId="{6CB613E7-4486-4A01-A1C0-B5468A4B213E}" destId="{7DF4AC3E-BF11-4442-AE40-AC6BE0CFAFFB}" srcOrd="0" destOrd="0" presId="urn:microsoft.com/office/officeart/2018/2/layout/IconVerticalSolidList"/>
    <dgm:cxn modelId="{3F75A479-0046-4608-B1F0-803D65F92444}" type="presParOf" srcId="{7DF4AC3E-BF11-4442-AE40-AC6BE0CFAFFB}" destId="{8C40626D-7510-4BA5-A366-97831DDFD4AB}" srcOrd="0" destOrd="0" presId="urn:microsoft.com/office/officeart/2018/2/layout/IconVerticalSolidList"/>
    <dgm:cxn modelId="{AD7B8AD7-9FEC-4DBD-A06C-C3E843608671}" type="presParOf" srcId="{7DF4AC3E-BF11-4442-AE40-AC6BE0CFAFFB}" destId="{301572DA-4123-43C3-BE51-940615D62C0F}" srcOrd="1" destOrd="0" presId="urn:microsoft.com/office/officeart/2018/2/layout/IconVerticalSolidList"/>
    <dgm:cxn modelId="{19E6FC90-1ADA-4788-91B0-19D28FFFE91E}" type="presParOf" srcId="{7DF4AC3E-BF11-4442-AE40-AC6BE0CFAFFB}" destId="{76F82061-8A7F-4733-AA70-5888B37D13A3}" srcOrd="2" destOrd="0" presId="urn:microsoft.com/office/officeart/2018/2/layout/IconVerticalSolidList"/>
    <dgm:cxn modelId="{B95A56B0-143B-4517-844C-A65CE5C022CA}" type="presParOf" srcId="{7DF4AC3E-BF11-4442-AE40-AC6BE0CFAFFB}" destId="{D64D4A35-92FA-401F-89E7-C4B05C1E7F69}" srcOrd="3" destOrd="0" presId="urn:microsoft.com/office/officeart/2018/2/layout/IconVerticalSolidList"/>
    <dgm:cxn modelId="{15BF3F18-53A2-4633-9AA6-907BD56E2A00}" type="presParOf" srcId="{6CB613E7-4486-4A01-A1C0-B5468A4B213E}" destId="{46A4A9F0-5A52-4887-8BDE-1E5DE3EB77BB}" srcOrd="1" destOrd="0" presId="urn:microsoft.com/office/officeart/2018/2/layout/IconVerticalSolidList"/>
    <dgm:cxn modelId="{02E5EE47-C25D-4F18-83F0-FE6EB39458AB}" type="presParOf" srcId="{6CB613E7-4486-4A01-A1C0-B5468A4B213E}" destId="{11D83F44-3F81-4D97-9410-73696A6090D4}" srcOrd="2" destOrd="0" presId="urn:microsoft.com/office/officeart/2018/2/layout/IconVerticalSolidList"/>
    <dgm:cxn modelId="{9A801E56-97AE-497B-95D4-609C64C5B7A3}" type="presParOf" srcId="{11D83F44-3F81-4D97-9410-73696A6090D4}" destId="{927CDE25-3A09-45E7-AFB7-2B376DEE2D63}" srcOrd="0" destOrd="0" presId="urn:microsoft.com/office/officeart/2018/2/layout/IconVerticalSolidList"/>
    <dgm:cxn modelId="{A44FA20D-97D0-4809-A0D2-A841A71A035E}" type="presParOf" srcId="{11D83F44-3F81-4D97-9410-73696A6090D4}" destId="{77EB69CF-D80D-4587-B56B-390EA069EA4E}" srcOrd="1" destOrd="0" presId="urn:microsoft.com/office/officeart/2018/2/layout/IconVerticalSolidList"/>
    <dgm:cxn modelId="{70A86290-A743-41F3-A087-0F4099E70F96}" type="presParOf" srcId="{11D83F44-3F81-4D97-9410-73696A6090D4}" destId="{A0AF03FF-8624-472F-A397-89C60C11BE4B}" srcOrd="2" destOrd="0" presId="urn:microsoft.com/office/officeart/2018/2/layout/IconVerticalSolidList"/>
    <dgm:cxn modelId="{3AA3440E-7B58-4F03-B2E1-2A0C03FFF11D}" type="presParOf" srcId="{11D83F44-3F81-4D97-9410-73696A6090D4}" destId="{E2D3861E-E1C1-46D2-943E-748EA1D8D5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BB535A4-DA47-49AB-A01A-CFD3B8BDA142}" type="doc">
      <dgm:prSet loTypeId="urn:microsoft.com/office/officeart/2005/8/layout/pList2" loCatId="list" qsTypeId="urn:microsoft.com/office/officeart/2005/8/quickstyle/simple1" qsCatId="simple" csTypeId="urn:microsoft.com/office/officeart/2005/8/colors/accent1_2" csCatId="accent1" phldr="1"/>
      <dgm:spPr/>
    </dgm:pt>
    <dgm:pt modelId="{34F6A458-E789-42F0-A07D-F96DD0E946DD}">
      <dgm:prSet phldrT="[Text]"/>
      <dgm:spPr/>
      <dgm:t>
        <a:bodyPr/>
        <a:lstStyle/>
        <a:p>
          <a:r>
            <a:rPr lang="en-US"/>
            <a:t>Direct over WAN</a:t>
          </a:r>
        </a:p>
      </dgm:t>
    </dgm:pt>
    <dgm:pt modelId="{E0F42957-739B-4329-834B-B6004AABA0AD}" type="parTrans" cxnId="{9B1E3F81-C689-408E-AC15-1CC979482B97}">
      <dgm:prSet/>
      <dgm:spPr/>
      <dgm:t>
        <a:bodyPr/>
        <a:lstStyle/>
        <a:p>
          <a:endParaRPr lang="en-US"/>
        </a:p>
      </dgm:t>
    </dgm:pt>
    <dgm:pt modelId="{1B614427-AB19-49AB-8476-4F4B5F475732}" type="sibTrans" cxnId="{9B1E3F81-C689-408E-AC15-1CC979482B97}">
      <dgm:prSet/>
      <dgm:spPr/>
      <dgm:t>
        <a:bodyPr/>
        <a:lstStyle/>
        <a:p>
          <a:endParaRPr lang="en-US"/>
        </a:p>
      </dgm:t>
    </dgm:pt>
    <dgm:pt modelId="{538C5CE8-F4F6-4923-81CB-AD4970537792}">
      <dgm:prSet phldrT="[Text]"/>
      <dgm:spPr/>
      <dgm:t>
        <a:bodyPr/>
        <a:lstStyle/>
        <a:p>
          <a:r>
            <a:rPr lang="en-US"/>
            <a:t>Protocol gateway</a:t>
          </a:r>
        </a:p>
      </dgm:t>
    </dgm:pt>
    <dgm:pt modelId="{331485D1-1E1F-4C67-8BD6-6386CBC55514}" type="parTrans" cxnId="{BCC0ADAD-7810-4FE0-A4F0-04DF100CD286}">
      <dgm:prSet/>
      <dgm:spPr/>
      <dgm:t>
        <a:bodyPr/>
        <a:lstStyle/>
        <a:p>
          <a:endParaRPr lang="en-US"/>
        </a:p>
      </dgm:t>
    </dgm:pt>
    <dgm:pt modelId="{B2ADDBDC-7892-4110-9DA5-00BCD3E98D6D}" type="sibTrans" cxnId="{BCC0ADAD-7810-4FE0-A4F0-04DF100CD286}">
      <dgm:prSet/>
      <dgm:spPr/>
      <dgm:t>
        <a:bodyPr/>
        <a:lstStyle/>
        <a:p>
          <a:endParaRPr lang="en-US"/>
        </a:p>
      </dgm:t>
    </dgm:pt>
    <dgm:pt modelId="{56ABB444-ACD8-4DC8-92BC-AAC4D2FFC965}">
      <dgm:prSet phldrT="[Text]"/>
      <dgm:spPr/>
      <dgm:t>
        <a:bodyPr/>
        <a:lstStyle/>
        <a:p>
          <a:r>
            <a:rPr lang="en-US"/>
            <a:t>Edge</a:t>
          </a:r>
        </a:p>
      </dgm:t>
    </dgm:pt>
    <dgm:pt modelId="{2DDE50A1-4E8A-4CA9-8D7B-524934D46E3B}" type="parTrans" cxnId="{1CFD6880-7323-40A7-A4ED-076B732F2C78}">
      <dgm:prSet/>
      <dgm:spPr/>
      <dgm:t>
        <a:bodyPr/>
        <a:lstStyle/>
        <a:p>
          <a:endParaRPr lang="en-US"/>
        </a:p>
      </dgm:t>
    </dgm:pt>
    <dgm:pt modelId="{5F1ED569-9E80-4F86-A719-6167E76054E5}" type="sibTrans" cxnId="{1CFD6880-7323-40A7-A4ED-076B732F2C78}">
      <dgm:prSet/>
      <dgm:spPr/>
      <dgm:t>
        <a:bodyPr/>
        <a:lstStyle/>
        <a:p>
          <a:endParaRPr lang="en-US"/>
        </a:p>
      </dgm:t>
    </dgm:pt>
    <dgm:pt modelId="{CB1BC799-EF23-4ED8-99AF-6A83284304D5}">
      <dgm:prSet phldrT="[Text]"/>
      <dgm:spPr/>
      <dgm:t>
        <a:bodyPr/>
        <a:lstStyle/>
        <a:p>
          <a:r>
            <a:rPr lang="en-US"/>
            <a:t>Devices have public IPv4 &amp; connect to IoT hub directly</a:t>
          </a:r>
        </a:p>
      </dgm:t>
    </dgm:pt>
    <dgm:pt modelId="{10C17C9E-717F-4ABA-B016-86CE19F79A35}" type="parTrans" cxnId="{6EE27146-6DC9-477B-8FAD-22F1152E82A8}">
      <dgm:prSet/>
      <dgm:spPr/>
      <dgm:t>
        <a:bodyPr/>
        <a:lstStyle/>
        <a:p>
          <a:endParaRPr lang="en-US"/>
        </a:p>
      </dgm:t>
    </dgm:pt>
    <dgm:pt modelId="{8133DA8A-B59B-49F9-B2AD-6383806D4C3E}" type="sibTrans" cxnId="{6EE27146-6DC9-477B-8FAD-22F1152E82A8}">
      <dgm:prSet/>
      <dgm:spPr/>
      <dgm:t>
        <a:bodyPr/>
        <a:lstStyle/>
        <a:p>
          <a:endParaRPr lang="en-US"/>
        </a:p>
      </dgm:t>
    </dgm:pt>
    <dgm:pt modelId="{8B4B87DA-CBD2-4FA8-86CF-6AE967BD6C91}">
      <dgm:prSet phldrT="[Text]"/>
      <dgm:spPr/>
      <dgm:t>
        <a:bodyPr/>
        <a:lstStyle/>
        <a:p>
          <a:r>
            <a:rPr lang="en-US"/>
            <a:t>Direct from a private network</a:t>
          </a:r>
        </a:p>
      </dgm:t>
    </dgm:pt>
    <dgm:pt modelId="{3EEF501E-5108-40FF-B6F7-DA5284E1774F}" type="parTrans" cxnId="{659738AF-F32F-41E5-B8B7-C9844C16E258}">
      <dgm:prSet/>
      <dgm:spPr/>
      <dgm:t>
        <a:bodyPr/>
        <a:lstStyle/>
        <a:p>
          <a:endParaRPr lang="en-US"/>
        </a:p>
      </dgm:t>
    </dgm:pt>
    <dgm:pt modelId="{3D97940C-BEEF-4363-86D2-A32D1157437A}" type="sibTrans" cxnId="{659738AF-F32F-41E5-B8B7-C9844C16E258}">
      <dgm:prSet/>
      <dgm:spPr/>
      <dgm:t>
        <a:bodyPr/>
        <a:lstStyle/>
        <a:p>
          <a:endParaRPr lang="en-US"/>
        </a:p>
      </dgm:t>
    </dgm:pt>
    <dgm:pt modelId="{F3804ACC-05A9-4D2F-847A-BF1DDD12113F}">
      <dgm:prSet phldrT="[Text]"/>
      <dgm:spPr/>
      <dgm:t>
        <a:bodyPr/>
        <a:lstStyle/>
        <a:p>
          <a:r>
            <a:rPr lang="en-US"/>
            <a:t>Devices have private IP</a:t>
          </a:r>
        </a:p>
      </dgm:t>
    </dgm:pt>
    <dgm:pt modelId="{C27A71CD-B2A1-4F17-B429-748EAC182D4C}" type="parTrans" cxnId="{5BDECF82-6D67-4734-AAEA-040658198F37}">
      <dgm:prSet/>
      <dgm:spPr/>
      <dgm:t>
        <a:bodyPr/>
        <a:lstStyle/>
        <a:p>
          <a:endParaRPr lang="en-US"/>
        </a:p>
      </dgm:t>
    </dgm:pt>
    <dgm:pt modelId="{A0EE9B32-481C-45F2-9D20-86C2989A0C16}" type="sibTrans" cxnId="{5BDECF82-6D67-4734-AAEA-040658198F37}">
      <dgm:prSet/>
      <dgm:spPr/>
      <dgm:t>
        <a:bodyPr/>
        <a:lstStyle/>
        <a:p>
          <a:endParaRPr lang="en-US"/>
        </a:p>
      </dgm:t>
    </dgm:pt>
    <dgm:pt modelId="{F1933A96-22C0-41B5-B80D-354E5175A940}">
      <dgm:prSet phldrT="[Text]"/>
      <dgm:spPr/>
      <dgm:t>
        <a:bodyPr/>
        <a:lstStyle/>
        <a:p>
          <a:r>
            <a:rPr lang="en-US"/>
            <a:t>Devices’ traffic pass a net. gateway (e.g., HTTP GW) performing NAT</a:t>
          </a:r>
        </a:p>
      </dgm:t>
    </dgm:pt>
    <dgm:pt modelId="{93D8BD0D-9981-40FE-B3CD-DF05513C6564}" type="parTrans" cxnId="{6AF72F42-3585-4E06-9BF8-65176B3021B9}">
      <dgm:prSet/>
      <dgm:spPr/>
      <dgm:t>
        <a:bodyPr/>
        <a:lstStyle/>
        <a:p>
          <a:endParaRPr lang="en-US"/>
        </a:p>
      </dgm:t>
    </dgm:pt>
    <dgm:pt modelId="{FB846F90-DA9D-46B4-9066-509BE7602DD4}" type="sibTrans" cxnId="{6AF72F42-3585-4E06-9BF8-65176B3021B9}">
      <dgm:prSet/>
      <dgm:spPr/>
      <dgm:t>
        <a:bodyPr/>
        <a:lstStyle/>
        <a:p>
          <a:endParaRPr lang="en-US"/>
        </a:p>
      </dgm:t>
    </dgm:pt>
    <dgm:pt modelId="{81627679-8233-432F-AE70-1F9648C3E905}">
      <dgm:prSet phldrT="[Text]"/>
      <dgm:spPr/>
      <dgm:t>
        <a:bodyPr/>
        <a:lstStyle/>
        <a:p>
          <a:r>
            <a:rPr lang="en-US"/>
            <a:t>Devices connect to PG</a:t>
          </a:r>
        </a:p>
      </dgm:t>
    </dgm:pt>
    <dgm:pt modelId="{AB702EAB-5A0C-436B-8206-FA1134C3D1B6}" type="parTrans" cxnId="{93FC3056-AD78-44D3-BF2F-4CF3CC0CBA55}">
      <dgm:prSet/>
      <dgm:spPr/>
      <dgm:t>
        <a:bodyPr/>
        <a:lstStyle/>
        <a:p>
          <a:endParaRPr lang="en-US"/>
        </a:p>
      </dgm:t>
    </dgm:pt>
    <dgm:pt modelId="{3A433908-FD29-4E21-A10E-6BCBA143B654}" type="sibTrans" cxnId="{93FC3056-AD78-44D3-BF2F-4CF3CC0CBA55}">
      <dgm:prSet/>
      <dgm:spPr/>
      <dgm:t>
        <a:bodyPr/>
        <a:lstStyle/>
        <a:p>
          <a:endParaRPr lang="en-US"/>
        </a:p>
      </dgm:t>
    </dgm:pt>
    <dgm:pt modelId="{42AA84C7-1D0D-4ED9-B5F5-6DB7CA900D9E}">
      <dgm:prSet phldrT="[Text]"/>
      <dgm:spPr/>
      <dgm:t>
        <a:bodyPr/>
        <a:lstStyle/>
        <a:p>
          <a:r>
            <a:rPr lang="en-US"/>
            <a:t>A special-purpose protocol gateway</a:t>
          </a:r>
        </a:p>
      </dgm:t>
    </dgm:pt>
    <dgm:pt modelId="{EF11E00E-0254-4EEA-84FB-56933B1F77FF}" type="parTrans" cxnId="{318373E3-3710-46EC-B97F-08F64F736B49}">
      <dgm:prSet/>
      <dgm:spPr/>
      <dgm:t>
        <a:bodyPr/>
        <a:lstStyle/>
        <a:p>
          <a:endParaRPr lang="en-US"/>
        </a:p>
      </dgm:t>
    </dgm:pt>
    <dgm:pt modelId="{3EA8F2C6-E55F-4699-B010-964F282A530E}" type="sibTrans" cxnId="{318373E3-3710-46EC-B97F-08F64F736B49}">
      <dgm:prSet/>
      <dgm:spPr/>
      <dgm:t>
        <a:bodyPr/>
        <a:lstStyle/>
        <a:p>
          <a:endParaRPr lang="en-US"/>
        </a:p>
      </dgm:t>
    </dgm:pt>
    <dgm:pt modelId="{496DCFBA-41F6-4929-A5CE-0CB5D7EAD1CB}">
      <dgm:prSet phldrT="[Text]"/>
      <dgm:spPr/>
      <dgm:t>
        <a:bodyPr/>
        <a:lstStyle/>
        <a:p>
          <a:r>
            <a:rPr lang="en-US"/>
            <a:t>Edge runtime deploys &amp; manages devices’ code</a:t>
          </a:r>
        </a:p>
      </dgm:t>
    </dgm:pt>
    <dgm:pt modelId="{630D1441-C24C-4180-AD30-DA9B4777957E}" type="parTrans" cxnId="{817D23D2-E06B-4226-8060-7C2321CB32FF}">
      <dgm:prSet/>
      <dgm:spPr/>
      <dgm:t>
        <a:bodyPr/>
        <a:lstStyle/>
        <a:p>
          <a:endParaRPr lang="en-US"/>
        </a:p>
      </dgm:t>
    </dgm:pt>
    <dgm:pt modelId="{0F7A9D3E-8CF1-4E11-A1B0-D48B8CB93A2F}" type="sibTrans" cxnId="{817D23D2-E06B-4226-8060-7C2321CB32FF}">
      <dgm:prSet/>
      <dgm:spPr/>
      <dgm:t>
        <a:bodyPr/>
        <a:lstStyle/>
        <a:p>
          <a:endParaRPr lang="en-US"/>
        </a:p>
      </dgm:t>
    </dgm:pt>
    <dgm:pt modelId="{C240282B-B35C-45F9-AB76-EF579F8D827E}">
      <dgm:prSet phldrT="[Text]"/>
      <dgm:spPr/>
      <dgm:t>
        <a:bodyPr/>
        <a:lstStyle/>
        <a:p>
          <a:r>
            <a:rPr lang="en-US"/>
            <a:t>PG connects to IoT Hub on behalf of devices with their identity</a:t>
          </a:r>
        </a:p>
      </dgm:t>
    </dgm:pt>
    <dgm:pt modelId="{BD6D8C5C-387C-474A-9E33-C6AFB7DD1BEA}" type="parTrans" cxnId="{B5BF5702-D85F-4BB8-8747-738ABFE01E4C}">
      <dgm:prSet/>
      <dgm:spPr/>
      <dgm:t>
        <a:bodyPr/>
        <a:lstStyle/>
        <a:p>
          <a:endParaRPr lang="en-US"/>
        </a:p>
      </dgm:t>
    </dgm:pt>
    <dgm:pt modelId="{27172D3E-1EF7-494F-BA9F-38204D2CFED0}" type="sibTrans" cxnId="{B5BF5702-D85F-4BB8-8747-738ABFE01E4C}">
      <dgm:prSet/>
      <dgm:spPr/>
      <dgm:t>
        <a:bodyPr/>
        <a:lstStyle/>
        <a:p>
          <a:endParaRPr lang="en-US"/>
        </a:p>
      </dgm:t>
    </dgm:pt>
    <dgm:pt modelId="{683BD04D-3393-40D4-8502-E5EE16B58150}">
      <dgm:prSet phldrT="[Text]"/>
      <dgm:spPr/>
      <dgm:t>
        <a:bodyPr/>
        <a:lstStyle/>
        <a:p>
          <a:r>
            <a:rPr lang="en-US"/>
            <a:t>e.g., connected car </a:t>
          </a:r>
        </a:p>
      </dgm:t>
    </dgm:pt>
    <dgm:pt modelId="{16A7B09A-BF19-4603-8FBF-94BC0C8AB075}" type="parTrans" cxnId="{0D400AE9-CFC4-403D-98DA-A3A78CB1567F}">
      <dgm:prSet/>
      <dgm:spPr/>
      <dgm:t>
        <a:bodyPr/>
        <a:lstStyle/>
        <a:p>
          <a:endParaRPr lang="en-US"/>
        </a:p>
      </dgm:t>
    </dgm:pt>
    <dgm:pt modelId="{6DF3BC35-D426-4388-B21A-D5910EE3EB22}" type="sibTrans" cxnId="{0D400AE9-CFC4-403D-98DA-A3A78CB1567F}">
      <dgm:prSet/>
      <dgm:spPr/>
      <dgm:t>
        <a:bodyPr/>
        <a:lstStyle/>
        <a:p>
          <a:endParaRPr lang="en-US"/>
        </a:p>
      </dgm:t>
    </dgm:pt>
    <dgm:pt modelId="{6AF5512F-0766-4FAC-923A-064676E26C33}">
      <dgm:prSet phldrT="[Text]"/>
      <dgm:spPr/>
      <dgm:t>
        <a:bodyPr/>
        <a:lstStyle/>
        <a:p>
          <a:r>
            <a:rPr lang="en-US"/>
            <a:t>e.g., robots in factory floor</a:t>
          </a:r>
        </a:p>
      </dgm:t>
    </dgm:pt>
    <dgm:pt modelId="{E6D61405-3179-4E4D-A813-613BB8828983}" type="parTrans" cxnId="{AE2110E2-7BD1-4FFF-A0BB-894A3554AABB}">
      <dgm:prSet/>
      <dgm:spPr/>
      <dgm:t>
        <a:bodyPr/>
        <a:lstStyle/>
        <a:p>
          <a:endParaRPr lang="en-US"/>
        </a:p>
      </dgm:t>
    </dgm:pt>
    <dgm:pt modelId="{E9BE9DB1-6189-4963-8DB4-D3AA5170E93E}" type="sibTrans" cxnId="{AE2110E2-7BD1-4FFF-A0BB-894A3554AABB}">
      <dgm:prSet/>
      <dgm:spPr/>
      <dgm:t>
        <a:bodyPr/>
        <a:lstStyle/>
        <a:p>
          <a:endParaRPr lang="en-US"/>
        </a:p>
      </dgm:t>
    </dgm:pt>
    <dgm:pt modelId="{0FFE7264-8F96-44AA-BB77-23E3D705BD73}">
      <dgm:prSet phldrT="[Text]"/>
      <dgm:spPr/>
      <dgm:t>
        <a:bodyPr/>
        <a:lstStyle/>
        <a:p>
          <a:r>
            <a:rPr lang="en-US"/>
            <a:t>e.g., city street lights</a:t>
          </a:r>
        </a:p>
      </dgm:t>
    </dgm:pt>
    <dgm:pt modelId="{7CFA0A7A-23B4-49C1-AB7B-04EEBFF8DE93}" type="parTrans" cxnId="{93F0F680-DCFB-44C5-845D-DFFA82FC7964}">
      <dgm:prSet/>
      <dgm:spPr/>
      <dgm:t>
        <a:bodyPr/>
        <a:lstStyle/>
        <a:p>
          <a:endParaRPr lang="en-US"/>
        </a:p>
      </dgm:t>
    </dgm:pt>
    <dgm:pt modelId="{714BEF31-A166-4E97-9D6B-6D944BF036D0}" type="sibTrans" cxnId="{93F0F680-DCFB-44C5-845D-DFFA82FC7964}">
      <dgm:prSet/>
      <dgm:spPr/>
      <dgm:t>
        <a:bodyPr/>
        <a:lstStyle/>
        <a:p>
          <a:endParaRPr lang="en-US"/>
        </a:p>
      </dgm:t>
    </dgm:pt>
    <dgm:pt modelId="{4DC1BCE0-82D7-4948-9395-602A08B97915}">
      <dgm:prSet phldrT="[Text]"/>
      <dgm:spPr/>
      <dgm:t>
        <a:bodyPr/>
        <a:lstStyle/>
        <a:p>
          <a:r>
            <a:rPr lang="en-US"/>
            <a:t>Device talks our supported protocols</a:t>
          </a:r>
        </a:p>
      </dgm:t>
    </dgm:pt>
    <dgm:pt modelId="{965FE2E3-1795-4628-BA71-9738E83361FA}" type="parTrans" cxnId="{E9CD9E17-8C73-47A5-916A-90A88F51DB4A}">
      <dgm:prSet/>
      <dgm:spPr/>
      <dgm:t>
        <a:bodyPr/>
        <a:lstStyle/>
        <a:p>
          <a:endParaRPr lang="en-US"/>
        </a:p>
      </dgm:t>
    </dgm:pt>
    <dgm:pt modelId="{75E0D91D-FEFD-4DDC-B623-3958DD8AD921}" type="sibTrans" cxnId="{E9CD9E17-8C73-47A5-916A-90A88F51DB4A}">
      <dgm:prSet/>
      <dgm:spPr/>
      <dgm:t>
        <a:bodyPr/>
        <a:lstStyle/>
        <a:p>
          <a:endParaRPr lang="en-US"/>
        </a:p>
      </dgm:t>
    </dgm:pt>
    <dgm:pt modelId="{5C16F0F7-7931-467E-9318-B34E3FBB9DDF}">
      <dgm:prSet phldrT="[Text]"/>
      <dgm:spPr/>
      <dgm:t>
        <a:bodyPr/>
        <a:lstStyle/>
        <a:p>
          <a:r>
            <a:rPr lang="en-US"/>
            <a:t>Indirect through a field gateway</a:t>
          </a:r>
        </a:p>
      </dgm:t>
    </dgm:pt>
    <dgm:pt modelId="{DCB6D5BE-9370-45C5-B4DE-A5075B20F7EB}" type="parTrans" cxnId="{DBC7766D-BBFE-4E0C-9796-1625DDA5B197}">
      <dgm:prSet/>
      <dgm:spPr/>
      <dgm:t>
        <a:bodyPr/>
        <a:lstStyle/>
        <a:p>
          <a:endParaRPr lang="en-US"/>
        </a:p>
      </dgm:t>
    </dgm:pt>
    <dgm:pt modelId="{2D40FB49-6D32-4741-8D71-5E3D31734B5B}" type="sibTrans" cxnId="{DBC7766D-BBFE-4E0C-9796-1625DDA5B197}">
      <dgm:prSet/>
      <dgm:spPr/>
      <dgm:t>
        <a:bodyPr/>
        <a:lstStyle/>
        <a:p>
          <a:endParaRPr lang="en-US"/>
        </a:p>
      </dgm:t>
    </dgm:pt>
    <dgm:pt modelId="{E8B6844F-A27D-4E91-A675-7150E96C0D82}">
      <dgm:prSet phldrT="[Text]"/>
      <dgm:spPr/>
      <dgm:t>
        <a:bodyPr/>
        <a:lstStyle/>
        <a:p>
          <a:r>
            <a:rPr lang="en-US"/>
            <a:t>Devices don’t know any of our supported protocols</a:t>
          </a:r>
        </a:p>
      </dgm:t>
    </dgm:pt>
    <dgm:pt modelId="{FACCA755-7596-45F2-B0B7-4CB32A9C93F3}" type="parTrans" cxnId="{5DA41582-5655-4ADA-BE5F-DC6EC3ED9A4A}">
      <dgm:prSet/>
      <dgm:spPr/>
      <dgm:t>
        <a:bodyPr/>
        <a:lstStyle/>
        <a:p>
          <a:endParaRPr lang="en-US"/>
        </a:p>
      </dgm:t>
    </dgm:pt>
    <dgm:pt modelId="{B358CBFA-B390-4827-9B1D-3C964565CC43}" type="sibTrans" cxnId="{5DA41582-5655-4ADA-BE5F-DC6EC3ED9A4A}">
      <dgm:prSet/>
      <dgm:spPr/>
      <dgm:t>
        <a:bodyPr/>
        <a:lstStyle/>
        <a:p>
          <a:endParaRPr lang="en-US"/>
        </a:p>
      </dgm:t>
    </dgm:pt>
    <dgm:pt modelId="{DFC42B90-4F98-423B-9F07-53D226EF154E}">
      <dgm:prSet phldrT="[Text]"/>
      <dgm:spPr/>
      <dgm:t>
        <a:bodyPr/>
        <a:lstStyle/>
        <a:p>
          <a:r>
            <a:rPr lang="en-US"/>
            <a:t>Devices connect to a field gateway that supports our protocols</a:t>
          </a:r>
        </a:p>
      </dgm:t>
    </dgm:pt>
    <dgm:pt modelId="{D81111D4-52FE-4D99-83B5-A5ADEBF53844}" type="parTrans" cxnId="{CB8C137A-E4E3-4401-B6EE-3C967A0B8AFB}">
      <dgm:prSet/>
      <dgm:spPr/>
      <dgm:t>
        <a:bodyPr/>
        <a:lstStyle/>
        <a:p>
          <a:endParaRPr lang="en-US"/>
        </a:p>
      </dgm:t>
    </dgm:pt>
    <dgm:pt modelId="{0BB9F263-8155-46E8-B6E2-DFAC483F6033}" type="sibTrans" cxnId="{CB8C137A-E4E3-4401-B6EE-3C967A0B8AFB}">
      <dgm:prSet/>
      <dgm:spPr/>
      <dgm:t>
        <a:bodyPr/>
        <a:lstStyle/>
        <a:p>
          <a:endParaRPr lang="en-US"/>
        </a:p>
      </dgm:t>
    </dgm:pt>
    <dgm:pt modelId="{7E5AB06B-7E61-420F-BBFB-9FF49DDBB6ED}">
      <dgm:prSet phldrT="[Text]"/>
      <dgm:spPr/>
      <dgm:t>
        <a:bodyPr/>
        <a:lstStyle/>
        <a:p>
          <a:r>
            <a:rPr lang="en-US"/>
            <a:t>e.g., soil moisture sensors on a farm</a:t>
          </a:r>
        </a:p>
      </dgm:t>
    </dgm:pt>
    <dgm:pt modelId="{37BB21E0-72A8-4B67-A91A-20FE381A89DE}" type="parTrans" cxnId="{380A18D5-6353-46A5-A0C5-9F0FE8ED2449}">
      <dgm:prSet/>
      <dgm:spPr/>
      <dgm:t>
        <a:bodyPr/>
        <a:lstStyle/>
        <a:p>
          <a:endParaRPr lang="en-US"/>
        </a:p>
      </dgm:t>
    </dgm:pt>
    <dgm:pt modelId="{D11F0FC6-0C70-459E-B22F-A0DE7660797B}" type="sibTrans" cxnId="{380A18D5-6353-46A5-A0C5-9F0FE8ED2449}">
      <dgm:prSet/>
      <dgm:spPr/>
      <dgm:t>
        <a:bodyPr/>
        <a:lstStyle/>
        <a:p>
          <a:endParaRPr lang="en-US"/>
        </a:p>
      </dgm:t>
    </dgm:pt>
    <dgm:pt modelId="{6FDABE3F-E820-4100-A7BF-37193583D217}">
      <dgm:prSet phldrT="[Text]"/>
      <dgm:spPr/>
      <dgm:t>
        <a:bodyPr/>
        <a:lstStyle/>
        <a:p>
          <a:r>
            <a:rPr lang="en-US"/>
            <a:t>e.g., deploy image detection for boxes on a conveyor belt</a:t>
          </a:r>
        </a:p>
      </dgm:t>
    </dgm:pt>
    <dgm:pt modelId="{41D881BF-E000-4BA8-96C1-0EC322BE4DFF}" type="parTrans" cxnId="{CF13AE69-8C7C-4FE3-95C6-213266E52C8B}">
      <dgm:prSet/>
      <dgm:spPr/>
      <dgm:t>
        <a:bodyPr/>
        <a:lstStyle/>
        <a:p>
          <a:endParaRPr lang="en-US"/>
        </a:p>
      </dgm:t>
    </dgm:pt>
    <dgm:pt modelId="{ED8BFDEF-DECF-4210-BFE1-1150E72FB65F}" type="sibTrans" cxnId="{CF13AE69-8C7C-4FE3-95C6-213266E52C8B}">
      <dgm:prSet/>
      <dgm:spPr/>
      <dgm:t>
        <a:bodyPr/>
        <a:lstStyle/>
        <a:p>
          <a:endParaRPr lang="en-US"/>
        </a:p>
      </dgm:t>
    </dgm:pt>
    <dgm:pt modelId="{DB5BA07D-2841-4A82-806F-7275348FD006}">
      <dgm:prSet phldrT="[Text]"/>
      <dgm:spPr/>
      <dgm:t>
        <a:bodyPr/>
        <a:lstStyle/>
        <a:p>
          <a:r>
            <a:rPr lang="en-US"/>
            <a:t>Usually involves high-powered devices</a:t>
          </a:r>
        </a:p>
      </dgm:t>
    </dgm:pt>
    <dgm:pt modelId="{2CF35484-2028-4BE1-8EA6-03519E34EA76}" type="parTrans" cxnId="{86D79D7D-8AFD-4EAF-8703-CA08C40B08C2}">
      <dgm:prSet/>
      <dgm:spPr/>
      <dgm:t>
        <a:bodyPr/>
        <a:lstStyle/>
        <a:p>
          <a:endParaRPr lang="en-US"/>
        </a:p>
      </dgm:t>
    </dgm:pt>
    <dgm:pt modelId="{5DAEEE46-109D-41D0-BDB8-EC8946D8F36C}" type="sibTrans" cxnId="{86D79D7D-8AFD-4EAF-8703-CA08C40B08C2}">
      <dgm:prSet/>
      <dgm:spPr/>
      <dgm:t>
        <a:bodyPr/>
        <a:lstStyle/>
        <a:p>
          <a:endParaRPr lang="en-US"/>
        </a:p>
      </dgm:t>
    </dgm:pt>
    <dgm:pt modelId="{3FFC330C-4CB3-46C7-BB3E-A65C6A8E4D5C}" type="pres">
      <dgm:prSet presAssocID="{FBB535A4-DA47-49AB-A01A-CFD3B8BDA142}" presName="Name0" presStyleCnt="0">
        <dgm:presLayoutVars>
          <dgm:dir/>
          <dgm:resizeHandles val="exact"/>
        </dgm:presLayoutVars>
      </dgm:prSet>
      <dgm:spPr/>
    </dgm:pt>
    <dgm:pt modelId="{9A20CB1E-BE7E-4C4D-945E-2B51AB2BD7CF}" type="pres">
      <dgm:prSet presAssocID="{FBB535A4-DA47-49AB-A01A-CFD3B8BDA142}" presName="bkgdShp" presStyleLbl="alignAccFollowNode1" presStyleIdx="0" presStyleCnt="1"/>
      <dgm:spPr/>
    </dgm:pt>
    <dgm:pt modelId="{6DD276F1-485D-47F8-AC43-4607E9B7385D}" type="pres">
      <dgm:prSet presAssocID="{FBB535A4-DA47-49AB-A01A-CFD3B8BDA142}" presName="linComp" presStyleCnt="0"/>
      <dgm:spPr/>
    </dgm:pt>
    <dgm:pt modelId="{ABF42A39-C2E0-4564-A7E2-9B65E6E4D27F}" type="pres">
      <dgm:prSet presAssocID="{34F6A458-E789-42F0-A07D-F96DD0E946DD}" presName="compNode" presStyleCnt="0"/>
      <dgm:spPr/>
    </dgm:pt>
    <dgm:pt modelId="{D65C5DE3-06E0-4FD4-9FDA-F846F3B8F8B7}" type="pres">
      <dgm:prSet presAssocID="{34F6A458-E789-42F0-A07D-F96DD0E946DD}" presName="node" presStyleLbl="node1" presStyleIdx="0" presStyleCnt="5">
        <dgm:presLayoutVars>
          <dgm:bulletEnabled val="1"/>
        </dgm:presLayoutVars>
      </dgm:prSet>
      <dgm:spPr/>
    </dgm:pt>
    <dgm:pt modelId="{C34E3ACA-A495-4849-9882-7D876941AFAD}" type="pres">
      <dgm:prSet presAssocID="{34F6A458-E789-42F0-A07D-F96DD0E946DD}" presName="invisiNode" presStyleLbl="node1" presStyleIdx="0" presStyleCnt="5"/>
      <dgm:spPr/>
    </dgm:pt>
    <dgm:pt modelId="{EE9801D3-D7E1-455F-A6F4-D1FF3FFC72CE}" type="pres">
      <dgm:prSet presAssocID="{34F6A458-E789-42F0-A07D-F96DD0E946DD}" presName="imagNode" presStyleLbl="fgImgPlace1" presStyleIdx="0" presStyleCnt="5"/>
      <dgm:spPr/>
    </dgm:pt>
    <dgm:pt modelId="{FD85B4F3-0747-4E71-B54E-731BDA1D6C7B}" type="pres">
      <dgm:prSet presAssocID="{1B614427-AB19-49AB-8476-4F4B5F475732}" presName="sibTrans" presStyleLbl="sibTrans2D1" presStyleIdx="0" presStyleCnt="0"/>
      <dgm:spPr/>
    </dgm:pt>
    <dgm:pt modelId="{72B6D7B4-F1F3-4B54-95B1-04281586BD4A}" type="pres">
      <dgm:prSet presAssocID="{5C16F0F7-7931-467E-9318-B34E3FBB9DDF}" presName="compNode" presStyleCnt="0"/>
      <dgm:spPr/>
    </dgm:pt>
    <dgm:pt modelId="{4C357012-6B49-489B-BB83-21D6C536956C}" type="pres">
      <dgm:prSet presAssocID="{5C16F0F7-7931-467E-9318-B34E3FBB9DDF}" presName="node" presStyleLbl="node1" presStyleIdx="1" presStyleCnt="5">
        <dgm:presLayoutVars>
          <dgm:bulletEnabled val="1"/>
        </dgm:presLayoutVars>
      </dgm:prSet>
      <dgm:spPr/>
    </dgm:pt>
    <dgm:pt modelId="{E45591B6-24AF-4277-9F00-630FE8C7012E}" type="pres">
      <dgm:prSet presAssocID="{5C16F0F7-7931-467E-9318-B34E3FBB9DDF}" presName="invisiNode" presStyleLbl="node1" presStyleIdx="1" presStyleCnt="5"/>
      <dgm:spPr/>
    </dgm:pt>
    <dgm:pt modelId="{FF24CE1D-3526-4B7C-A038-175B6CEA23BD}" type="pres">
      <dgm:prSet presAssocID="{5C16F0F7-7931-467E-9318-B34E3FBB9DDF}" presName="imagNode" presStyleLbl="fgImgPlace1" presStyleIdx="1" presStyleCnt="5"/>
      <dgm:spPr/>
    </dgm:pt>
    <dgm:pt modelId="{23A99EF2-0603-445C-92ED-3FF6C14527EA}" type="pres">
      <dgm:prSet presAssocID="{2D40FB49-6D32-4741-8D71-5E3D31734B5B}" presName="sibTrans" presStyleLbl="sibTrans2D1" presStyleIdx="0" presStyleCnt="0"/>
      <dgm:spPr/>
    </dgm:pt>
    <dgm:pt modelId="{4CBE49EB-CAA6-467E-8CE9-869A04C1EB7B}" type="pres">
      <dgm:prSet presAssocID="{8B4B87DA-CBD2-4FA8-86CF-6AE967BD6C91}" presName="compNode" presStyleCnt="0"/>
      <dgm:spPr/>
    </dgm:pt>
    <dgm:pt modelId="{ECAE6AFB-63C6-4D2F-81BA-26A33A77848D}" type="pres">
      <dgm:prSet presAssocID="{8B4B87DA-CBD2-4FA8-86CF-6AE967BD6C91}" presName="node" presStyleLbl="node1" presStyleIdx="2" presStyleCnt="5">
        <dgm:presLayoutVars>
          <dgm:bulletEnabled val="1"/>
        </dgm:presLayoutVars>
      </dgm:prSet>
      <dgm:spPr/>
    </dgm:pt>
    <dgm:pt modelId="{B380A483-477D-4B2E-BC5D-2CBE16E7E82E}" type="pres">
      <dgm:prSet presAssocID="{8B4B87DA-CBD2-4FA8-86CF-6AE967BD6C91}" presName="invisiNode" presStyleLbl="node1" presStyleIdx="2" presStyleCnt="5"/>
      <dgm:spPr/>
    </dgm:pt>
    <dgm:pt modelId="{4184E3C6-83ED-4844-B153-78AB161FD288}" type="pres">
      <dgm:prSet presAssocID="{8B4B87DA-CBD2-4FA8-86CF-6AE967BD6C91}" presName="imagNode" presStyleLbl="fgImgPlace1" presStyleIdx="2" presStyleCnt="5"/>
      <dgm:spPr/>
    </dgm:pt>
    <dgm:pt modelId="{B8BABB63-AB08-41BF-B90F-350E10031208}" type="pres">
      <dgm:prSet presAssocID="{3D97940C-BEEF-4363-86D2-A32D1157437A}" presName="sibTrans" presStyleLbl="sibTrans2D1" presStyleIdx="0" presStyleCnt="0"/>
      <dgm:spPr/>
    </dgm:pt>
    <dgm:pt modelId="{F124E6AA-E7F6-4626-AB59-4D71F50C35E7}" type="pres">
      <dgm:prSet presAssocID="{538C5CE8-F4F6-4923-81CB-AD4970537792}" presName="compNode" presStyleCnt="0"/>
      <dgm:spPr/>
    </dgm:pt>
    <dgm:pt modelId="{30FCDAFC-C565-4FF0-A09E-3E9068BE906A}" type="pres">
      <dgm:prSet presAssocID="{538C5CE8-F4F6-4923-81CB-AD4970537792}" presName="node" presStyleLbl="node1" presStyleIdx="3" presStyleCnt="5">
        <dgm:presLayoutVars>
          <dgm:bulletEnabled val="1"/>
        </dgm:presLayoutVars>
      </dgm:prSet>
      <dgm:spPr/>
    </dgm:pt>
    <dgm:pt modelId="{3448608E-AFCB-4D30-83BF-3B368AC5B5F0}" type="pres">
      <dgm:prSet presAssocID="{538C5CE8-F4F6-4923-81CB-AD4970537792}" presName="invisiNode" presStyleLbl="node1" presStyleIdx="3" presStyleCnt="5"/>
      <dgm:spPr/>
    </dgm:pt>
    <dgm:pt modelId="{8EA125AD-7C05-4FCD-9F90-EE9C6E3CDBA0}" type="pres">
      <dgm:prSet presAssocID="{538C5CE8-F4F6-4923-81CB-AD4970537792}" presName="imagNode" presStyleLbl="fgImgPlace1" presStyleIdx="3" presStyleCnt="5"/>
      <dgm:spPr/>
    </dgm:pt>
    <dgm:pt modelId="{321A3EC8-19C4-4B5A-8C7A-5B4C8780F549}" type="pres">
      <dgm:prSet presAssocID="{B2ADDBDC-7892-4110-9DA5-00BCD3E98D6D}" presName="sibTrans" presStyleLbl="sibTrans2D1" presStyleIdx="0" presStyleCnt="0"/>
      <dgm:spPr/>
    </dgm:pt>
    <dgm:pt modelId="{66F727D1-4666-49FD-9297-00DE7D59CA3B}" type="pres">
      <dgm:prSet presAssocID="{56ABB444-ACD8-4DC8-92BC-AAC4D2FFC965}" presName="compNode" presStyleCnt="0"/>
      <dgm:spPr/>
    </dgm:pt>
    <dgm:pt modelId="{5D7DF59A-5DB8-464A-8702-ECD08295E854}" type="pres">
      <dgm:prSet presAssocID="{56ABB444-ACD8-4DC8-92BC-AAC4D2FFC965}" presName="node" presStyleLbl="node1" presStyleIdx="4" presStyleCnt="5">
        <dgm:presLayoutVars>
          <dgm:bulletEnabled val="1"/>
        </dgm:presLayoutVars>
      </dgm:prSet>
      <dgm:spPr/>
    </dgm:pt>
    <dgm:pt modelId="{60963254-D393-4B23-B21C-7F71B8D4E387}" type="pres">
      <dgm:prSet presAssocID="{56ABB444-ACD8-4DC8-92BC-AAC4D2FFC965}" presName="invisiNode" presStyleLbl="node1" presStyleIdx="4" presStyleCnt="5"/>
      <dgm:spPr/>
    </dgm:pt>
    <dgm:pt modelId="{6431613F-18B6-4FC4-A03A-1A66D4B14996}" type="pres">
      <dgm:prSet presAssocID="{56ABB444-ACD8-4DC8-92BC-AAC4D2FFC965}" presName="imagNode" presStyleLbl="fgImgPlace1" presStyleIdx="4" presStyleCnt="5"/>
      <dgm:spPr/>
    </dgm:pt>
  </dgm:ptLst>
  <dgm:cxnLst>
    <dgm:cxn modelId="{B5BF5702-D85F-4BB8-8747-738ABFE01E4C}" srcId="{538C5CE8-F4F6-4923-81CB-AD4970537792}" destId="{C240282B-B35C-45F9-AB76-EF579F8D827E}" srcOrd="1" destOrd="0" parTransId="{BD6D8C5C-387C-474A-9E33-C6AFB7DD1BEA}" sibTransId="{27172D3E-1EF7-494F-BA9F-38204D2CFED0}"/>
    <dgm:cxn modelId="{C00C8B0F-6A97-44AD-9A08-5167A76F1378}" type="presOf" srcId="{683BD04D-3393-40D4-8502-E5EE16B58150}" destId="{30FCDAFC-C565-4FF0-A09E-3E9068BE906A}" srcOrd="0" destOrd="3" presId="urn:microsoft.com/office/officeart/2005/8/layout/pList2"/>
    <dgm:cxn modelId="{23DC8410-E450-4BBC-AC1B-E5AA51BEB685}" type="presOf" srcId="{2D40FB49-6D32-4741-8D71-5E3D31734B5B}" destId="{23A99EF2-0603-445C-92ED-3FF6C14527EA}" srcOrd="0" destOrd="0" presId="urn:microsoft.com/office/officeart/2005/8/layout/pList2"/>
    <dgm:cxn modelId="{E9CD9E17-8C73-47A5-916A-90A88F51DB4A}" srcId="{34F6A458-E789-42F0-A07D-F96DD0E946DD}" destId="{4DC1BCE0-82D7-4948-9395-602A08B97915}" srcOrd="1" destOrd="0" parTransId="{965FE2E3-1795-4628-BA71-9738E83361FA}" sibTransId="{75E0D91D-FEFD-4DDC-B623-3958DD8AD921}"/>
    <dgm:cxn modelId="{382B4D1B-015A-4E25-ADD6-F3818AF729EC}" type="presOf" srcId="{7E5AB06B-7E61-420F-BBFB-9FF49DDBB6ED}" destId="{4C357012-6B49-489B-BB83-21D6C536956C}" srcOrd="0" destOrd="3" presId="urn:microsoft.com/office/officeart/2005/8/layout/pList2"/>
    <dgm:cxn modelId="{A6FDDE38-7221-4A75-B330-B0ADD51D5006}" type="presOf" srcId="{C240282B-B35C-45F9-AB76-EF579F8D827E}" destId="{30FCDAFC-C565-4FF0-A09E-3E9068BE906A}" srcOrd="0" destOrd="2" presId="urn:microsoft.com/office/officeart/2005/8/layout/pList2"/>
    <dgm:cxn modelId="{A0EBA640-576F-465B-B145-1202F2C0108B}" type="presOf" srcId="{0FFE7264-8F96-44AA-BB77-23E3D705BD73}" destId="{D65C5DE3-06E0-4FD4-9FDA-F846F3B8F8B7}" srcOrd="0" destOrd="3" presId="urn:microsoft.com/office/officeart/2005/8/layout/pList2"/>
    <dgm:cxn modelId="{61C4245B-4F72-4FC4-877C-6CEC41A2DDCE}" type="presOf" srcId="{B2ADDBDC-7892-4110-9DA5-00BCD3E98D6D}" destId="{321A3EC8-19C4-4B5A-8C7A-5B4C8780F549}" srcOrd="0" destOrd="0" presId="urn:microsoft.com/office/officeart/2005/8/layout/pList2"/>
    <dgm:cxn modelId="{6AF72F42-3585-4E06-9BF8-65176B3021B9}" srcId="{8B4B87DA-CBD2-4FA8-86CF-6AE967BD6C91}" destId="{F1933A96-22C0-41B5-B80D-354E5175A940}" srcOrd="1" destOrd="0" parTransId="{93D8BD0D-9981-40FE-B3CD-DF05513C6564}" sibTransId="{FB846F90-DA9D-46B4-9066-509BE7602DD4}"/>
    <dgm:cxn modelId="{47421C63-6C69-45FB-AFF9-21ED08A8B243}" type="presOf" srcId="{42AA84C7-1D0D-4ED9-B5F5-6DB7CA900D9E}" destId="{5D7DF59A-5DB8-464A-8702-ECD08295E854}" srcOrd="0" destOrd="1" presId="urn:microsoft.com/office/officeart/2005/8/layout/pList2"/>
    <dgm:cxn modelId="{70BC5F43-2A90-413D-8E74-735E50DA876C}" type="presOf" srcId="{8B4B87DA-CBD2-4FA8-86CF-6AE967BD6C91}" destId="{ECAE6AFB-63C6-4D2F-81BA-26A33A77848D}" srcOrd="0" destOrd="0" presId="urn:microsoft.com/office/officeart/2005/8/layout/pList2"/>
    <dgm:cxn modelId="{6EE27146-6DC9-477B-8FAD-22F1152E82A8}" srcId="{34F6A458-E789-42F0-A07D-F96DD0E946DD}" destId="{CB1BC799-EF23-4ED8-99AF-6A83284304D5}" srcOrd="0" destOrd="0" parTransId="{10C17C9E-717F-4ABA-B016-86CE19F79A35}" sibTransId="{8133DA8A-B59B-49F9-B2AD-6383806D4C3E}"/>
    <dgm:cxn modelId="{CF13AE69-8C7C-4FE3-95C6-213266E52C8B}" srcId="{56ABB444-ACD8-4DC8-92BC-AAC4D2FFC965}" destId="{6FDABE3F-E820-4100-A7BF-37193583D217}" srcOrd="3" destOrd="0" parTransId="{41D881BF-E000-4BA8-96C1-0EC322BE4DFF}" sibTransId="{ED8BFDEF-DECF-4210-BFE1-1150E72FB65F}"/>
    <dgm:cxn modelId="{F8C5614C-F932-49E1-839B-B0EB9686B328}" type="presOf" srcId="{E8B6844F-A27D-4E91-A675-7150E96C0D82}" destId="{4C357012-6B49-489B-BB83-21D6C536956C}" srcOrd="0" destOrd="1" presId="urn:microsoft.com/office/officeart/2005/8/layout/pList2"/>
    <dgm:cxn modelId="{FCB7066D-1443-4323-B53B-E1F7328BC529}" type="presOf" srcId="{81627679-8233-432F-AE70-1F9648C3E905}" destId="{30FCDAFC-C565-4FF0-A09E-3E9068BE906A}" srcOrd="0" destOrd="1" presId="urn:microsoft.com/office/officeart/2005/8/layout/pList2"/>
    <dgm:cxn modelId="{DBC7766D-BBFE-4E0C-9796-1625DDA5B197}" srcId="{FBB535A4-DA47-49AB-A01A-CFD3B8BDA142}" destId="{5C16F0F7-7931-467E-9318-B34E3FBB9DDF}" srcOrd="1" destOrd="0" parTransId="{DCB6D5BE-9370-45C5-B4DE-A5075B20F7EB}" sibTransId="{2D40FB49-6D32-4741-8D71-5E3D31734B5B}"/>
    <dgm:cxn modelId="{6D4EE06E-BC61-4565-A89F-447A52C9F04C}" type="presOf" srcId="{FBB535A4-DA47-49AB-A01A-CFD3B8BDA142}" destId="{3FFC330C-4CB3-46C7-BB3E-A65C6A8E4D5C}" srcOrd="0" destOrd="0" presId="urn:microsoft.com/office/officeart/2005/8/layout/pList2"/>
    <dgm:cxn modelId="{1B69A16F-2565-4A4C-BD5F-05667507C256}" type="presOf" srcId="{56ABB444-ACD8-4DC8-92BC-AAC4D2FFC965}" destId="{5D7DF59A-5DB8-464A-8702-ECD08295E854}" srcOrd="0" destOrd="0" presId="urn:microsoft.com/office/officeart/2005/8/layout/pList2"/>
    <dgm:cxn modelId="{1F050651-549E-41F6-A761-033444DC4A5D}" type="presOf" srcId="{496DCFBA-41F6-4929-A5CE-0CB5D7EAD1CB}" destId="{5D7DF59A-5DB8-464A-8702-ECD08295E854}" srcOrd="0" destOrd="2" presId="urn:microsoft.com/office/officeart/2005/8/layout/pList2"/>
    <dgm:cxn modelId="{93FC3056-AD78-44D3-BF2F-4CF3CC0CBA55}" srcId="{538C5CE8-F4F6-4923-81CB-AD4970537792}" destId="{81627679-8233-432F-AE70-1F9648C3E905}" srcOrd="0" destOrd="0" parTransId="{AB702EAB-5A0C-436B-8206-FA1134C3D1B6}" sibTransId="{3A433908-FD29-4E21-A10E-6BCBA143B654}"/>
    <dgm:cxn modelId="{CB8C137A-E4E3-4401-B6EE-3C967A0B8AFB}" srcId="{5C16F0F7-7931-467E-9318-B34E3FBB9DDF}" destId="{DFC42B90-4F98-423B-9F07-53D226EF154E}" srcOrd="1" destOrd="0" parTransId="{D81111D4-52FE-4D99-83B5-A5ADEBF53844}" sibTransId="{0BB9F263-8155-46E8-B6E2-DFAC483F6033}"/>
    <dgm:cxn modelId="{B81BAD7B-19F6-4BED-86AB-5519CF08832D}" type="presOf" srcId="{6FDABE3F-E820-4100-A7BF-37193583D217}" destId="{5D7DF59A-5DB8-464A-8702-ECD08295E854}" srcOrd="0" destOrd="4" presId="urn:microsoft.com/office/officeart/2005/8/layout/pList2"/>
    <dgm:cxn modelId="{86D79D7D-8AFD-4EAF-8703-CA08C40B08C2}" srcId="{56ABB444-ACD8-4DC8-92BC-AAC4D2FFC965}" destId="{DB5BA07D-2841-4A82-806F-7275348FD006}" srcOrd="2" destOrd="0" parTransId="{2CF35484-2028-4BE1-8EA6-03519E34EA76}" sibTransId="{5DAEEE46-109D-41D0-BDB8-EC8946D8F36C}"/>
    <dgm:cxn modelId="{1CFD6880-7323-40A7-A4ED-076B732F2C78}" srcId="{FBB535A4-DA47-49AB-A01A-CFD3B8BDA142}" destId="{56ABB444-ACD8-4DC8-92BC-AAC4D2FFC965}" srcOrd="4" destOrd="0" parTransId="{2DDE50A1-4E8A-4CA9-8D7B-524934D46E3B}" sibTransId="{5F1ED569-9E80-4F86-A719-6167E76054E5}"/>
    <dgm:cxn modelId="{93F0F680-DCFB-44C5-845D-DFFA82FC7964}" srcId="{34F6A458-E789-42F0-A07D-F96DD0E946DD}" destId="{0FFE7264-8F96-44AA-BB77-23E3D705BD73}" srcOrd="2" destOrd="0" parTransId="{7CFA0A7A-23B4-49C1-AB7B-04EEBFF8DE93}" sibTransId="{714BEF31-A166-4E97-9D6B-6D944BF036D0}"/>
    <dgm:cxn modelId="{9B1E3F81-C689-408E-AC15-1CC979482B97}" srcId="{FBB535A4-DA47-49AB-A01A-CFD3B8BDA142}" destId="{34F6A458-E789-42F0-A07D-F96DD0E946DD}" srcOrd="0" destOrd="0" parTransId="{E0F42957-739B-4329-834B-B6004AABA0AD}" sibTransId="{1B614427-AB19-49AB-8476-4F4B5F475732}"/>
    <dgm:cxn modelId="{5DA41582-5655-4ADA-BE5F-DC6EC3ED9A4A}" srcId="{5C16F0F7-7931-467E-9318-B34E3FBB9DDF}" destId="{E8B6844F-A27D-4E91-A675-7150E96C0D82}" srcOrd="0" destOrd="0" parTransId="{FACCA755-7596-45F2-B0B7-4CB32A9C93F3}" sibTransId="{B358CBFA-B390-4827-9B1D-3C964565CC43}"/>
    <dgm:cxn modelId="{5BDECF82-6D67-4734-AAEA-040658198F37}" srcId="{8B4B87DA-CBD2-4FA8-86CF-6AE967BD6C91}" destId="{F3804ACC-05A9-4D2F-847A-BF1DDD12113F}" srcOrd="0" destOrd="0" parTransId="{C27A71CD-B2A1-4F17-B429-748EAC182D4C}" sibTransId="{A0EE9B32-481C-45F2-9D20-86C2989A0C16}"/>
    <dgm:cxn modelId="{E71A0099-EC58-4AC5-BE2E-4EAD21BFD4B0}" type="presOf" srcId="{3D97940C-BEEF-4363-86D2-A32D1157437A}" destId="{B8BABB63-AB08-41BF-B90F-350E10031208}" srcOrd="0" destOrd="0" presId="urn:microsoft.com/office/officeart/2005/8/layout/pList2"/>
    <dgm:cxn modelId="{FC1CD49D-D2BE-41C3-9474-A92EC938B3B4}" type="presOf" srcId="{5C16F0F7-7931-467E-9318-B34E3FBB9DDF}" destId="{4C357012-6B49-489B-BB83-21D6C536956C}" srcOrd="0" destOrd="0" presId="urn:microsoft.com/office/officeart/2005/8/layout/pList2"/>
    <dgm:cxn modelId="{F7CF34A7-814B-490B-B68F-BDD7E8DE5CAD}" type="presOf" srcId="{4DC1BCE0-82D7-4948-9395-602A08B97915}" destId="{D65C5DE3-06E0-4FD4-9FDA-F846F3B8F8B7}" srcOrd="0" destOrd="2" presId="urn:microsoft.com/office/officeart/2005/8/layout/pList2"/>
    <dgm:cxn modelId="{BCC0ADAD-7810-4FE0-A4F0-04DF100CD286}" srcId="{FBB535A4-DA47-49AB-A01A-CFD3B8BDA142}" destId="{538C5CE8-F4F6-4923-81CB-AD4970537792}" srcOrd="3" destOrd="0" parTransId="{331485D1-1E1F-4C67-8BD6-6386CBC55514}" sibTransId="{B2ADDBDC-7892-4110-9DA5-00BCD3E98D6D}"/>
    <dgm:cxn modelId="{659738AF-F32F-41E5-B8B7-C9844C16E258}" srcId="{FBB535A4-DA47-49AB-A01A-CFD3B8BDA142}" destId="{8B4B87DA-CBD2-4FA8-86CF-6AE967BD6C91}" srcOrd="2" destOrd="0" parTransId="{3EEF501E-5108-40FF-B6F7-DA5284E1774F}" sibTransId="{3D97940C-BEEF-4363-86D2-A32D1157437A}"/>
    <dgm:cxn modelId="{2F81C0BB-4BB2-45C9-8905-5DBE4A5847F2}" type="presOf" srcId="{F1933A96-22C0-41B5-B80D-354E5175A940}" destId="{ECAE6AFB-63C6-4D2F-81BA-26A33A77848D}" srcOrd="0" destOrd="2" presId="urn:microsoft.com/office/officeart/2005/8/layout/pList2"/>
    <dgm:cxn modelId="{F8DC12BF-ACF8-4201-934F-D2B39F707DE3}" type="presOf" srcId="{DB5BA07D-2841-4A82-806F-7275348FD006}" destId="{5D7DF59A-5DB8-464A-8702-ECD08295E854}" srcOrd="0" destOrd="3" presId="urn:microsoft.com/office/officeart/2005/8/layout/pList2"/>
    <dgm:cxn modelId="{72822BCB-5E7A-41DC-A50E-9D13FE361370}" type="presOf" srcId="{1B614427-AB19-49AB-8476-4F4B5F475732}" destId="{FD85B4F3-0747-4E71-B54E-731BDA1D6C7B}" srcOrd="0" destOrd="0" presId="urn:microsoft.com/office/officeart/2005/8/layout/pList2"/>
    <dgm:cxn modelId="{D370F0CF-14D7-45D6-BC00-77B4B97549BE}" type="presOf" srcId="{F3804ACC-05A9-4D2F-847A-BF1DDD12113F}" destId="{ECAE6AFB-63C6-4D2F-81BA-26A33A77848D}" srcOrd="0" destOrd="1" presId="urn:microsoft.com/office/officeart/2005/8/layout/pList2"/>
    <dgm:cxn modelId="{817D23D2-E06B-4226-8060-7C2321CB32FF}" srcId="{56ABB444-ACD8-4DC8-92BC-AAC4D2FFC965}" destId="{496DCFBA-41F6-4929-A5CE-0CB5D7EAD1CB}" srcOrd="1" destOrd="0" parTransId="{630D1441-C24C-4180-AD30-DA9B4777957E}" sibTransId="{0F7A9D3E-8CF1-4E11-A1B0-D48B8CB93A2F}"/>
    <dgm:cxn modelId="{380A18D5-6353-46A5-A0C5-9F0FE8ED2449}" srcId="{5C16F0F7-7931-467E-9318-B34E3FBB9DDF}" destId="{7E5AB06B-7E61-420F-BBFB-9FF49DDBB6ED}" srcOrd="2" destOrd="0" parTransId="{37BB21E0-72A8-4B67-A91A-20FE381A89DE}" sibTransId="{D11F0FC6-0C70-459E-B22F-A0DE7660797B}"/>
    <dgm:cxn modelId="{74D364D5-0DC5-4AC3-B6B3-9A1037B54929}" type="presOf" srcId="{538C5CE8-F4F6-4923-81CB-AD4970537792}" destId="{30FCDAFC-C565-4FF0-A09E-3E9068BE906A}" srcOrd="0" destOrd="0" presId="urn:microsoft.com/office/officeart/2005/8/layout/pList2"/>
    <dgm:cxn modelId="{FDEE92DB-E208-4654-91F0-7A119EF7EFDD}" type="presOf" srcId="{34F6A458-E789-42F0-A07D-F96DD0E946DD}" destId="{D65C5DE3-06E0-4FD4-9FDA-F846F3B8F8B7}" srcOrd="0" destOrd="0" presId="urn:microsoft.com/office/officeart/2005/8/layout/pList2"/>
    <dgm:cxn modelId="{4B6095DB-F7AD-4DEA-ABC7-CE8B4F71D06A}" type="presOf" srcId="{DFC42B90-4F98-423B-9F07-53D226EF154E}" destId="{4C357012-6B49-489B-BB83-21D6C536956C}" srcOrd="0" destOrd="2" presId="urn:microsoft.com/office/officeart/2005/8/layout/pList2"/>
    <dgm:cxn modelId="{AE2110E2-7BD1-4FFF-A0BB-894A3554AABB}" srcId="{8B4B87DA-CBD2-4FA8-86CF-6AE967BD6C91}" destId="{6AF5512F-0766-4FAC-923A-064676E26C33}" srcOrd="2" destOrd="0" parTransId="{E6D61405-3179-4E4D-A813-613BB8828983}" sibTransId="{E9BE9DB1-6189-4963-8DB4-D3AA5170E93E}"/>
    <dgm:cxn modelId="{318373E3-3710-46EC-B97F-08F64F736B49}" srcId="{56ABB444-ACD8-4DC8-92BC-AAC4D2FFC965}" destId="{42AA84C7-1D0D-4ED9-B5F5-6DB7CA900D9E}" srcOrd="0" destOrd="0" parTransId="{EF11E00E-0254-4EEA-84FB-56933B1F77FF}" sibTransId="{3EA8F2C6-E55F-4699-B010-964F282A530E}"/>
    <dgm:cxn modelId="{0D400AE9-CFC4-403D-98DA-A3A78CB1567F}" srcId="{538C5CE8-F4F6-4923-81CB-AD4970537792}" destId="{683BD04D-3393-40D4-8502-E5EE16B58150}" srcOrd="2" destOrd="0" parTransId="{16A7B09A-BF19-4603-8FBF-94BC0C8AB075}" sibTransId="{6DF3BC35-D426-4388-B21A-D5910EE3EB22}"/>
    <dgm:cxn modelId="{74095CF8-54AF-41F2-9CB9-894FF400484A}" type="presOf" srcId="{CB1BC799-EF23-4ED8-99AF-6A83284304D5}" destId="{D65C5DE3-06E0-4FD4-9FDA-F846F3B8F8B7}" srcOrd="0" destOrd="1" presId="urn:microsoft.com/office/officeart/2005/8/layout/pList2"/>
    <dgm:cxn modelId="{951D5AF8-918B-402A-B575-C3BD3A42D724}" type="presOf" srcId="{6AF5512F-0766-4FAC-923A-064676E26C33}" destId="{ECAE6AFB-63C6-4D2F-81BA-26A33A77848D}" srcOrd="0" destOrd="3" presId="urn:microsoft.com/office/officeart/2005/8/layout/pList2"/>
    <dgm:cxn modelId="{88D99643-0F38-49AD-856A-3436C0DC1245}" type="presParOf" srcId="{3FFC330C-4CB3-46C7-BB3E-A65C6A8E4D5C}" destId="{9A20CB1E-BE7E-4C4D-945E-2B51AB2BD7CF}" srcOrd="0" destOrd="0" presId="urn:microsoft.com/office/officeart/2005/8/layout/pList2"/>
    <dgm:cxn modelId="{F97DBCF9-89DB-4A2C-BC67-231E35BF23BF}" type="presParOf" srcId="{3FFC330C-4CB3-46C7-BB3E-A65C6A8E4D5C}" destId="{6DD276F1-485D-47F8-AC43-4607E9B7385D}" srcOrd="1" destOrd="0" presId="urn:microsoft.com/office/officeart/2005/8/layout/pList2"/>
    <dgm:cxn modelId="{CEBE1F01-D67D-4474-B2ED-0C9976EDDDB0}" type="presParOf" srcId="{6DD276F1-485D-47F8-AC43-4607E9B7385D}" destId="{ABF42A39-C2E0-4564-A7E2-9B65E6E4D27F}" srcOrd="0" destOrd="0" presId="urn:microsoft.com/office/officeart/2005/8/layout/pList2"/>
    <dgm:cxn modelId="{30E1DF12-382E-46CD-ADCF-D1DE09A7C13C}" type="presParOf" srcId="{ABF42A39-C2E0-4564-A7E2-9B65E6E4D27F}" destId="{D65C5DE3-06E0-4FD4-9FDA-F846F3B8F8B7}" srcOrd="0" destOrd="0" presId="urn:microsoft.com/office/officeart/2005/8/layout/pList2"/>
    <dgm:cxn modelId="{8F38FEE2-6976-4A45-83BE-3952B373B497}" type="presParOf" srcId="{ABF42A39-C2E0-4564-A7E2-9B65E6E4D27F}" destId="{C34E3ACA-A495-4849-9882-7D876941AFAD}" srcOrd="1" destOrd="0" presId="urn:microsoft.com/office/officeart/2005/8/layout/pList2"/>
    <dgm:cxn modelId="{84BCC6D2-D2A9-40C6-942F-3DC2E7EC52AF}" type="presParOf" srcId="{ABF42A39-C2E0-4564-A7E2-9B65E6E4D27F}" destId="{EE9801D3-D7E1-455F-A6F4-D1FF3FFC72CE}" srcOrd="2" destOrd="0" presId="urn:microsoft.com/office/officeart/2005/8/layout/pList2"/>
    <dgm:cxn modelId="{E82DE711-10C5-4BE6-8191-579B2094BDA1}" type="presParOf" srcId="{6DD276F1-485D-47F8-AC43-4607E9B7385D}" destId="{FD85B4F3-0747-4E71-B54E-731BDA1D6C7B}" srcOrd="1" destOrd="0" presId="urn:microsoft.com/office/officeart/2005/8/layout/pList2"/>
    <dgm:cxn modelId="{F9CA405F-ED03-4E42-86C9-4D3B032DC3C0}" type="presParOf" srcId="{6DD276F1-485D-47F8-AC43-4607E9B7385D}" destId="{72B6D7B4-F1F3-4B54-95B1-04281586BD4A}" srcOrd="2" destOrd="0" presId="urn:microsoft.com/office/officeart/2005/8/layout/pList2"/>
    <dgm:cxn modelId="{64328E1E-37F5-46D9-8FDC-1126466C71C0}" type="presParOf" srcId="{72B6D7B4-F1F3-4B54-95B1-04281586BD4A}" destId="{4C357012-6B49-489B-BB83-21D6C536956C}" srcOrd="0" destOrd="0" presId="urn:microsoft.com/office/officeart/2005/8/layout/pList2"/>
    <dgm:cxn modelId="{4F2E65E3-82B4-4CCC-B582-BCD7EFE4803D}" type="presParOf" srcId="{72B6D7B4-F1F3-4B54-95B1-04281586BD4A}" destId="{E45591B6-24AF-4277-9F00-630FE8C7012E}" srcOrd="1" destOrd="0" presId="urn:microsoft.com/office/officeart/2005/8/layout/pList2"/>
    <dgm:cxn modelId="{D4F20C1A-98B9-4CB1-954B-BE428A11F040}" type="presParOf" srcId="{72B6D7B4-F1F3-4B54-95B1-04281586BD4A}" destId="{FF24CE1D-3526-4B7C-A038-175B6CEA23BD}" srcOrd="2" destOrd="0" presId="urn:microsoft.com/office/officeart/2005/8/layout/pList2"/>
    <dgm:cxn modelId="{9C0A9C1E-5B0C-4660-BD2A-2DC11F7CC92B}" type="presParOf" srcId="{6DD276F1-485D-47F8-AC43-4607E9B7385D}" destId="{23A99EF2-0603-445C-92ED-3FF6C14527EA}" srcOrd="3" destOrd="0" presId="urn:microsoft.com/office/officeart/2005/8/layout/pList2"/>
    <dgm:cxn modelId="{BD266562-B6B7-4C02-A7D4-9DE3BA1E4BCE}" type="presParOf" srcId="{6DD276F1-485D-47F8-AC43-4607E9B7385D}" destId="{4CBE49EB-CAA6-467E-8CE9-869A04C1EB7B}" srcOrd="4" destOrd="0" presId="urn:microsoft.com/office/officeart/2005/8/layout/pList2"/>
    <dgm:cxn modelId="{8C16FDB0-540E-4D15-AE15-C9E672586827}" type="presParOf" srcId="{4CBE49EB-CAA6-467E-8CE9-869A04C1EB7B}" destId="{ECAE6AFB-63C6-4D2F-81BA-26A33A77848D}" srcOrd="0" destOrd="0" presId="urn:microsoft.com/office/officeart/2005/8/layout/pList2"/>
    <dgm:cxn modelId="{B1C41980-BC6E-489B-853C-B4AEBEF63DD7}" type="presParOf" srcId="{4CBE49EB-CAA6-467E-8CE9-869A04C1EB7B}" destId="{B380A483-477D-4B2E-BC5D-2CBE16E7E82E}" srcOrd="1" destOrd="0" presId="urn:microsoft.com/office/officeart/2005/8/layout/pList2"/>
    <dgm:cxn modelId="{1FAFEE2D-B8E1-4D5F-BA5E-49E119F11736}" type="presParOf" srcId="{4CBE49EB-CAA6-467E-8CE9-869A04C1EB7B}" destId="{4184E3C6-83ED-4844-B153-78AB161FD288}" srcOrd="2" destOrd="0" presId="urn:microsoft.com/office/officeart/2005/8/layout/pList2"/>
    <dgm:cxn modelId="{0CAFA5E1-7812-42D2-93DE-4F88903EC89F}" type="presParOf" srcId="{6DD276F1-485D-47F8-AC43-4607E9B7385D}" destId="{B8BABB63-AB08-41BF-B90F-350E10031208}" srcOrd="5" destOrd="0" presId="urn:microsoft.com/office/officeart/2005/8/layout/pList2"/>
    <dgm:cxn modelId="{4675B844-50CE-43B4-988E-CD7234D653CE}" type="presParOf" srcId="{6DD276F1-485D-47F8-AC43-4607E9B7385D}" destId="{F124E6AA-E7F6-4626-AB59-4D71F50C35E7}" srcOrd="6" destOrd="0" presId="urn:microsoft.com/office/officeart/2005/8/layout/pList2"/>
    <dgm:cxn modelId="{60EC88A9-D29B-4B8F-86EA-A2716BFB1C2F}" type="presParOf" srcId="{F124E6AA-E7F6-4626-AB59-4D71F50C35E7}" destId="{30FCDAFC-C565-4FF0-A09E-3E9068BE906A}" srcOrd="0" destOrd="0" presId="urn:microsoft.com/office/officeart/2005/8/layout/pList2"/>
    <dgm:cxn modelId="{41A18880-CF59-4BC9-B181-660986E11FE8}" type="presParOf" srcId="{F124E6AA-E7F6-4626-AB59-4D71F50C35E7}" destId="{3448608E-AFCB-4D30-83BF-3B368AC5B5F0}" srcOrd="1" destOrd="0" presId="urn:microsoft.com/office/officeart/2005/8/layout/pList2"/>
    <dgm:cxn modelId="{45DDE3D9-43E9-4647-B994-878601D55E25}" type="presParOf" srcId="{F124E6AA-E7F6-4626-AB59-4D71F50C35E7}" destId="{8EA125AD-7C05-4FCD-9F90-EE9C6E3CDBA0}" srcOrd="2" destOrd="0" presId="urn:microsoft.com/office/officeart/2005/8/layout/pList2"/>
    <dgm:cxn modelId="{A07DD745-D85D-4669-9791-B562070344C2}" type="presParOf" srcId="{6DD276F1-485D-47F8-AC43-4607E9B7385D}" destId="{321A3EC8-19C4-4B5A-8C7A-5B4C8780F549}" srcOrd="7" destOrd="0" presId="urn:microsoft.com/office/officeart/2005/8/layout/pList2"/>
    <dgm:cxn modelId="{BDB817F2-E18E-48A2-874B-1432BC9A25FD}" type="presParOf" srcId="{6DD276F1-485D-47F8-AC43-4607E9B7385D}" destId="{66F727D1-4666-49FD-9297-00DE7D59CA3B}" srcOrd="8" destOrd="0" presId="urn:microsoft.com/office/officeart/2005/8/layout/pList2"/>
    <dgm:cxn modelId="{5AFDB050-84CB-4747-A701-49FEF97801EE}" type="presParOf" srcId="{66F727D1-4666-49FD-9297-00DE7D59CA3B}" destId="{5D7DF59A-5DB8-464A-8702-ECD08295E854}" srcOrd="0" destOrd="0" presId="urn:microsoft.com/office/officeart/2005/8/layout/pList2"/>
    <dgm:cxn modelId="{6BCBAEF2-1D1F-4119-B10B-8DB2EBDD7532}" type="presParOf" srcId="{66F727D1-4666-49FD-9297-00DE7D59CA3B}" destId="{60963254-D393-4B23-B21C-7F71B8D4E387}" srcOrd="1" destOrd="0" presId="urn:microsoft.com/office/officeart/2005/8/layout/pList2"/>
    <dgm:cxn modelId="{0084CEBF-84D0-4366-A722-C84871BDF2E3}" type="presParOf" srcId="{66F727D1-4666-49FD-9297-00DE7D59CA3B}" destId="{6431613F-18B6-4FC4-A03A-1A66D4B1499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0626D-7510-4BA5-A366-97831DDFD4AB}">
      <dsp:nvSpPr>
        <dsp:cNvPr id="0" name=""/>
        <dsp:cNvSpPr/>
      </dsp:nvSpPr>
      <dsp:spPr>
        <a:xfrm>
          <a:off x="0" y="706992"/>
          <a:ext cx="10514107" cy="1305216"/>
        </a:xfrm>
        <a:prstGeom prst="roundRect">
          <a:avLst>
            <a:gd name="adj" fmla="val 1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301572DA-4123-43C3-BE51-940615D62C0F}">
      <dsp:nvSpPr>
        <dsp:cNvPr id="0" name=""/>
        <dsp:cNvSpPr/>
      </dsp:nvSpPr>
      <dsp:spPr>
        <a:xfrm>
          <a:off x="394827" y="1000665"/>
          <a:ext cx="717868" cy="717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4D4A35-92FA-401F-89E7-C4B05C1E7F69}">
      <dsp:nvSpPr>
        <dsp:cNvPr id="0" name=""/>
        <dsp:cNvSpPr/>
      </dsp:nvSpPr>
      <dsp:spPr>
        <a:xfrm>
          <a:off x="1507524" y="706992"/>
          <a:ext cx="9006583" cy="1305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35" tIns="138135" rIns="138135" bIns="138135" numCol="1" spcCol="1270" anchor="ctr" anchorCtr="0">
          <a:noAutofit/>
        </a:bodyPr>
        <a:lstStyle/>
        <a:p>
          <a:pPr marL="0" lvl="0" indent="0" algn="l" defTabSz="1111250">
            <a:lnSpc>
              <a:spcPct val="100000"/>
            </a:lnSpc>
            <a:spcBef>
              <a:spcPct val="0"/>
            </a:spcBef>
            <a:spcAft>
              <a:spcPct val="35000"/>
            </a:spcAft>
            <a:buNone/>
          </a:pPr>
          <a:r>
            <a:rPr lang="en-US" sz="2500" kern="1200"/>
            <a:t>Provisioning Setup = Pre-registration + Device Assignment</a:t>
          </a:r>
        </a:p>
      </dsp:txBody>
      <dsp:txXfrm>
        <a:off x="1507524" y="706992"/>
        <a:ext cx="9006583" cy="1305216"/>
      </dsp:txXfrm>
    </dsp:sp>
    <dsp:sp modelId="{927CDE25-3A09-45E7-AFB7-2B376DEE2D63}">
      <dsp:nvSpPr>
        <dsp:cNvPr id="0" name=""/>
        <dsp:cNvSpPr/>
      </dsp:nvSpPr>
      <dsp:spPr>
        <a:xfrm>
          <a:off x="0" y="2338512"/>
          <a:ext cx="10514107" cy="1305216"/>
        </a:xfrm>
        <a:prstGeom prst="roundRect">
          <a:avLst>
            <a:gd name="adj" fmla="val 10000"/>
          </a:avLst>
        </a:prstGeom>
        <a:solidFill>
          <a:schemeClr val="accent1">
            <a:lumMod val="75000"/>
          </a:schemeClr>
        </a:solidFill>
        <a:ln>
          <a:noFill/>
        </a:ln>
        <a:effectLst/>
      </dsp:spPr>
      <dsp:style>
        <a:lnRef idx="0">
          <a:scrgbClr r="0" g="0" b="0"/>
        </a:lnRef>
        <a:fillRef idx="1">
          <a:scrgbClr r="0" g="0" b="0"/>
        </a:fillRef>
        <a:effectRef idx="0">
          <a:scrgbClr r="0" g="0" b="0"/>
        </a:effectRef>
        <a:fontRef idx="minor"/>
      </dsp:style>
    </dsp:sp>
    <dsp:sp modelId="{77EB69CF-D80D-4587-B56B-390EA069EA4E}">
      <dsp:nvSpPr>
        <dsp:cNvPr id="0" name=""/>
        <dsp:cNvSpPr/>
      </dsp:nvSpPr>
      <dsp:spPr>
        <a:xfrm>
          <a:off x="394827" y="2632186"/>
          <a:ext cx="717868" cy="717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D3861E-E1C1-46D2-943E-748EA1D8D5CC}">
      <dsp:nvSpPr>
        <dsp:cNvPr id="0" name=""/>
        <dsp:cNvSpPr/>
      </dsp:nvSpPr>
      <dsp:spPr>
        <a:xfrm>
          <a:off x="1507524" y="2338512"/>
          <a:ext cx="9006583" cy="1305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35" tIns="138135" rIns="138135" bIns="138135" numCol="1" spcCol="1270" anchor="ctr" anchorCtr="0">
          <a:noAutofit/>
        </a:bodyPr>
        <a:lstStyle/>
        <a:p>
          <a:pPr marL="0" lvl="0" indent="0" algn="l" defTabSz="1111250">
            <a:lnSpc>
              <a:spcPct val="100000"/>
            </a:lnSpc>
            <a:spcBef>
              <a:spcPct val="0"/>
            </a:spcBef>
            <a:spcAft>
              <a:spcPct val="35000"/>
            </a:spcAft>
            <a:buNone/>
          </a:pPr>
          <a:r>
            <a:rPr lang="en-US" sz="2500" kern="1200"/>
            <a:t>Device Provisioning = Runtime assignment + Initial Set up</a:t>
          </a:r>
        </a:p>
      </dsp:txBody>
      <dsp:txXfrm>
        <a:off x="1507524" y="2338512"/>
        <a:ext cx="9006583" cy="1305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0CB1E-BE7E-4C4D-945E-2B51AB2BD7CF}">
      <dsp:nvSpPr>
        <dsp:cNvPr id="0" name=""/>
        <dsp:cNvSpPr/>
      </dsp:nvSpPr>
      <dsp:spPr>
        <a:xfrm>
          <a:off x="0" y="0"/>
          <a:ext cx="11651868" cy="222680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9801D3-D7E1-455F-A6F4-D1FF3FFC72CE}">
      <dsp:nvSpPr>
        <dsp:cNvPr id="0" name=""/>
        <dsp:cNvSpPr/>
      </dsp:nvSpPr>
      <dsp:spPr>
        <a:xfrm>
          <a:off x="353299"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5C5DE3-06E0-4FD4-9FDA-F846F3B8F8B7}">
      <dsp:nvSpPr>
        <dsp:cNvPr id="0" name=""/>
        <dsp:cNvSpPr/>
      </dsp:nvSpPr>
      <dsp:spPr>
        <a:xfrm rot="10800000">
          <a:off x="353299"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Direct over WAN</a:t>
          </a:r>
        </a:p>
        <a:p>
          <a:pPr marL="114300" lvl="1" indent="-114300" algn="l" defTabSz="533400">
            <a:lnSpc>
              <a:spcPct val="90000"/>
            </a:lnSpc>
            <a:spcBef>
              <a:spcPct val="0"/>
            </a:spcBef>
            <a:spcAft>
              <a:spcPct val="15000"/>
            </a:spcAft>
            <a:buChar char="•"/>
          </a:pPr>
          <a:r>
            <a:rPr lang="en-US" sz="1200" kern="1200"/>
            <a:t>Devices have public IPv4 &amp; connect to IoT hub directly</a:t>
          </a:r>
        </a:p>
        <a:p>
          <a:pPr marL="114300" lvl="1" indent="-114300" algn="l" defTabSz="533400">
            <a:lnSpc>
              <a:spcPct val="90000"/>
            </a:lnSpc>
            <a:spcBef>
              <a:spcPct val="0"/>
            </a:spcBef>
            <a:spcAft>
              <a:spcPct val="15000"/>
            </a:spcAft>
            <a:buChar char="•"/>
          </a:pPr>
          <a:r>
            <a:rPr lang="en-US" sz="1200" kern="1200"/>
            <a:t>Device talks our supported protocols</a:t>
          </a:r>
        </a:p>
        <a:p>
          <a:pPr marL="114300" lvl="1" indent="-114300" algn="l" defTabSz="533400">
            <a:lnSpc>
              <a:spcPct val="90000"/>
            </a:lnSpc>
            <a:spcBef>
              <a:spcPct val="0"/>
            </a:spcBef>
            <a:spcAft>
              <a:spcPct val="15000"/>
            </a:spcAft>
            <a:buChar char="•"/>
          </a:pPr>
          <a:r>
            <a:rPr lang="en-US" sz="1200" kern="1200"/>
            <a:t>e.g., city street lights</a:t>
          </a:r>
        </a:p>
      </dsp:txBody>
      <dsp:txXfrm rot="10800000">
        <a:off x="415633" y="2226804"/>
        <a:ext cx="1902233" cy="2659315"/>
      </dsp:txXfrm>
    </dsp:sp>
    <dsp:sp modelId="{FF24CE1D-3526-4B7C-A038-175B6CEA23BD}">
      <dsp:nvSpPr>
        <dsp:cNvPr id="0" name=""/>
        <dsp:cNvSpPr/>
      </dsp:nvSpPr>
      <dsp:spPr>
        <a:xfrm>
          <a:off x="2582891"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57012-6B49-489B-BB83-21D6C536956C}">
      <dsp:nvSpPr>
        <dsp:cNvPr id="0" name=""/>
        <dsp:cNvSpPr/>
      </dsp:nvSpPr>
      <dsp:spPr>
        <a:xfrm rot="10800000">
          <a:off x="2582891"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Indirect through a field gateway</a:t>
          </a:r>
        </a:p>
        <a:p>
          <a:pPr marL="114300" lvl="1" indent="-114300" algn="l" defTabSz="533400">
            <a:lnSpc>
              <a:spcPct val="90000"/>
            </a:lnSpc>
            <a:spcBef>
              <a:spcPct val="0"/>
            </a:spcBef>
            <a:spcAft>
              <a:spcPct val="15000"/>
            </a:spcAft>
            <a:buChar char="•"/>
          </a:pPr>
          <a:r>
            <a:rPr lang="en-US" sz="1200" kern="1200"/>
            <a:t>Devices don’t know any of our supported protocols</a:t>
          </a:r>
        </a:p>
        <a:p>
          <a:pPr marL="114300" lvl="1" indent="-114300" algn="l" defTabSz="533400">
            <a:lnSpc>
              <a:spcPct val="90000"/>
            </a:lnSpc>
            <a:spcBef>
              <a:spcPct val="0"/>
            </a:spcBef>
            <a:spcAft>
              <a:spcPct val="15000"/>
            </a:spcAft>
            <a:buChar char="•"/>
          </a:pPr>
          <a:r>
            <a:rPr lang="en-US" sz="1200" kern="1200"/>
            <a:t>Devices connect to a field gateway that supports our protocols</a:t>
          </a:r>
        </a:p>
        <a:p>
          <a:pPr marL="114300" lvl="1" indent="-114300" algn="l" defTabSz="533400">
            <a:lnSpc>
              <a:spcPct val="90000"/>
            </a:lnSpc>
            <a:spcBef>
              <a:spcPct val="0"/>
            </a:spcBef>
            <a:spcAft>
              <a:spcPct val="15000"/>
            </a:spcAft>
            <a:buChar char="•"/>
          </a:pPr>
          <a:r>
            <a:rPr lang="en-US" sz="1200" kern="1200"/>
            <a:t>e.g., soil moisture sensors on a farm</a:t>
          </a:r>
        </a:p>
      </dsp:txBody>
      <dsp:txXfrm rot="10800000">
        <a:off x="2645225" y="2226804"/>
        <a:ext cx="1902233" cy="2659315"/>
      </dsp:txXfrm>
    </dsp:sp>
    <dsp:sp modelId="{4184E3C6-83ED-4844-B153-78AB161FD288}">
      <dsp:nvSpPr>
        <dsp:cNvPr id="0" name=""/>
        <dsp:cNvSpPr/>
      </dsp:nvSpPr>
      <dsp:spPr>
        <a:xfrm>
          <a:off x="4812483"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AE6AFB-63C6-4D2F-81BA-26A33A77848D}">
      <dsp:nvSpPr>
        <dsp:cNvPr id="0" name=""/>
        <dsp:cNvSpPr/>
      </dsp:nvSpPr>
      <dsp:spPr>
        <a:xfrm rot="10800000">
          <a:off x="4812483"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Direct from a private network</a:t>
          </a:r>
        </a:p>
        <a:p>
          <a:pPr marL="114300" lvl="1" indent="-114300" algn="l" defTabSz="533400">
            <a:lnSpc>
              <a:spcPct val="90000"/>
            </a:lnSpc>
            <a:spcBef>
              <a:spcPct val="0"/>
            </a:spcBef>
            <a:spcAft>
              <a:spcPct val="15000"/>
            </a:spcAft>
            <a:buChar char="•"/>
          </a:pPr>
          <a:r>
            <a:rPr lang="en-US" sz="1200" kern="1200"/>
            <a:t>Devices have private IP</a:t>
          </a:r>
        </a:p>
        <a:p>
          <a:pPr marL="114300" lvl="1" indent="-114300" algn="l" defTabSz="533400">
            <a:lnSpc>
              <a:spcPct val="90000"/>
            </a:lnSpc>
            <a:spcBef>
              <a:spcPct val="0"/>
            </a:spcBef>
            <a:spcAft>
              <a:spcPct val="15000"/>
            </a:spcAft>
            <a:buChar char="•"/>
          </a:pPr>
          <a:r>
            <a:rPr lang="en-US" sz="1200" kern="1200"/>
            <a:t>Devices’ traffic pass a net. gateway (e.g., HTTP GW) performing NAT</a:t>
          </a:r>
        </a:p>
        <a:p>
          <a:pPr marL="114300" lvl="1" indent="-114300" algn="l" defTabSz="533400">
            <a:lnSpc>
              <a:spcPct val="90000"/>
            </a:lnSpc>
            <a:spcBef>
              <a:spcPct val="0"/>
            </a:spcBef>
            <a:spcAft>
              <a:spcPct val="15000"/>
            </a:spcAft>
            <a:buChar char="•"/>
          </a:pPr>
          <a:r>
            <a:rPr lang="en-US" sz="1200" kern="1200"/>
            <a:t>e.g., robots in factory floor</a:t>
          </a:r>
        </a:p>
      </dsp:txBody>
      <dsp:txXfrm rot="10800000">
        <a:off x="4874817" y="2226804"/>
        <a:ext cx="1902233" cy="2659315"/>
      </dsp:txXfrm>
    </dsp:sp>
    <dsp:sp modelId="{8EA125AD-7C05-4FCD-9F90-EE9C6E3CDBA0}">
      <dsp:nvSpPr>
        <dsp:cNvPr id="0" name=""/>
        <dsp:cNvSpPr/>
      </dsp:nvSpPr>
      <dsp:spPr>
        <a:xfrm>
          <a:off x="7042075"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FCDAFC-C565-4FF0-A09E-3E9068BE906A}">
      <dsp:nvSpPr>
        <dsp:cNvPr id="0" name=""/>
        <dsp:cNvSpPr/>
      </dsp:nvSpPr>
      <dsp:spPr>
        <a:xfrm rot="10800000">
          <a:off x="7042075"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Protocol gateway</a:t>
          </a:r>
        </a:p>
        <a:p>
          <a:pPr marL="114300" lvl="1" indent="-114300" algn="l" defTabSz="533400">
            <a:lnSpc>
              <a:spcPct val="90000"/>
            </a:lnSpc>
            <a:spcBef>
              <a:spcPct val="0"/>
            </a:spcBef>
            <a:spcAft>
              <a:spcPct val="15000"/>
            </a:spcAft>
            <a:buChar char="•"/>
          </a:pPr>
          <a:r>
            <a:rPr lang="en-US" sz="1200" kern="1200"/>
            <a:t>Devices connect to PG</a:t>
          </a:r>
        </a:p>
        <a:p>
          <a:pPr marL="114300" lvl="1" indent="-114300" algn="l" defTabSz="533400">
            <a:lnSpc>
              <a:spcPct val="90000"/>
            </a:lnSpc>
            <a:spcBef>
              <a:spcPct val="0"/>
            </a:spcBef>
            <a:spcAft>
              <a:spcPct val="15000"/>
            </a:spcAft>
            <a:buChar char="•"/>
          </a:pPr>
          <a:r>
            <a:rPr lang="en-US" sz="1200" kern="1200"/>
            <a:t>PG connects to IoT Hub on behalf of devices with their identity</a:t>
          </a:r>
        </a:p>
        <a:p>
          <a:pPr marL="114300" lvl="1" indent="-114300" algn="l" defTabSz="533400">
            <a:lnSpc>
              <a:spcPct val="90000"/>
            </a:lnSpc>
            <a:spcBef>
              <a:spcPct val="0"/>
            </a:spcBef>
            <a:spcAft>
              <a:spcPct val="15000"/>
            </a:spcAft>
            <a:buChar char="•"/>
          </a:pPr>
          <a:r>
            <a:rPr lang="en-US" sz="1200" kern="1200"/>
            <a:t>e.g., connected car </a:t>
          </a:r>
        </a:p>
      </dsp:txBody>
      <dsp:txXfrm rot="10800000">
        <a:off x="7104409" y="2226804"/>
        <a:ext cx="1902233" cy="2659315"/>
      </dsp:txXfrm>
    </dsp:sp>
    <dsp:sp modelId="{6431613F-18B6-4FC4-A03A-1A66D4B14996}">
      <dsp:nvSpPr>
        <dsp:cNvPr id="0" name=""/>
        <dsp:cNvSpPr/>
      </dsp:nvSpPr>
      <dsp:spPr>
        <a:xfrm>
          <a:off x="9271667"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7DF59A-5DB8-464A-8702-ECD08295E854}">
      <dsp:nvSpPr>
        <dsp:cNvPr id="0" name=""/>
        <dsp:cNvSpPr/>
      </dsp:nvSpPr>
      <dsp:spPr>
        <a:xfrm rot="10800000">
          <a:off x="9271667"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Edge</a:t>
          </a:r>
        </a:p>
        <a:p>
          <a:pPr marL="114300" lvl="1" indent="-114300" algn="l" defTabSz="533400">
            <a:lnSpc>
              <a:spcPct val="90000"/>
            </a:lnSpc>
            <a:spcBef>
              <a:spcPct val="0"/>
            </a:spcBef>
            <a:spcAft>
              <a:spcPct val="15000"/>
            </a:spcAft>
            <a:buChar char="•"/>
          </a:pPr>
          <a:r>
            <a:rPr lang="en-US" sz="1200" kern="1200"/>
            <a:t>A special-purpose protocol gateway</a:t>
          </a:r>
        </a:p>
        <a:p>
          <a:pPr marL="114300" lvl="1" indent="-114300" algn="l" defTabSz="533400">
            <a:lnSpc>
              <a:spcPct val="90000"/>
            </a:lnSpc>
            <a:spcBef>
              <a:spcPct val="0"/>
            </a:spcBef>
            <a:spcAft>
              <a:spcPct val="15000"/>
            </a:spcAft>
            <a:buChar char="•"/>
          </a:pPr>
          <a:r>
            <a:rPr lang="en-US" sz="1200" kern="1200"/>
            <a:t>Edge runtime deploys &amp; manages devices’ code</a:t>
          </a:r>
        </a:p>
        <a:p>
          <a:pPr marL="114300" lvl="1" indent="-114300" algn="l" defTabSz="533400">
            <a:lnSpc>
              <a:spcPct val="90000"/>
            </a:lnSpc>
            <a:spcBef>
              <a:spcPct val="0"/>
            </a:spcBef>
            <a:spcAft>
              <a:spcPct val="15000"/>
            </a:spcAft>
            <a:buChar char="•"/>
          </a:pPr>
          <a:r>
            <a:rPr lang="en-US" sz="1200" kern="1200"/>
            <a:t>Usually involves high-powered devices</a:t>
          </a:r>
        </a:p>
        <a:p>
          <a:pPr marL="114300" lvl="1" indent="-114300" algn="l" defTabSz="533400">
            <a:lnSpc>
              <a:spcPct val="90000"/>
            </a:lnSpc>
            <a:spcBef>
              <a:spcPct val="0"/>
            </a:spcBef>
            <a:spcAft>
              <a:spcPct val="15000"/>
            </a:spcAft>
            <a:buChar char="•"/>
          </a:pPr>
          <a:r>
            <a:rPr lang="en-US" sz="1200" kern="1200"/>
            <a:t>e.g., deploy image detection for boxes on a conveyor belt</a:t>
          </a:r>
        </a:p>
      </dsp:txBody>
      <dsp:txXfrm rot="10800000">
        <a:off x="9334001" y="2226804"/>
        <a:ext cx="1902233" cy="26593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7200" units="cm"/>
          <inkml:channel name="Y" type="integer" max="9600" units="cm"/>
          <inkml:channel name="F" type="integer" max="4096" units="dev"/>
          <inkml:channel name="T" type="integer" max="2.14748E9" units="dev"/>
        </inkml:traceFormat>
        <inkml:channelProperties>
          <inkml:channelProperty channel="X" name="resolution" value="378.54889" units="1/cm"/>
          <inkml:channelProperty channel="Y" name="resolution" value="336.48792" units="1/cm"/>
          <inkml:channelProperty channel="F" name="resolution" value="0" units="1/dev"/>
          <inkml:channelProperty channel="T" name="resolution" value="1" units="1/dev"/>
        </inkml:channelProperties>
      </inkml:inkSource>
      <inkml:timestamp xml:id="ts0" timeString="2019-07-11T21:18:50.677"/>
    </inkml:context>
    <inkml:brush xml:id="br0">
      <inkml:brushProperty name="width" value="0.05292" units="cm"/>
      <inkml:brushProperty name="height" value="0.05292" units="cm"/>
      <inkml:brushProperty name="color" value="#FF0000"/>
    </inkml:brush>
  </inkml:definitions>
  <inkml:trace contextRef="#ctx0" brushRef="#br0">3151 14915 92 0,'-37'-37'32'0,"23"31"-24"0,0 12 0 0,4 4-4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5:51.477"/>
    </inkml:context>
    <inkml:brush xml:id="br0">
      <inkml:brushProperty name="width" value="0.05" units="cm"/>
      <inkml:brushProperty name="height" value="0.05" units="cm"/>
      <inkml:brushProperty name="color" value="#FFC114"/>
    </inkml:brush>
  </inkml:definitions>
  <inkml:trace contextRef="#ctx0" brushRef="#br0">2511 70 2816,'-7'7'1056,"7"-7"-832,12-7-64,1 0-1056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8:17.348"/>
    </inkml:context>
    <inkml:brush xml:id="br0">
      <inkml:brushProperty name="width" value="0.05" units="cm"/>
      <inkml:brushProperty name="height" value="0.05" units="cm"/>
      <inkml:brushProperty name="color" value="#F6630D"/>
    </inkml:brush>
  </inkml:definitions>
  <inkml:trace contextRef="#ctx0" brushRef="#br0">1651 1457 896,'-27'0'352,"27"0"-288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9:18.458"/>
    </inkml:context>
    <inkml:brush xml:id="br0">
      <inkml:brushProperty name="width" value="0.05" units="cm"/>
      <inkml:brushProperty name="height" value="0.05" units="cm"/>
      <inkml:brushProperty name="color" value="#F6630D"/>
    </inkml:brush>
  </inkml:definitions>
  <inkml:trace contextRef="#ctx0" brushRef="#br0">1 0 1152,'7'0'416,"-2"8"-320,2 14 0,-7 0-512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5:51.477"/>
    </inkml:context>
    <inkml:brush xml:id="br0">
      <inkml:brushProperty name="width" value="0.05" units="cm"/>
      <inkml:brushProperty name="height" value="0.05" units="cm"/>
      <inkml:brushProperty name="color" value="#FFC114"/>
    </inkml:brush>
  </inkml:definitions>
  <inkml:trace contextRef="#ctx0" brushRef="#br0">2511 70 2816,'-7'7'1056,"7"-7"-832,12-7-64,1 0-1056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9:18.458"/>
    </inkml:context>
    <inkml:brush xml:id="br0">
      <inkml:brushProperty name="width" value="0.05" units="cm"/>
      <inkml:brushProperty name="height" value="0.05" units="cm"/>
      <inkml:brushProperty name="color" value="#F6630D"/>
    </inkml:brush>
  </inkml:definitions>
  <inkml:trace contextRef="#ctx0" brushRef="#br0">1 0 1152,'7'0'416,"-2"8"-320,2 14 0,-7 0-512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59D92-4E7D-4E08-A805-B467E98CEFD1}" type="datetimeFigureOut">
              <a:rPr lang="en-US" smtClean="0"/>
              <a:t>3/29/2021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7A1F0-49ED-468D-8AED-D4716C3B901C}" type="slidenum">
              <a:rPr lang="en-US" smtClean="0"/>
              <a:t>‹#›</a:t>
            </a:fld>
            <a:endParaRPr lang="en-US"/>
          </a:p>
        </p:txBody>
      </p:sp>
    </p:spTree>
    <p:extLst>
      <p:ext uri="{BB962C8B-B14F-4D97-AF65-F5344CB8AC3E}">
        <p14:creationId xmlns:p14="http://schemas.microsoft.com/office/powerpoint/2010/main" val="240008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nam06.safelinks.protection.outlook.com/?url=https%3A%2F%2Finsights.timeseries.azure.com%2Fdemo&amp;data=02%7C01%7CAlyssa.Sharp%40microsoft.com%7C1a7f0ad0a30445df43ae08d82d0d2394%7C72f988bf86f141af91ab2d7cd011db47%7C1%7C0%7C637308881751973758&amp;sdata=8KL2I2tJ1iv3gcTFz8rTKqQzT54%2FaiVccLvhFVExpJg%3D&amp;reserved=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docs.microsoft.com/en-us/azure/iot-hub/iot-hub-protocol-gateway" TargetMode="External"/><Relationship Id="rId3" Type="http://schemas.openxmlformats.org/officeDocument/2006/relationships/hyperlink" Target="https://docs.microsoft.com/en-us/azure/stream-analytics/" TargetMode="External"/><Relationship Id="rId7" Type="http://schemas.openxmlformats.org/officeDocument/2006/relationships/hyperlink" Target="https://docs.microsoft.com/en-us/azure/storage/blobs/storage-blobs-introduc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ocs.microsoft.com/en-us/azure/cosmos-db/introduction" TargetMode="External"/><Relationship Id="rId11" Type="http://schemas.openxmlformats.org/officeDocument/2006/relationships/hyperlink" Target="https://docs.microsoft.com/en-us/azure/iot-dps/" TargetMode="External"/><Relationship Id="rId5" Type="http://schemas.openxmlformats.org/officeDocument/2006/relationships/hyperlink" Target="https://docs.microsoft.com/en-us/azure/machine-learning/service/" TargetMode="External"/><Relationship Id="rId10" Type="http://schemas.openxmlformats.org/officeDocument/2006/relationships/hyperlink" Target="https://docs.microsoft.com/en-us/azure/logic-apps/logic-apps-overview" TargetMode="External"/><Relationship Id="rId4" Type="http://schemas.openxmlformats.org/officeDocument/2006/relationships/hyperlink" Target="https://docs.microsoft.com/en-us/azure/azure-databricks/" TargetMode="External"/><Relationship Id="rId9" Type="http://schemas.openxmlformats.org/officeDocument/2006/relationships/hyperlink" Target="https://docs.microsoft.com/en-us/azure/azure-function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performanc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github.com/Azure/azure-iot-sdks"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ocs.microsoft.com/en-us/azure/iot-hub/iot-hub-protocol-gateway" TargetMode="External"/><Relationship Id="rId3" Type="http://schemas.openxmlformats.org/officeDocument/2006/relationships/hyperlink" Target="https://docs.microsoft.com/en-us/azure/stream-analytics/" TargetMode="External"/><Relationship Id="rId7" Type="http://schemas.openxmlformats.org/officeDocument/2006/relationships/hyperlink" Target="https://docs.microsoft.com/en-us/azure/storage/blobs/storage-blobs-introduct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cs.microsoft.com/en-us/azure/cosmos-db/introduction" TargetMode="External"/><Relationship Id="rId5" Type="http://schemas.openxmlformats.org/officeDocument/2006/relationships/hyperlink" Target="https://docs.microsoft.com/en-us/azure/machine-learning/service/" TargetMode="External"/><Relationship Id="rId10" Type="http://schemas.openxmlformats.org/officeDocument/2006/relationships/hyperlink" Target="https://docs.microsoft.com/en-us/azure/logic-apps/logic-apps-overview" TargetMode="External"/><Relationship Id="rId4" Type="http://schemas.openxmlformats.org/officeDocument/2006/relationships/hyperlink" Target="https://docs.microsoft.com/en-us/azure/azure-databricks/" TargetMode="External"/><Relationship Id="rId9" Type="http://schemas.openxmlformats.org/officeDocument/2006/relationships/hyperlink" Target="https://docs.microsoft.com/en-us/azure/azure-function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iot-hub/iot-hub-devguide-endpoints#field-gateways"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iot-hub/iot-hub-devguide-messages-d2c"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s://docs.microsoft.com/en-us/azure/iot-hub/iot-hub-devguide-file-upload" TargetMode="External"/><Relationship Id="rId4" Type="http://schemas.openxmlformats.org/officeDocument/2006/relationships/hyperlink" Target="https://docs.microsoft.com/en-us/azure/iot-hub/iot-hub-devguide-device-twins"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iot-hub/iot-hub-devguide-identity-registry"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iot-hub/iot-hub-devguide-direct-methods"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s://docs.microsoft.com/en-us/azure/iot-hub/iot-hub-devguide-messages-c2d" TargetMode="External"/><Relationship Id="rId4" Type="http://schemas.openxmlformats.org/officeDocument/2006/relationships/hyperlink" Target="https://docs.microsoft.com/en-us/azure/iot-hub/iot-hub-devguide-device-twins"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iot-hub/iot-hub-devguide-endpoints#custom-endpoints"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docs.microsoft.com/en-us/azure/storage/blobs/data-lake-storage-namespace" TargetMode="External"/><Relationship Id="rId5" Type="http://schemas.openxmlformats.org/officeDocument/2006/relationships/hyperlink" Target="https://docs.microsoft.com/en-us/azure/storage/blobs/data-lake-storage-introduction" TargetMode="External"/><Relationship Id="rId4" Type="http://schemas.openxmlformats.org/officeDocument/2006/relationships/hyperlink" Target="https://docs.microsoft.com/en-us/azure/storage/blobs/storage-blobs-introduction"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iot-hub/iot-hub-devguide-endpoints#custom-endpoints"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docs.microsoft.com/en-us/azure/storage/blobs/data-lake-storage-namespace" TargetMode="External"/><Relationship Id="rId5" Type="http://schemas.openxmlformats.org/officeDocument/2006/relationships/hyperlink" Target="https://docs.microsoft.com/en-us/azure/storage/blobs/data-lake-storage-introduction" TargetMode="External"/><Relationship Id="rId4" Type="http://schemas.openxmlformats.org/officeDocument/2006/relationships/hyperlink" Target="https://docs.microsoft.com/en-us/azure/storage/blobs/storage-blobs-introduc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45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869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Let’s walk through both HOT path and cold path IoT architecture</a:t>
            </a:r>
            <a:endParaRPr lang="en-US" b="0" dirty="0"/>
          </a:p>
          <a:p>
            <a:endParaRPr lang="en-GB" dirty="0"/>
          </a:p>
        </p:txBody>
      </p:sp>
    </p:spTree>
    <p:extLst>
      <p:ext uri="{BB962C8B-B14F-4D97-AF65-F5344CB8AC3E}">
        <p14:creationId xmlns:p14="http://schemas.microsoft.com/office/powerpoint/2010/main" val="294965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en-US" b="0" dirty="0"/>
              <a:t>Let’s have a look at this simple IoT Architecture. </a:t>
            </a:r>
          </a:p>
          <a:p>
            <a:r>
              <a:rPr lang="en-US" b="0" dirty="0"/>
              <a:t>On the left, we find our IoT Gateway. On the right our analytics and reporting tool, Power BI.</a:t>
            </a:r>
          </a:p>
          <a:p>
            <a:r>
              <a:rPr lang="en-US" b="0" dirty="0"/>
              <a:t>Along this presentation, we’ll build upon this simple architecture by adding services and features.</a:t>
            </a:r>
          </a:p>
          <a:p>
            <a:endParaRPr lang="en-US" b="0" dirty="0"/>
          </a:p>
          <a:p>
            <a:r>
              <a:rPr lang="en-US" b="0" dirty="0"/>
              <a:t>Let’s start with the raw storage [Click]. We’ll store all incoming telemetry in it’s raw format, directly an data Lake.</a:t>
            </a:r>
            <a:r>
              <a:rPr lang="en-GB" b="0" dirty="0"/>
              <a:t> This data will unlock all analytics and Machine Learning scenarios that may arise in the future.</a:t>
            </a:r>
          </a:p>
          <a:p>
            <a:endParaRPr lang="en-GB" b="0" dirty="0"/>
          </a:p>
          <a:p>
            <a:pPr marL="0" marR="0" lvl="0" indent="0" defTabSz="228554" eaLnBrk="1" fontAlgn="auto" latinLnBrk="0" hangingPunct="1">
              <a:lnSpc>
                <a:spcPct val="117999"/>
              </a:lnSpc>
              <a:spcBef>
                <a:spcPts val="0"/>
              </a:spcBef>
              <a:spcAft>
                <a:spcPts val="0"/>
              </a:spcAft>
              <a:buClrTx/>
              <a:buSzTx/>
              <a:buFontTx/>
              <a:buNone/>
              <a:tabLst/>
              <a:defRPr/>
            </a:pPr>
            <a:r>
              <a:rPr lang="en-US" b="0" dirty="0"/>
              <a:t>Data analysts want harmonized (same field name and unit of measure) data. A cooked prepared meal, </a:t>
            </a:r>
          </a:p>
          <a:p>
            <a:pPr marL="0" marR="0" lvl="0" indent="0" defTabSz="228554" eaLnBrk="1" fontAlgn="auto" latinLnBrk="0" hangingPunct="1">
              <a:lnSpc>
                <a:spcPct val="117999"/>
              </a:lnSpc>
              <a:spcBef>
                <a:spcPts val="0"/>
              </a:spcBef>
              <a:spcAft>
                <a:spcPts val="0"/>
              </a:spcAft>
              <a:buClrTx/>
              <a:buSzTx/>
              <a:buFontTx/>
              <a:buNone/>
              <a:tabLst/>
              <a:defRPr/>
            </a:pPr>
            <a:endParaRPr lang="en-US" b="0" dirty="0"/>
          </a:p>
          <a:p>
            <a:pPr marL="0" marR="0" lvl="0" indent="0" defTabSz="228554" eaLnBrk="1" fontAlgn="auto" latinLnBrk="0" hangingPunct="1">
              <a:lnSpc>
                <a:spcPct val="117999"/>
              </a:lnSpc>
              <a:spcBef>
                <a:spcPts val="0"/>
              </a:spcBef>
              <a:spcAft>
                <a:spcPts val="0"/>
              </a:spcAft>
              <a:buClrTx/>
              <a:buSzTx/>
              <a:buFontTx/>
              <a:buNone/>
              <a:tabLst/>
              <a:defRPr/>
            </a:pPr>
            <a:r>
              <a:rPr lang="en-US" b="0" dirty="0"/>
              <a:t>While data scientists want to access the raw data, data analysts want harmonized data, a cooked meal If you want. </a:t>
            </a:r>
            <a:endParaRPr lang="en-GB" b="0" dirty="0"/>
          </a:p>
          <a:p>
            <a:endParaRPr lang="en-GB" b="0" dirty="0"/>
          </a:p>
          <a:p>
            <a:r>
              <a:rPr lang="en-GB" b="0" dirty="0"/>
              <a:t>That’s why these data will also be processed and ingested into an analytical data store, here a Data Warehouse. For doing this, we’ll use Azure Stream Analytics service. With Azure Stream Analytics we can easily process and store data into several data stores including SQL Datawarehouse without having to deploy any complex service.</a:t>
            </a:r>
          </a:p>
          <a:p>
            <a:endParaRPr lang="en-GB" b="0" dirty="0"/>
          </a:p>
          <a:p>
            <a:r>
              <a:rPr lang="en-GB" b="0" dirty="0"/>
              <a:t>In very specific cases, some IoT Data can also be stored in a classical SQL Database. This is also something you can achieve with Stream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b="0" dirty="0"/>
          </a:p>
          <a:p>
            <a:pPr marL="0" marR="0" lvl="0" indent="0" defTabSz="228554" eaLnBrk="1" fontAlgn="auto" latinLnBrk="0" hangingPunct="1">
              <a:lnSpc>
                <a:spcPct val="117999"/>
              </a:lnSpc>
              <a:spcBef>
                <a:spcPts val="0"/>
              </a:spcBef>
              <a:spcAft>
                <a:spcPts val="0"/>
              </a:spcAft>
              <a:buClrTx/>
              <a:buSzTx/>
              <a:buFontTx/>
              <a:buNone/>
              <a:tabLst/>
              <a:defRPr/>
            </a:pPr>
            <a:r>
              <a:rPr lang="en-US" b="0" dirty="0"/>
              <a:t>Because cooked data often loses the golden nuggets data scientists are looking for, our current architecture – storing both raw and prepared data – enables a wide spectrum of analytics needs. </a:t>
            </a:r>
          </a:p>
          <a:p>
            <a:endParaRPr lang="en-US" b="0" dirty="0"/>
          </a:p>
          <a:p>
            <a:endParaRPr lang="en-US" b="0" dirty="0"/>
          </a:p>
        </p:txBody>
      </p:sp>
    </p:spTree>
    <p:extLst>
      <p:ext uri="{BB962C8B-B14F-4D97-AF65-F5344CB8AC3E}">
        <p14:creationId xmlns:p14="http://schemas.microsoft.com/office/powerpoint/2010/main" val="347341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51"/>
                </a:solidFill>
                <a:effectLst/>
                <a:latin typeface="Segoe UI" panose="020B0502040204020203" pitchFamily="34" charset="0"/>
              </a:rPr>
              <a:t>Discover Azure Stream Analytics, the easy-to-use, real-time analytics service that is designed for mission-critical workloads. Build an end-to-end serverless streaming pipeline with just a few clicks. Go from zero to production in minutes using SQL—easily extensible with custom code and built-in machine learning capabilities for more advanced scenarios. Run your most demanding workloads with the confidence of a financially backed SLA</a:t>
            </a:r>
            <a:endParaRPr lang="en-US" dirty="0"/>
          </a:p>
        </p:txBody>
      </p:sp>
      <p:sp>
        <p:nvSpPr>
          <p:cNvPr id="4" name="Footer Placeholder 3"/>
          <p:cNvSpPr>
            <a:spLocks noGrp="1"/>
          </p:cNvSpPr>
          <p:nvPr>
            <p:ph type="ftr" sz="quarter" idx="10"/>
          </p:nvPr>
        </p:nvSpPr>
        <p:spPr/>
        <p:txBody>
          <a:bodyPr/>
          <a:lstStyle/>
          <a:p>
            <a:pPr marL="1091004" marR="0" lvl="0" indent="0" algn="l" defTabSz="165077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1684439"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84439" rtl="0" eaLnBrk="1" fontAlgn="auto" latinLnBrk="0" hangingPunct="1">
                <a:lnSpc>
                  <a:spcPct val="100000"/>
                </a:lnSpc>
                <a:spcBef>
                  <a:spcPts val="0"/>
                </a:spcBef>
                <a:spcAft>
                  <a:spcPts val="0"/>
                </a:spcAft>
                <a:buClrTx/>
                <a:buSzTx/>
                <a:buFontTx/>
                <a:buNone/>
                <a:tabLst/>
                <a:defRPr/>
              </a:pPr>
              <a:t>3/29/2021</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168443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84439" rtl="0" eaLnBrk="1" fontAlgn="auto" latinLnBrk="0" hangingPunct="1">
                <a:lnSpc>
                  <a:spcPct val="100000"/>
                </a:lnSpc>
                <a:spcBef>
                  <a:spcPts val="0"/>
                </a:spcBef>
                <a:spcAft>
                  <a:spcPts val="0"/>
                </a:spcAft>
                <a:buClrTx/>
                <a:buSzTx/>
                <a:buFontTx/>
                <a:buNone/>
                <a:tabLst/>
                <a:defRPr/>
              </a:pPr>
              <a:t>13</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416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Speaker transcript</a:t>
            </a:r>
            <a:endParaRPr lang="en-US" sz="1800" b="0" dirty="0"/>
          </a:p>
          <a:p>
            <a:r>
              <a:rPr lang="en-US" sz="1800" b="0" dirty="0"/>
              <a:t>We just saw that integrating IoT data into your Data Analytics landscape is possible. Now, let’s see some concrete examples on hot to get insights and actions from your IoT Data.</a:t>
            </a:r>
            <a:endParaRPr lang="en-US" sz="1800" b="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86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en-US" dirty="0"/>
              <a:t>One of the most straightforward way to use your IoT Data is by augmenting existing dashboard with them.</a:t>
            </a:r>
          </a:p>
          <a:p>
            <a:r>
              <a:rPr lang="en-US" b="0" dirty="0"/>
              <a:t>There, you can see a Power BI report made by the IT department of Contoso city. On top of several traditional data, you now have at the bottom of the report new data coming directly for an air quality IoT deployment.</a:t>
            </a:r>
          </a:p>
          <a:p>
            <a:r>
              <a:rPr lang="en-US" b="0" dirty="0"/>
              <a:t>Let’s dig into how this report is created.</a:t>
            </a:r>
          </a:p>
          <a:p>
            <a:endParaRPr lang="en-US" b="1" dirty="0"/>
          </a:p>
          <a:p>
            <a:r>
              <a:rPr lang="en-US" b="1" dirty="0"/>
              <a:t>Speaker Notes</a:t>
            </a:r>
          </a:p>
          <a:p>
            <a:endParaRPr lang="en-GB" dirty="0"/>
          </a:p>
          <a:p>
            <a:endParaRPr lang="en-US" dirty="0"/>
          </a:p>
          <a:p>
            <a:r>
              <a:rPr lang="en-US" b="1" dirty="0"/>
              <a:t>Screenshot</a:t>
            </a:r>
            <a:endParaRPr lang="en-US" b="0" dirty="0"/>
          </a:p>
          <a:p>
            <a:pPr marL="171450" indent="-171450">
              <a:buFontTx/>
              <a:buChar char="-"/>
            </a:pPr>
            <a:r>
              <a:rPr lang="en-US" b="0" dirty="0"/>
              <a:t>Realtime air quality data from school</a:t>
            </a:r>
          </a:p>
          <a:p>
            <a:pPr marL="171450" indent="-171450">
              <a:buFontTx/>
              <a:buChar char="-"/>
            </a:pPr>
            <a:r>
              <a:rPr lang="en-US" b="0" dirty="0"/>
              <a:t>Canteen menu for today</a:t>
            </a:r>
          </a:p>
          <a:p>
            <a:pPr marL="171450" indent="-171450">
              <a:buFontTx/>
              <a:buChar char="-"/>
            </a:pPr>
            <a:r>
              <a:rPr lang="en-US" b="0" dirty="0"/>
              <a:t>Weather forecast for today</a:t>
            </a:r>
          </a:p>
          <a:p>
            <a:pPr marL="171450" indent="-171450">
              <a:buFontTx/>
              <a:buChar char="-"/>
            </a:pPr>
            <a:r>
              <a:rPr lang="en-US" b="0" dirty="0"/>
              <a:t>Out of school activities</a:t>
            </a:r>
          </a:p>
          <a:p>
            <a:pPr marL="171450" indent="-171450">
              <a:buFontTx/>
              <a:buChar char="-"/>
            </a:pPr>
            <a:r>
              <a:rPr lang="en-US" b="0" dirty="0"/>
              <a:t>Non-attendance report</a:t>
            </a:r>
            <a:endParaRPr lang="en-US" b="1" dirty="0"/>
          </a:p>
        </p:txBody>
      </p:sp>
    </p:spTree>
    <p:extLst>
      <p:ext uri="{BB962C8B-B14F-4D97-AF65-F5344CB8AC3E}">
        <p14:creationId xmlns:p14="http://schemas.microsoft.com/office/powerpoint/2010/main" val="1592500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en-US" dirty="0"/>
              <a:t>Existing data comes from operational databases.</a:t>
            </a:r>
          </a:p>
          <a:p>
            <a:r>
              <a:rPr lang="en-US" b="0" dirty="0"/>
              <a:t>The IoT data comes from two distinct data sources. Air quality alerts are stored in an Azure SQL database, from a Stream Analytics Jobs. This job will only output a new line in the Azure SQL Database when one of the sensor value goes above a threshold value. Hopefully, our SQL table will contain very few lines. </a:t>
            </a:r>
          </a:p>
          <a:p>
            <a:endParaRPr lang="en-US" b="0" dirty="0"/>
          </a:p>
          <a:p>
            <a:r>
              <a:rPr lang="en-US" b="0" dirty="0"/>
              <a:t>The graph at the bottom right is a bit different. It’s a graph of the sensor readings, with an interval of five minutes. Here, all the processing is actually done in Time Series Insights. We’re just exposing this data within Power BI.</a:t>
            </a:r>
          </a:p>
          <a:p>
            <a:endParaRPr lang="en-US" b="1" dirty="0"/>
          </a:p>
          <a:p>
            <a:r>
              <a:rPr lang="en-US" b="1" dirty="0"/>
              <a:t>Speaker Notes</a:t>
            </a:r>
          </a:p>
          <a:p>
            <a:endParaRPr lang="en-GB" dirty="0"/>
          </a:p>
          <a:p>
            <a:endParaRPr lang="en-US" dirty="0"/>
          </a:p>
          <a:p>
            <a:r>
              <a:rPr lang="en-US" b="1" dirty="0"/>
              <a:t>Screenshot</a:t>
            </a:r>
            <a:endParaRPr lang="en-US" b="0" dirty="0"/>
          </a:p>
          <a:p>
            <a:pPr marL="171450" indent="-171450">
              <a:buFontTx/>
              <a:buChar char="-"/>
            </a:pPr>
            <a:r>
              <a:rPr lang="en-US" b="0" dirty="0"/>
              <a:t>Realtime air quality data from school</a:t>
            </a:r>
          </a:p>
          <a:p>
            <a:pPr marL="171450" indent="-171450">
              <a:buFontTx/>
              <a:buChar char="-"/>
            </a:pPr>
            <a:r>
              <a:rPr lang="en-US" b="0" dirty="0"/>
              <a:t>Canteen menu for today</a:t>
            </a:r>
          </a:p>
          <a:p>
            <a:pPr marL="171450" indent="-171450">
              <a:buFontTx/>
              <a:buChar char="-"/>
            </a:pPr>
            <a:r>
              <a:rPr lang="en-US" b="0" dirty="0"/>
              <a:t>Weather forecast for today</a:t>
            </a:r>
          </a:p>
          <a:p>
            <a:pPr marL="171450" indent="-171450">
              <a:buFontTx/>
              <a:buChar char="-"/>
            </a:pPr>
            <a:r>
              <a:rPr lang="en-US" b="0" dirty="0"/>
              <a:t>Out of school activities</a:t>
            </a:r>
          </a:p>
          <a:p>
            <a:pPr marL="171450" indent="-171450">
              <a:buFontTx/>
              <a:buChar char="-"/>
            </a:pPr>
            <a:r>
              <a:rPr lang="en-US" b="0" dirty="0"/>
              <a:t>Non-attendance report</a:t>
            </a:r>
            <a:endParaRPr lang="en-US" b="1" dirty="0"/>
          </a:p>
        </p:txBody>
      </p:sp>
    </p:spTree>
    <p:extLst>
      <p:ext uri="{BB962C8B-B14F-4D97-AF65-F5344CB8AC3E}">
        <p14:creationId xmlns:p14="http://schemas.microsoft.com/office/powerpoint/2010/main" val="38537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DEMO CONTENTS: </a:t>
            </a:r>
          </a:p>
          <a:p>
            <a:pPr marL="171450" indent="-171450">
              <a:buFontTx/>
              <a:buChar char="-"/>
            </a:pPr>
            <a:r>
              <a:rPr lang="en-US" b="0" dirty="0"/>
              <a:t>Ingest Data to Data Lake with direct IoT Hub output</a:t>
            </a:r>
          </a:p>
          <a:p>
            <a:pPr marL="171450" indent="-171450">
              <a:buFontTx/>
              <a:buChar char="-"/>
            </a:pPr>
            <a:r>
              <a:rPr lang="en-US" b="0" dirty="0"/>
              <a:t>Ingest Data into the Datawarehouse (Synapse with a data flow or Azure Stream Analytics ?)</a:t>
            </a:r>
          </a:p>
          <a:p>
            <a:pPr marL="171450" indent="-171450">
              <a:buFontTx/>
              <a:buChar char="-"/>
            </a:pPr>
            <a:endParaRPr lang="en-US" b="0" dirty="0"/>
          </a:p>
          <a:p>
            <a:endParaRPr lang="en-GB" dirty="0"/>
          </a:p>
        </p:txBody>
      </p:sp>
    </p:spTree>
    <p:extLst>
      <p:ext uri="{BB962C8B-B14F-4D97-AF65-F5344CB8AC3E}">
        <p14:creationId xmlns:p14="http://schemas.microsoft.com/office/powerpoint/2010/main" val="1383207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fr-FR" b="0" dirty="0"/>
              <a:t>In </a:t>
            </a:r>
            <a:r>
              <a:rPr lang="fr-FR" b="0" dirty="0" err="1"/>
              <a:t>this</a:t>
            </a:r>
            <a:r>
              <a:rPr lang="fr-FR" b="0" dirty="0"/>
              <a:t> architecture, all </a:t>
            </a:r>
            <a:r>
              <a:rPr lang="fr-FR" b="0" dirty="0" err="1"/>
              <a:t>our</a:t>
            </a:r>
            <a:r>
              <a:rPr lang="fr-FR" b="0" dirty="0"/>
              <a:t> </a:t>
            </a:r>
            <a:r>
              <a:rPr lang="fr-FR" b="0" dirty="0" err="1"/>
              <a:t>reporting</a:t>
            </a:r>
            <a:r>
              <a:rPr lang="fr-FR" b="0" dirty="0"/>
              <a:t> </a:t>
            </a:r>
            <a:r>
              <a:rPr lang="fr-FR" b="0" dirty="0" err="1"/>
              <a:t>is</a:t>
            </a:r>
            <a:r>
              <a:rPr lang="fr-FR" b="0" dirty="0"/>
              <a:t> </a:t>
            </a:r>
            <a:r>
              <a:rPr lang="fr-FR" b="0" dirty="0" err="1"/>
              <a:t>based</a:t>
            </a:r>
            <a:r>
              <a:rPr lang="fr-FR" b="0" dirty="0"/>
              <a:t> on </a:t>
            </a:r>
            <a:r>
              <a:rPr lang="fr-FR" b="0" dirty="0" err="1"/>
              <a:t>structured</a:t>
            </a:r>
            <a:r>
              <a:rPr lang="fr-FR" b="0" dirty="0"/>
              <a:t> data, </a:t>
            </a:r>
            <a:r>
              <a:rPr lang="fr-FR" b="0" dirty="0" err="1"/>
              <a:t>ingested</a:t>
            </a:r>
            <a:r>
              <a:rPr lang="fr-FR" b="0" dirty="0"/>
              <a:t> all </a:t>
            </a:r>
            <a:r>
              <a:rPr lang="fr-FR" b="0" dirty="0" err="1"/>
              <a:t>day</a:t>
            </a:r>
            <a:r>
              <a:rPr lang="fr-FR" b="0" dirty="0"/>
              <a:t> via Azure Stream Analytics. </a:t>
            </a:r>
            <a:endParaRPr lang="en-GB" dirty="0"/>
          </a:p>
          <a:p>
            <a:endParaRPr lang="en-GB" dirty="0"/>
          </a:p>
        </p:txBody>
      </p:sp>
    </p:spTree>
    <p:extLst>
      <p:ext uri="{BB962C8B-B14F-4D97-AF65-F5344CB8AC3E}">
        <p14:creationId xmlns:p14="http://schemas.microsoft.com/office/powerpoint/2010/main" val="91620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fr-FR" b="0" dirty="0"/>
              <a:t>In </a:t>
            </a:r>
            <a:r>
              <a:rPr lang="fr-FR" b="0" dirty="0" err="1"/>
              <a:t>some</a:t>
            </a:r>
            <a:r>
              <a:rPr lang="fr-FR" b="0" dirty="0"/>
              <a:t> architecture, </a:t>
            </a:r>
            <a:r>
              <a:rPr lang="fr-FR" b="0" dirty="0" err="1"/>
              <a:t>we</a:t>
            </a:r>
            <a:r>
              <a:rPr lang="fr-FR" b="0" dirty="0"/>
              <a:t> </a:t>
            </a:r>
            <a:r>
              <a:rPr lang="fr-FR" b="0" dirty="0" err="1"/>
              <a:t>also</a:t>
            </a:r>
            <a:r>
              <a:rPr lang="fr-FR" b="0" dirty="0"/>
              <a:t> </a:t>
            </a:r>
            <a:r>
              <a:rPr lang="fr-FR" b="0" dirty="0" err="1"/>
              <a:t>see</a:t>
            </a:r>
            <a:r>
              <a:rPr lang="fr-FR" b="0" dirty="0"/>
              <a:t> </a:t>
            </a:r>
            <a:r>
              <a:rPr lang="fr-FR" b="0" dirty="0" err="1"/>
              <a:t>this</a:t>
            </a:r>
            <a:r>
              <a:rPr lang="fr-FR" b="0" dirty="0"/>
              <a:t> </a:t>
            </a:r>
            <a:r>
              <a:rPr lang="fr-FR" b="0" dirty="0" err="1"/>
              <a:t>processing</a:t>
            </a:r>
            <a:r>
              <a:rPr lang="fr-FR" b="0" dirty="0"/>
              <a:t> happening in batch mode, once a </a:t>
            </a:r>
            <a:r>
              <a:rPr lang="fr-FR" b="0" dirty="0" err="1"/>
              <a:t>day</a:t>
            </a:r>
            <a:r>
              <a:rPr lang="fr-FR" b="0" dirty="0"/>
              <a:t>. You can </a:t>
            </a:r>
            <a:r>
              <a:rPr lang="fr-FR" b="0" dirty="0" err="1"/>
              <a:t>implement</a:t>
            </a:r>
            <a:r>
              <a:rPr lang="fr-FR" b="0" dirty="0"/>
              <a:t> </a:t>
            </a:r>
            <a:r>
              <a:rPr lang="fr-FR" b="0" dirty="0" err="1"/>
              <a:t>this</a:t>
            </a:r>
            <a:r>
              <a:rPr lang="fr-FR" b="0" dirty="0"/>
              <a:t> ETL process </a:t>
            </a:r>
            <a:r>
              <a:rPr lang="fr-FR" b="0" dirty="0" err="1"/>
              <a:t>with</a:t>
            </a:r>
            <a:r>
              <a:rPr lang="fr-FR" b="0" dirty="0"/>
              <a:t> </a:t>
            </a:r>
            <a:r>
              <a:rPr lang="fr-FR" b="0" dirty="0" err="1"/>
              <a:t>tools</a:t>
            </a:r>
            <a:r>
              <a:rPr lang="fr-FR" b="0" dirty="0"/>
              <a:t> like Azure Data </a:t>
            </a:r>
            <a:r>
              <a:rPr lang="fr-FR" b="0" dirty="0" err="1"/>
              <a:t>Factory</a:t>
            </a:r>
            <a:r>
              <a:rPr lang="fr-FR" b="0" dirty="0"/>
              <a:t> or the Data Flow </a:t>
            </a:r>
            <a:r>
              <a:rPr lang="fr-FR" b="0" dirty="0" err="1"/>
              <a:t>feature</a:t>
            </a:r>
            <a:r>
              <a:rPr lang="fr-FR" b="0" dirty="0"/>
              <a:t> of Synapse Analytics. </a:t>
            </a:r>
          </a:p>
          <a:p>
            <a:endParaRPr lang="fr-FR" b="0" dirty="0"/>
          </a:p>
          <a:p>
            <a:r>
              <a:rPr lang="fr-FR" b="0" dirty="0"/>
              <a:t>Data </a:t>
            </a:r>
            <a:r>
              <a:rPr lang="fr-FR" b="0" dirty="0" err="1"/>
              <a:t>stored</a:t>
            </a:r>
            <a:r>
              <a:rPr lang="fr-FR" b="0" dirty="0"/>
              <a:t> </a:t>
            </a:r>
            <a:r>
              <a:rPr lang="fr-FR" b="0" dirty="0" err="1"/>
              <a:t>within</a:t>
            </a:r>
            <a:r>
              <a:rPr lang="fr-FR" b="0" dirty="0"/>
              <a:t> the data </a:t>
            </a:r>
            <a:r>
              <a:rPr lang="fr-FR" b="0" dirty="0" err="1"/>
              <a:t>lake</a:t>
            </a:r>
            <a:r>
              <a:rPr lang="fr-FR" b="0" dirty="0"/>
              <a:t> can </a:t>
            </a:r>
            <a:r>
              <a:rPr lang="fr-FR" b="0" dirty="0" err="1"/>
              <a:t>be</a:t>
            </a:r>
            <a:r>
              <a:rPr lang="fr-FR" b="0" dirty="0"/>
              <a:t> </a:t>
            </a:r>
            <a:r>
              <a:rPr lang="fr-FR" b="0" dirty="0" err="1"/>
              <a:t>organized</a:t>
            </a:r>
            <a:r>
              <a:rPr lang="fr-FR" b="0" dirty="0"/>
              <a:t>. In Big Data Scenarios, </a:t>
            </a:r>
            <a:r>
              <a:rPr lang="fr-FR" b="0" dirty="0" err="1"/>
              <a:t>you</a:t>
            </a:r>
            <a:r>
              <a:rPr lang="fr-FR" b="0" dirty="0"/>
              <a:t> can </a:t>
            </a:r>
            <a:r>
              <a:rPr lang="fr-FR" b="0" dirty="0" err="1"/>
              <a:t>also</a:t>
            </a:r>
            <a:r>
              <a:rPr lang="fr-FR" b="0" dirty="0"/>
              <a:t> use </a:t>
            </a:r>
            <a:r>
              <a:rPr lang="fr-FR" b="0" dirty="0" err="1"/>
              <a:t>these</a:t>
            </a:r>
            <a:r>
              <a:rPr lang="fr-FR" b="0" dirty="0"/>
              <a:t> architecture to </a:t>
            </a:r>
            <a:r>
              <a:rPr lang="fr-FR" b="0" dirty="0" err="1"/>
              <a:t>refine</a:t>
            </a:r>
            <a:r>
              <a:rPr lang="fr-FR" b="0" dirty="0"/>
              <a:t> </a:t>
            </a:r>
            <a:r>
              <a:rPr lang="fr-FR" b="0" dirty="0" err="1"/>
              <a:t>raw</a:t>
            </a:r>
            <a:r>
              <a:rPr lang="fr-FR" b="0" dirty="0"/>
              <a:t> data </a:t>
            </a:r>
            <a:r>
              <a:rPr lang="fr-FR" b="0" dirty="0" err="1"/>
              <a:t>into</a:t>
            </a:r>
            <a:r>
              <a:rPr lang="fr-FR" b="0" dirty="0"/>
              <a:t> a more structure and </a:t>
            </a:r>
            <a:r>
              <a:rPr lang="fr-FR" b="0" dirty="0" err="1"/>
              <a:t>enriched</a:t>
            </a:r>
            <a:r>
              <a:rPr lang="fr-FR" b="0" dirty="0"/>
              <a:t> </a:t>
            </a:r>
            <a:r>
              <a:rPr lang="fr-FR" b="0" dirty="0" err="1"/>
              <a:t>form</a:t>
            </a:r>
            <a:r>
              <a:rPr lang="fr-FR" b="0" dirty="0"/>
              <a:t> </a:t>
            </a:r>
            <a:r>
              <a:rPr lang="fr-FR" b="0" dirty="0" err="1"/>
              <a:t>also</a:t>
            </a:r>
            <a:r>
              <a:rPr lang="fr-FR" b="0" dirty="0"/>
              <a:t> </a:t>
            </a:r>
            <a:r>
              <a:rPr lang="fr-FR" b="0" dirty="0" err="1"/>
              <a:t>stored</a:t>
            </a:r>
            <a:r>
              <a:rPr lang="fr-FR" b="0" dirty="0"/>
              <a:t> in the data </a:t>
            </a:r>
            <a:r>
              <a:rPr lang="fr-FR" b="0" dirty="0" err="1"/>
              <a:t>lake</a:t>
            </a:r>
            <a:r>
              <a:rPr lang="fr-FR" b="0" dirty="0"/>
              <a:t>.</a:t>
            </a:r>
            <a:endParaRPr lang="en-GB" dirty="0"/>
          </a:p>
        </p:txBody>
      </p:sp>
    </p:spTree>
    <p:extLst>
      <p:ext uri="{BB962C8B-B14F-4D97-AF65-F5344CB8AC3E}">
        <p14:creationId xmlns:p14="http://schemas.microsoft.com/office/powerpoint/2010/main" val="466199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gradFill>
                  <a:gsLst>
                    <a:gs pos="0">
                      <a:schemeClr val="accent5"/>
                    </a:gs>
                    <a:gs pos="100000">
                      <a:schemeClr val="accent4"/>
                    </a:gs>
                  </a:gsLst>
                  <a:lin ang="2700000" scaled="1"/>
                </a:gradFill>
              </a:rPr>
              <a:t>Transform your business with 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To start this series, we’ll explain how the Internet of Things (IoT) addresses the problems of efficiency, productivity, safety, and security. We’ll describe Azure IoT components and explain how you combine them to create value for enterprises, enabling digital feedback loops for solutions that extend beyond telemetry with analytics and edge solutions that provide real-time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an Azure dashboard and resource group.</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an IoT hub using the Azure portal.</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Examine features of Azure IoT Hub.</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 device provisioning service and link it to your IoT hub.</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endParaRPr lang="en-US" b="1" dirty="0"/>
          </a:p>
          <a:p>
            <a:r>
              <a:rPr lang="en-US" b="1" dirty="0"/>
              <a:t>Connect devices to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In this session, you’ll learn how to set up the development environment used throughout this series. We’ll cover how to connect an IoT device that includes temperature and humidity sensors to Azure. In the labs, you’ll configure a simulated device to connect to Azure IoT Hub. Then you’ll run the simulated device to send telemetry messages and verify that device telemetry is being received.</a:t>
            </a:r>
          </a:p>
          <a:p>
            <a:endParaRPr lang="en-US" dirty="0"/>
          </a:p>
          <a:p>
            <a:r>
              <a:rPr lang="en-US" b="1" dirty="0"/>
              <a:t>Provision devices at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This portion of the workshop walks through a hypothetical asset-monitoring solution that requires IoT devices with sensors for tracking location, temperature, and pressure to be placed in product transport boxes. When a new box enters the system, it is equipped with the new IoT device. The device needs to be </a:t>
            </a:r>
            <a:r>
              <a:rPr lang="en-US" sz="1800" dirty="0" err="1">
                <a:effectLst/>
                <a:latin typeface="Calibri" panose="020F0502020204030204" pitchFamily="34" charset="0"/>
                <a:ea typeface="Calibri" panose="020F0502020204030204" pitchFamily="34" charset="0"/>
              </a:rPr>
              <a:t>autoprovisioned</a:t>
            </a:r>
            <a:r>
              <a:rPr lang="en-US" sz="1800" dirty="0">
                <a:effectLst/>
                <a:latin typeface="Calibri" panose="020F0502020204030204" pitchFamily="34" charset="0"/>
                <a:ea typeface="Calibri" panose="020F0502020204030204" pitchFamily="34" charset="0"/>
              </a:rPr>
              <a:t> to the IoT hub using Azure’s device provisioning service. When the box arrives, the sensor is removed from the box and needs to be “decommissioned” through the device provisioning service. You’ll learn how you can use the device provisioning service to enroll many devices automatically and securely using X.509 certificate authentication.</a:t>
            </a:r>
          </a:p>
          <a:p>
            <a:endParaRPr lang="en-US" dirty="0"/>
          </a:p>
          <a:p>
            <a:r>
              <a:rPr lang="en-US" b="1" dirty="0"/>
              <a:t>Understand IoT message processing analytics and business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Preventive maintenance is a key IoT scenario—detect that something is wrong before there is any damage. In this module, you’ll write code to send continuous telemetry to an IoT hub that will use Azure Stream Analytics and a built-in machine learning model to warn of anomalies. Using Power BI to visualize the data stream, you’ll create an event subscription within Azure IoT Hub to set up Azure Event Grid integration that will trigger a logic app to send an alert. We’ll also cover working with time series data using Azure Time Series Insights.</a:t>
            </a:r>
          </a:p>
          <a:p>
            <a:endParaRPr lang="en-US" dirty="0"/>
          </a:p>
          <a:p>
            <a:r>
              <a:rPr lang="en-US" b="1" dirty="0"/>
              <a:t>Build the intelligent 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With the collection of large amounts of data and the need for urgent responses, you’ll want to bring the intelligence to the edge for processing data and only send the important data to the cloud. We’ll take a deep dive on using an Azure IoT Edge device as a gateway and you’ll learn the different scenarios where an IoT Edge device is on an enterprise network (needs proxy settings) or needs extended offline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a:r>
              <a:rPr lang="en-US" sz="1800" dirty="0">
                <a:effectLst/>
                <a:latin typeface="Calibri" panose="020F0502020204030204" pitchFamily="34" charset="0"/>
                <a:ea typeface="Calibri" panose="020F0502020204030204" pitchFamily="34" charset="0"/>
              </a:rPr>
              <a:t> Build solutions with IoT Central</a:t>
            </a:r>
          </a:p>
          <a:p>
            <a:pPr marL="0" marR="0"/>
            <a:r>
              <a:rPr lang="en-US" sz="1800" dirty="0">
                <a:effectLst/>
                <a:latin typeface="Calibri" panose="020F0502020204030204" pitchFamily="34" charset="0"/>
                <a:ea typeface="Calibri" panose="020F0502020204030204" pitchFamily="34" charset="0"/>
              </a:rPr>
              <a:t>Designed to enable the easy monitoring and management of a fleet of devices, Azure IoT Central encompasses a range of underlying technologies that work together well but can be complicated to implement when many technologies are needed. These technologies include Azure IoT Hub, the Azure device provisioning service, Azure Maps, and others. We’ll also take a look at IoT Plug and Play to interact with a device's capabilities even without knowledge of the underlying device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2</a:t>
            </a:fld>
            <a:endParaRPr lang="en-US"/>
          </a:p>
        </p:txBody>
      </p:sp>
    </p:spTree>
    <p:extLst>
      <p:ext uri="{BB962C8B-B14F-4D97-AF65-F5344CB8AC3E}">
        <p14:creationId xmlns:p14="http://schemas.microsoft.com/office/powerpoint/2010/main" val="2328071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You can use Azure Synapse Analytics to process </a:t>
            </a:r>
            <a:r>
              <a:rPr lang="fr-FR" dirty="0" err="1"/>
              <a:t>raw</a:t>
            </a:r>
            <a:r>
              <a:rPr lang="fr-FR" dirty="0"/>
              <a:t> data from a Data Lake </a:t>
            </a:r>
            <a:r>
              <a:rPr lang="fr-FR" dirty="0" err="1"/>
              <a:t>easily</a:t>
            </a:r>
            <a:r>
              <a:rPr lang="fr-FR" dirty="0"/>
              <a:t>. But </a:t>
            </a:r>
            <a:r>
              <a:rPr lang="fr-FR" dirty="0" err="1"/>
              <a:t>it</a:t>
            </a:r>
            <a:r>
              <a:rPr lang="fr-FR" dirty="0"/>
              <a:t> can </a:t>
            </a:r>
            <a:r>
              <a:rPr lang="fr-FR" dirty="0" err="1"/>
              <a:t>also</a:t>
            </a:r>
            <a:r>
              <a:rPr lang="fr-FR" dirty="0"/>
              <a:t> </a:t>
            </a:r>
            <a:r>
              <a:rPr lang="fr-FR" dirty="0" err="1"/>
              <a:t>be</a:t>
            </a:r>
            <a:r>
              <a:rPr lang="fr-FR" dirty="0"/>
              <a:t> </a:t>
            </a:r>
            <a:r>
              <a:rPr lang="fr-FR" dirty="0" err="1"/>
              <a:t>used</a:t>
            </a:r>
            <a:r>
              <a:rPr lang="fr-FR" dirty="0"/>
              <a:t> to store data. In </a:t>
            </a:r>
            <a:r>
              <a:rPr lang="fr-FR" dirty="0" err="1"/>
              <a:t>fact</a:t>
            </a:r>
            <a:r>
              <a:rPr lang="fr-FR" dirty="0"/>
              <a:t>, all the demos </a:t>
            </a:r>
            <a:r>
              <a:rPr lang="fr-FR" dirty="0" err="1"/>
              <a:t>you’ve</a:t>
            </a:r>
            <a:r>
              <a:rPr lang="fr-FR" dirty="0"/>
              <a:t> </a:t>
            </a:r>
            <a:r>
              <a:rPr lang="fr-FR" dirty="0" err="1"/>
              <a:t>seen</a:t>
            </a:r>
            <a:r>
              <a:rPr lang="fr-FR" dirty="0"/>
              <a:t> </a:t>
            </a:r>
            <a:r>
              <a:rPr lang="fr-FR" dirty="0" err="1"/>
              <a:t>so</a:t>
            </a:r>
            <a:r>
              <a:rPr lang="fr-FR" dirty="0"/>
              <a:t> far </a:t>
            </a:r>
            <a:r>
              <a:rPr lang="fr-FR" dirty="0" err="1"/>
              <a:t>don’t</a:t>
            </a:r>
            <a:r>
              <a:rPr lang="fr-FR" dirty="0"/>
              <a:t> use an Azure SQL Datawarehouse, but are </a:t>
            </a:r>
            <a:r>
              <a:rPr lang="fr-FR" dirty="0" err="1"/>
              <a:t>using</a:t>
            </a:r>
            <a:r>
              <a:rPr lang="fr-FR" dirty="0"/>
              <a:t> Synapse Analytics. </a:t>
            </a:r>
            <a:r>
              <a:rPr lang="fr-FR" dirty="0" err="1"/>
              <a:t>Using</a:t>
            </a:r>
            <a:r>
              <a:rPr lang="fr-FR" dirty="0"/>
              <a:t> </a:t>
            </a:r>
            <a:r>
              <a:rPr lang="fr-FR" dirty="0" err="1"/>
              <a:t>it</a:t>
            </a:r>
            <a:r>
              <a:rPr lang="fr-FR" dirty="0"/>
              <a:t> </a:t>
            </a:r>
            <a:r>
              <a:rPr lang="fr-FR" dirty="0" err="1"/>
              <a:t>within</a:t>
            </a:r>
            <a:r>
              <a:rPr lang="fr-FR" dirty="0"/>
              <a:t> </a:t>
            </a:r>
            <a:r>
              <a:rPr lang="fr-FR" dirty="0" err="1"/>
              <a:t>your</a:t>
            </a:r>
            <a:r>
              <a:rPr lang="fr-FR" dirty="0"/>
              <a:t> architecture can </a:t>
            </a:r>
            <a:r>
              <a:rPr lang="fr-FR" dirty="0" err="1"/>
              <a:t>allows</a:t>
            </a:r>
            <a:r>
              <a:rPr lang="fr-FR" dirty="0"/>
              <a:t> </a:t>
            </a:r>
            <a:r>
              <a:rPr lang="fr-FR" dirty="0" err="1"/>
              <a:t>you</a:t>
            </a:r>
            <a:r>
              <a:rPr lang="fr-FR" dirty="0"/>
              <a:t> to </a:t>
            </a:r>
            <a:r>
              <a:rPr lang="fr-FR" dirty="0" err="1"/>
              <a:t>reuse</a:t>
            </a:r>
            <a:r>
              <a:rPr lang="fr-FR" dirty="0"/>
              <a:t> </a:t>
            </a:r>
            <a:r>
              <a:rPr lang="fr-FR" dirty="0" err="1"/>
              <a:t>your</a:t>
            </a:r>
            <a:r>
              <a:rPr lang="fr-FR" dirty="0"/>
              <a:t> </a:t>
            </a:r>
            <a:r>
              <a:rPr lang="fr-FR" dirty="0" err="1"/>
              <a:t>existing</a:t>
            </a:r>
            <a:r>
              <a:rPr lang="fr-FR" dirty="0"/>
              <a:t> datawarehouse </a:t>
            </a:r>
            <a:r>
              <a:rPr lang="fr-FR" dirty="0" err="1"/>
              <a:t>skillsets</a:t>
            </a:r>
            <a:r>
              <a:rPr lang="fr-FR" dirty="0"/>
              <a:t> and </a:t>
            </a:r>
            <a:r>
              <a:rPr lang="fr-FR" dirty="0" err="1"/>
              <a:t>apply</a:t>
            </a:r>
            <a:r>
              <a:rPr lang="fr-FR" dirty="0"/>
              <a:t> </a:t>
            </a:r>
            <a:r>
              <a:rPr lang="fr-FR" dirty="0" err="1"/>
              <a:t>them</a:t>
            </a:r>
            <a:r>
              <a:rPr lang="fr-FR" dirty="0"/>
              <a:t> to a </a:t>
            </a:r>
            <a:r>
              <a:rPr lang="fr-FR" dirty="0" err="1"/>
              <a:t>whole</a:t>
            </a:r>
            <a:r>
              <a:rPr lang="fr-FR" dirty="0"/>
              <a:t> lot new </a:t>
            </a:r>
            <a:r>
              <a:rPr lang="fr-FR" dirty="0" err="1"/>
              <a:t>level</a:t>
            </a:r>
            <a:r>
              <a:rPr lang="fr-FR" dirty="0"/>
              <a:t>. </a:t>
            </a:r>
            <a:endParaRPr lang="en-GB" dirty="0"/>
          </a:p>
        </p:txBody>
      </p:sp>
    </p:spTree>
    <p:extLst>
      <p:ext uri="{BB962C8B-B14F-4D97-AF65-F5344CB8AC3E}">
        <p14:creationId xmlns:p14="http://schemas.microsoft.com/office/powerpoint/2010/main" val="1515549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Transcript</a:t>
            </a:r>
          </a:p>
          <a:p>
            <a:r>
              <a:rPr lang="en-US"/>
              <a:t>Data engineers are mostly asked to work on historical data. With Power BI and Azure, they can also easily work on real time analytics.</a:t>
            </a:r>
          </a:p>
          <a:p>
            <a:r>
              <a:rPr lang="en-US" b="0"/>
              <a:t>By using Stream Analytics, you can process, aggregate and filter data coming from IoT Hub in real time and outputting this data to several destinations. For example, you can use the </a:t>
            </a:r>
            <a:r>
              <a:rPr lang="en-US" b="0" i="1"/>
              <a:t>streaming data tile</a:t>
            </a:r>
            <a:r>
              <a:rPr lang="en-US" b="0" i="0"/>
              <a:t> withing an Azure Dashboard to display this data in </a:t>
            </a:r>
            <a:r>
              <a:rPr lang="en-US" b="0" i="0" err="1"/>
              <a:t>realtime</a:t>
            </a:r>
            <a:r>
              <a:rPr lang="en-US" b="0" i="0"/>
              <a:t>. No code, no background service, you just have to write a SQL query!</a:t>
            </a:r>
            <a:endParaRPr lang="en-US" b="0"/>
          </a:p>
          <a:p>
            <a:endParaRPr lang="en-US" b="1"/>
          </a:p>
          <a:p>
            <a:r>
              <a:rPr lang="en-US" b="1"/>
              <a:t>Speaker Notes</a:t>
            </a:r>
          </a:p>
          <a:p>
            <a:endParaRPr lang="en-GB"/>
          </a:p>
          <a:p>
            <a:endParaRPr lang="en-US"/>
          </a:p>
          <a:p>
            <a:r>
              <a:rPr lang="en-US" b="1"/>
              <a:t>Screenshot</a:t>
            </a:r>
            <a:endParaRPr lang="en-US" b="0"/>
          </a:p>
          <a:p>
            <a:pPr marL="171450" indent="-171450">
              <a:buFontTx/>
              <a:buChar char="-"/>
            </a:pPr>
            <a:r>
              <a:rPr lang="en-US" b="0"/>
              <a:t>Realtime air quality data from school</a:t>
            </a:r>
          </a:p>
          <a:p>
            <a:pPr marL="171450" indent="-171450">
              <a:buFontTx/>
              <a:buChar char="-"/>
            </a:pPr>
            <a:r>
              <a:rPr lang="en-US" b="0"/>
              <a:t>Canteen menu for today</a:t>
            </a:r>
          </a:p>
          <a:p>
            <a:pPr marL="171450" indent="-171450">
              <a:buFontTx/>
              <a:buChar char="-"/>
            </a:pPr>
            <a:r>
              <a:rPr lang="en-US" b="0"/>
              <a:t>Weather forecast for today</a:t>
            </a:r>
          </a:p>
          <a:p>
            <a:pPr marL="171450" indent="-171450">
              <a:buFontTx/>
              <a:buChar char="-"/>
            </a:pPr>
            <a:r>
              <a:rPr lang="en-US" b="0"/>
              <a:t>Out of school activities</a:t>
            </a:r>
          </a:p>
          <a:p>
            <a:pPr marL="171450" indent="-171450">
              <a:buFontTx/>
              <a:buChar char="-"/>
            </a:pPr>
            <a:r>
              <a:rPr lang="en-US" b="0"/>
              <a:t>Non-attendance report</a:t>
            </a:r>
            <a:endParaRPr lang="en-US" b="1"/>
          </a:p>
        </p:txBody>
      </p:sp>
    </p:spTree>
    <p:extLst>
      <p:ext uri="{BB962C8B-B14F-4D97-AF65-F5344CB8AC3E}">
        <p14:creationId xmlns:p14="http://schemas.microsoft.com/office/powerpoint/2010/main" val="2664176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en-US" b="0" dirty="0"/>
              <a:t>Azure Stream Analytics can process your IoT Data in </a:t>
            </a:r>
            <a:r>
              <a:rPr lang="en-US" b="0" dirty="0" err="1"/>
              <a:t>realtime</a:t>
            </a:r>
            <a:r>
              <a:rPr lang="en-US" b="0" dirty="0"/>
              <a:t>, both for your analytics store but also for </a:t>
            </a:r>
            <a:r>
              <a:rPr lang="en-US" b="0" dirty="0" err="1"/>
              <a:t>realtime</a:t>
            </a:r>
            <a:r>
              <a:rPr lang="en-US" b="0" dirty="0"/>
              <a:t> dashboard needs.</a:t>
            </a:r>
          </a:p>
          <a:p>
            <a:endParaRPr lang="en-GB" dirty="0"/>
          </a:p>
        </p:txBody>
      </p:sp>
    </p:spTree>
    <p:extLst>
      <p:ext uri="{BB962C8B-B14F-4D97-AF65-F5344CB8AC3E}">
        <p14:creationId xmlns:p14="http://schemas.microsoft.com/office/powerpoint/2010/main" val="1269300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Speaker transcript</a:t>
            </a:r>
            <a:endParaRPr lang="en-US" sz="1800" b="0" dirty="0"/>
          </a:p>
          <a:p>
            <a:r>
              <a:rPr lang="en-US" sz="1800" b="0" dirty="0"/>
              <a:t>We just saw that integrating IoT data into your Data Analytics landscape is possible. Now, let’s see some concrete examples on hot to get insights and actions from your IoT Data.</a:t>
            </a:r>
            <a:endParaRPr lang="en-US" sz="1800" b="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183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en-US" b="0" dirty="0"/>
              <a:t>In this demo, we’ll see how to start real time actions with Azure Stream Analytics and Logic App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869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Transcript</a:t>
            </a:r>
          </a:p>
          <a:p>
            <a:r>
              <a:rPr lang="en-US"/>
              <a:t>But why limiting yourself to crunching and displaying data? When you know how to use Stream Analytics, you’re a step away from executing your or code, or better, a workflow. Here, the same Azure Stream Analytics Job is also launching the execution of an Azure Logic App – a no-code, serverless workflow service in Azure – allowing me to execute actions in a wide range of applications, like sending a message in a specific channel in Teams.</a:t>
            </a:r>
            <a:endParaRPr lang="en-US" b="1"/>
          </a:p>
          <a:p>
            <a:endParaRPr lang="en-US" b="1"/>
          </a:p>
          <a:p>
            <a:r>
              <a:rPr lang="en-US" b="1"/>
              <a:t>Speaker Notes</a:t>
            </a:r>
          </a:p>
          <a:p>
            <a:endParaRPr lang="en-GB"/>
          </a:p>
          <a:p>
            <a:endParaRPr lang="en-GB"/>
          </a:p>
        </p:txBody>
      </p:sp>
    </p:spTree>
    <p:extLst>
      <p:ext uri="{BB962C8B-B14F-4D97-AF65-F5344CB8AC3E}">
        <p14:creationId xmlns:p14="http://schemas.microsoft.com/office/powerpoint/2010/main" val="2635152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en-US" b="0" dirty="0"/>
              <a:t>We now have.</a:t>
            </a:r>
          </a:p>
          <a:p>
            <a:endParaRPr lang="en-GB" dirty="0"/>
          </a:p>
        </p:txBody>
      </p:sp>
    </p:spTree>
    <p:extLst>
      <p:ext uri="{BB962C8B-B14F-4D97-AF65-F5344CB8AC3E}">
        <p14:creationId xmlns:p14="http://schemas.microsoft.com/office/powerpoint/2010/main" val="3000927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en-US" b="0" dirty="0" err="1"/>
              <a:t>Todo</a:t>
            </a:r>
            <a:endParaRPr lang="en-US" b="0" dirty="0"/>
          </a:p>
          <a:p>
            <a:endParaRPr lang="en-GB" dirty="0"/>
          </a:p>
        </p:txBody>
      </p:sp>
    </p:spTree>
    <p:extLst>
      <p:ext uri="{BB962C8B-B14F-4D97-AF65-F5344CB8AC3E}">
        <p14:creationId xmlns:p14="http://schemas.microsoft.com/office/powerpoint/2010/main" val="4035672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345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chemeClr val="accent5"/>
                    </a:gs>
                    <a:gs pos="100000">
                      <a:schemeClr val="accent4"/>
                    </a:gs>
                  </a:gsLst>
                  <a:lin ang="2700000" scaled="1"/>
                </a:gradFill>
              </a:rPr>
              <a:t>Session 4: Understand IoT message processing, analytics, and business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Azure Time Series Insights (TSI) </a:t>
            </a:r>
            <a:r>
              <a:rPr lang="en-US" dirty="0">
                <a:latin typeface="+mn-lt"/>
              </a:rPr>
              <a:t>is a </a:t>
            </a:r>
            <a:r>
              <a:rPr lang="en-US" sz="1200" dirty="0">
                <a:gradFill>
                  <a:gsLst>
                    <a:gs pos="0">
                      <a:srgbClr val="0078D3"/>
                    </a:gs>
                    <a:gs pos="100000">
                      <a:srgbClr val="0078D3"/>
                    </a:gs>
                  </a:gsLst>
                  <a:lin ang="5400000" scaled="1"/>
                </a:gradFill>
                <a:latin typeface="+mn-lt"/>
              </a:rPr>
              <a:t>serverless, fully-managed Platform as a Service (PaaS) solution built for IoT.  Features include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50" dirty="0">
              <a:gradFill>
                <a:gsLst>
                  <a:gs pos="0">
                    <a:srgbClr val="0078D3"/>
                  </a:gs>
                  <a:gs pos="100000">
                    <a:srgbClr val="0078D3"/>
                  </a:gs>
                </a:gsLst>
                <a:lin ang="5400000" scaled="1"/>
              </a:gra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chemeClr val="tx1"/>
                    </a:gs>
                    <a:gs pos="100000">
                      <a:schemeClr val="tx1"/>
                    </a:gs>
                  </a:gsLst>
                  <a:lin ang="5400000" scaled="1"/>
                </a:gradFill>
                <a:latin typeface="+mn-lt"/>
                <a:cs typeface="Segoe UI Semibold" panose="020B0702040204020203" pitchFamily="34" charset="0"/>
              </a:rPr>
              <a:t>Highly contextualized, time-series-optimized, IoT-scale data that can be Ingested, processed, stored, and </a:t>
            </a:r>
            <a:r>
              <a:rPr lang="en-US" sz="1200" kern="0" dirty="0" err="1">
                <a:gradFill>
                  <a:gsLst>
                    <a:gs pos="83000">
                      <a:schemeClr val="tx1"/>
                    </a:gs>
                    <a:gs pos="100000">
                      <a:schemeClr val="tx1"/>
                    </a:gs>
                  </a:gsLst>
                  <a:lin ang="5400000" scaled="1"/>
                </a:gradFill>
                <a:latin typeface="+mn-lt"/>
                <a:cs typeface="Segoe UI Semibold" panose="020B0702040204020203" pitchFamily="34" charset="0"/>
              </a:rPr>
              <a:t>queryed</a:t>
            </a:r>
            <a:endParaRPr lang="en-US" sz="1200" kern="0" dirty="0">
              <a:gradFill>
                <a:gsLst>
                  <a:gs pos="83000">
                    <a:schemeClr val="tx1"/>
                  </a:gs>
                  <a:gs pos="100000">
                    <a:schemeClr val="tx1"/>
                  </a:gs>
                </a:gsLst>
                <a:lin ang="5400000" scaled="1"/>
              </a:gradFill>
              <a:latin typeface="+mn-lt"/>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chemeClr val="tx1"/>
                    </a:gs>
                    <a:gs pos="100000">
                      <a:schemeClr val="tx1"/>
                    </a:gs>
                  </a:gsLst>
                  <a:lin ang="5400000" scaled="1"/>
                </a:gradFill>
                <a:latin typeface="+mn-lt"/>
                <a:cs typeface="Segoe UI Semibold" panose="020B0702040204020203" pitchFamily="34" charset="0"/>
              </a:rPr>
              <a:t>Built-in rich User Experience for ad-hoc queries and exploration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rgbClr val="000000"/>
                    </a:gs>
                    <a:gs pos="100000">
                      <a:srgbClr val="000000"/>
                    </a:gs>
                  </a:gsLst>
                  <a:lin ang="5400000" scaled="1"/>
                </a:gradFill>
                <a:latin typeface="+mn-lt"/>
                <a:cs typeface="Segoe UI Semibold" panose="020B0702040204020203" pitchFamily="34" charset="0"/>
              </a:rPr>
              <a:t>Rich analytics APIs for ad-hoc exploration and operational intelligence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rgbClr val="000000"/>
                    </a:gs>
                    <a:gs pos="100000">
                      <a:srgbClr val="000000"/>
                    </a:gs>
                  </a:gsLst>
                  <a:lin ang="5400000" scaled="1"/>
                </a:gradFill>
                <a:latin typeface="+mn-lt"/>
                <a:cs typeface="Segoe UI Semibold" panose="020B0702040204020203" pitchFamily="34" charset="0"/>
              </a:rPr>
              <a:t>A JavaScript control library for building custom analytics apps on the TSI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0" dirty="0">
              <a:gradFill>
                <a:gsLst>
                  <a:gs pos="83000">
                    <a:srgbClr val="000000"/>
                  </a:gs>
                  <a:gs pos="100000">
                    <a:srgbClr val="000000"/>
                  </a:gs>
                </a:gsLst>
                <a:lin ang="5400000" scaled="1"/>
              </a:gradFill>
              <a:latin typeface="+mn-lt"/>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rgbClr val="000000"/>
                    </a:gs>
                    <a:gs pos="100000">
                      <a:srgbClr val="000000"/>
                    </a:gs>
                  </a:gsLst>
                  <a:lin ang="5400000" scaled="1"/>
                </a:gradFill>
                <a:latin typeface="+mn-lt"/>
                <a:cs typeface="Segoe UI Semibold" panose="020B0702040204020203" pitchFamily="34" charset="0"/>
              </a:rPr>
              <a:t>Remember that option 1 path with building with our platform services?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08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6902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Time Series Insights is the only product providing an end-to-end solution to collect, store, model and visualize timeseries and historical data with no upfront data preparation.</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Collect</a:t>
            </a:r>
            <a:r>
              <a:rPr lang="en-US" sz="1200" kern="1200" dirty="0">
                <a:solidFill>
                  <a:schemeClr val="tx1"/>
                </a:solidFill>
                <a:effectLst/>
                <a:latin typeface="+mn-lt"/>
                <a:ea typeface="+mn-ea"/>
                <a:cs typeface="+mn-cs"/>
              </a:rPr>
              <a:t>: Your assets—such as sensors, equipment, and buildings—are constantly streaming new information. Easily ingest all your IoT data into Time Series Insights—you don’t have to write a single line of code, saving you valuable time and resources. And as your business grows, you can scale on-demand so you’re prepared for all that the future holds.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Store</a:t>
            </a:r>
            <a:r>
              <a:rPr lang="en-US" sz="1200" kern="1200" dirty="0">
                <a:solidFill>
                  <a:schemeClr val="tx1"/>
                </a:solidFill>
                <a:effectLst/>
                <a:latin typeface="+mn-lt"/>
                <a:ea typeface="+mn-ea"/>
                <a:cs typeface="+mn-cs"/>
              </a:rPr>
              <a:t>: As your IoT engagement grows, so does the amount of data you need to store. Multilayered storage lets you amass data across warm and cold storages while enabling instant access to streaming and historical IoT data.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Model</a:t>
            </a:r>
            <a:r>
              <a:rPr lang="en-US" sz="1200" kern="1200" dirty="0">
                <a:solidFill>
                  <a:schemeClr val="tx1"/>
                </a:solidFill>
                <a:effectLst/>
                <a:latin typeface="+mn-lt"/>
                <a:ea typeface="+mn-ea"/>
                <a:cs typeface="+mn-cs"/>
              </a:rPr>
              <a:t>: In order to make sense of it all, your data needs context. Azure Time Series Insights provides robust modelling capabilities to form a clearer picture of your operations. By establishing hierarchies and relationships between data sets, you can do things like understand variables in your production line or find the cause behind a defective product.</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Analyze</a:t>
            </a:r>
            <a:r>
              <a:rPr lang="en-US" sz="1200" kern="1200" dirty="0">
                <a:solidFill>
                  <a:schemeClr val="tx1"/>
                </a:solidFill>
                <a:effectLst/>
                <a:latin typeface="+mn-lt"/>
                <a:ea typeface="+mn-ea"/>
                <a:cs typeface="+mn-cs"/>
              </a:rPr>
              <a:t>: Tell your data story with the right visualizations. The Azure Time Series Insights explorer provides a turnkey experience including rich graphic visualizations and tools to conduct deep analysis into your IoT data. You can explore and monitor, perform operational analysis, and even apply models for machine learning inference and predictions.</a:t>
            </a:r>
          </a:p>
          <a:p>
            <a:endParaRPr lang="en-US" dirty="0"/>
          </a:p>
          <a:p>
            <a:endParaRPr lang="en-US" dirty="0"/>
          </a:p>
          <a:p>
            <a:r>
              <a:rPr lang="en-US" b="1" dirty="0"/>
              <a:t>Transition: Let’s take a close look at how it all works: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A98B09-248D-46AC-A938-69636AF4D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973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COLLECT</a:t>
            </a:r>
          </a:p>
          <a:p>
            <a:endParaRPr lang="en-US" dirty="0"/>
          </a:p>
          <a:p>
            <a:r>
              <a:rPr lang="en-US" dirty="0"/>
              <a:t>Whether you have a couple of sensors or hundreds of thousands of them, they are constantly generating timeseries data – commonly called telemetry. Collecting all this data is the first step to unlocking its potential. </a:t>
            </a:r>
          </a:p>
          <a:p>
            <a:r>
              <a:rPr lang="en-US" dirty="0"/>
              <a:t>Depending on the types of data you are collecting and how you plan on using it, Time Series Insights leverages 4 different ingestion methods. Bring your historical data from your on-premises storage or historian and upload it directly to Time Series Insights. If you have unmodeled timeseries data, utilize Azure Event Hub for ingestion. Azure IoT Hub is best for device telemetry, and for your logical twin telemetry, Azure Digital Twins is the way to go. </a:t>
            </a:r>
          </a:p>
          <a:p>
            <a:endParaRPr lang="en-US" dirty="0"/>
          </a:p>
          <a:p>
            <a:r>
              <a:rPr lang="en-US" dirty="0"/>
              <a:t>No matter how you collect your data, Time Series Insights makes it seamless to ingest without having to write any upfront code, saving you valuable time and resources.</a:t>
            </a:r>
          </a:p>
          <a:p>
            <a:endParaRPr lang="en-US" dirty="0"/>
          </a:p>
          <a:p>
            <a:endParaRPr lang="en-US" dirty="0"/>
          </a:p>
          <a:p>
            <a:r>
              <a:rPr lang="en-US" b="1" dirty="0"/>
              <a:t>Transition: Next, your data needs processing.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A98B09-248D-46AC-A938-69636AF4D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931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As your data is being collected, it is normalized through the Stream Processing engine before being sent to storage.  </a:t>
            </a:r>
            <a:r>
              <a:rPr lang="en-US" sz="1200" b="0" i="0" u="none" strike="noStrike" kern="1200" dirty="0">
                <a:solidFill>
                  <a:schemeClr val="tx1"/>
                </a:solidFill>
                <a:effectLst/>
                <a:latin typeface="+mn-lt"/>
                <a:ea typeface="+mn-ea"/>
                <a:cs typeface="+mn-cs"/>
              </a:rPr>
              <a:t>Along with the Stream Processing Engine, Time Series Insights also provides a powerful calculation engine to add conditional logic, derived timeseries, or the ability to recall last known value as part of the normalization process. This data is then returned to the Stream Processing Engine to be placed into either warm or cold storage.</a:t>
            </a:r>
          </a:p>
          <a:p>
            <a:endParaRPr lang="en-US" dirty="0"/>
          </a:p>
          <a:p>
            <a:r>
              <a:rPr lang="en-US" b="1" dirty="0"/>
              <a:t>Transition: So where do keep all this data?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A98B09-248D-46AC-A938-69636AF4D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391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STORE</a:t>
            </a:r>
          </a:p>
          <a:p>
            <a:endParaRPr lang="en-US" b="1" dirty="0"/>
          </a:p>
          <a:p>
            <a:r>
              <a:rPr lang="en-US" sz="1200" kern="1200" dirty="0">
                <a:solidFill>
                  <a:schemeClr val="tx1"/>
                </a:solidFill>
                <a:effectLst/>
                <a:latin typeface="+mn-lt"/>
                <a:ea typeface="+mn-ea"/>
                <a:cs typeface="+mn-cs"/>
              </a:rPr>
              <a:t>Of course, now that you have all this data collected, you need somewhere to store it. Time Series Insights’ multilayered storage lets you amass data across warm and cold storages while enabling instant access to streaming and historical IoT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your IoT operations grow, Time Series Insights gives you the flexibility to scale your storage needs on-demand.</a:t>
            </a:r>
            <a:r>
              <a:rPr lang="en-US" sz="1200" b="1" dirty="0"/>
              <a:t> </a:t>
            </a:r>
            <a:r>
              <a:rPr lang="en-US" sz="1200" b="0" dirty="0"/>
              <a:t>It’s easy to bring your own Azure Blob or ADLS Gen 2 storage or create new storage when you set up Time Series Insights. Either way,  the data is yours and can be accessed by other analytics solutions.</a:t>
            </a:r>
          </a:p>
          <a:p>
            <a:endParaRPr lang="en-US" b="1" dirty="0"/>
          </a:p>
          <a:p>
            <a:endParaRPr lang="en-US" b="1" dirty="0"/>
          </a:p>
          <a:p>
            <a:r>
              <a:rPr lang="en-US" b="1" dirty="0"/>
              <a:t>Transition: Your data has been collected and stored. How to you make sense of it?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A98B09-248D-46AC-A938-69636AF4D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250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MODEL </a:t>
            </a:r>
          </a:p>
          <a:p>
            <a:endParaRPr lang="en-US" b="0" dirty="0"/>
          </a:p>
          <a:p>
            <a:r>
              <a:rPr lang="en-US" sz="1200" b="0" i="0" kern="1200" dirty="0">
                <a:solidFill>
                  <a:schemeClr val="tx1"/>
                </a:solidFill>
                <a:effectLst/>
                <a:latin typeface="+mn-lt"/>
                <a:ea typeface="+mn-ea"/>
                <a:cs typeface="+mn-cs"/>
              </a:rPr>
              <a:t>Traditionally, the data that's collected from your IoT devices lacks contextual information, which makes it difficult to find and analyze sensors quickly. The main motivation for Time Series Model is to simplify finding and analyzing IoT data. It achieves this objective by enabling the curation, maintenance, and enrichment of time series data to help prepare consumer-ready datasets for analytics. </a:t>
            </a:r>
          </a:p>
          <a:p>
            <a:r>
              <a:rPr lang="en-US" sz="1200" b="0" i="0" kern="1200" dirty="0">
                <a:solidFill>
                  <a:schemeClr val="tx1"/>
                </a:solidFill>
                <a:effectLst/>
                <a:latin typeface="+mn-lt"/>
                <a:ea typeface="+mn-ea"/>
                <a:cs typeface="+mn-cs"/>
              </a:rPr>
              <a:t>The modeling itself happens at several stages in the process. It is layered over the Stream Processing Engine, calculation engine and storage options, allowing you to contextualize your data by types, relationships and hierarchies. Over time, the model continually optimizes this data for higher performance queries. </a:t>
            </a:r>
            <a:endParaRPr lang="en-US" b="1" dirty="0"/>
          </a:p>
          <a:p>
            <a:endParaRPr lang="en-US" dirty="0"/>
          </a:p>
          <a:p>
            <a:endParaRPr lang="en-US" dirty="0"/>
          </a:p>
          <a:p>
            <a:r>
              <a:rPr lang="en-US" b="1" dirty="0"/>
              <a:t>Transition: Now let’s take a look at how you visualize all this data. (click)</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A98B09-248D-46AC-A938-69636AF4D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19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1" dirty="0"/>
              <a:t>ANALYZE</a:t>
            </a:r>
          </a:p>
          <a:p>
            <a:endParaRPr lang="en-US" dirty="0"/>
          </a:p>
          <a:p>
            <a:r>
              <a:rPr lang="en-US" dirty="0"/>
              <a:t>Then, tell your data’s story with rich visualizations via a turnkey experience via the Time Series Insights Explorer. Or, use Time Series Insights’ open APIs and toolkits to connect 3rd party applications for visualizations across devices. Time Series Insights even connects natively to Power BI for a complete picture of your IoT infrastructure. </a:t>
            </a:r>
          </a:p>
          <a:p>
            <a:r>
              <a:rPr lang="en-US" dirty="0"/>
              <a:t>These interfaces connect to your data through the Time Series Query API which allows you to perform interactive queries to retrieve data from warm storage, cold storage or both. The Time Series Model adds further contextualization when the API call is returned.</a:t>
            </a:r>
          </a:p>
          <a:p>
            <a:endParaRPr lang="en-US" dirty="0"/>
          </a:p>
          <a:p>
            <a:endParaRPr lang="en-US" dirty="0"/>
          </a:p>
          <a:p>
            <a:r>
              <a:rPr lang="en-US" b="1" dirty="0"/>
              <a:t>Transition: But, there’s more to gain from Time Series Insights. (click)</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A98B09-248D-46AC-A938-69636AF4D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9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Time Series Insights is up and running, new data is synced continuously via the TSM Update API, providing you near real-time visualizations of your streaming data. You can also send logical twin models and device twin models directly to the TSM Update API for seamless integration into the Time Series Model.</a:t>
            </a:r>
          </a:p>
          <a:p>
            <a:endParaRPr lang="en-US" dirty="0"/>
          </a:p>
          <a:p>
            <a:endParaRPr lang="en-US" dirty="0"/>
          </a:p>
          <a:p>
            <a:r>
              <a:rPr lang="en-US" b="1" dirty="0"/>
              <a:t>Transition: Does Time Series Insights support AI and machine learning? (click)</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A98B09-248D-46AC-A938-69636AF4D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16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We showed you one common use case for Time Series Insights- It’s all about uncovering Why something happened. What was different this time that produced another result.</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TSI is primed for these use cases because: </a:t>
            </a:r>
          </a:p>
          <a:p>
            <a:pPr marL="342900" indent="-342900">
              <a:buFont typeface="Arial" panose="020B0604020202020204" pitchFamily="34" charset="0"/>
              <a:buChar char="•"/>
            </a:pPr>
            <a:endParaRPr lang="en-US" sz="12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No upfront data preparation needed</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Connect to billions of events in Azure IoT Hub or Azure Event Hub, and visualize &amp; analyze billions of events to spot anomalies and discover hidden trends in your data</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Simple and easy to use exploration experience, while at the same time providing granular text-based querying for advanced users who are familiar with SQL</a:t>
            </a:r>
          </a:p>
          <a:p>
            <a:pPr marL="342900" indent="-342900">
              <a:buFont typeface="Arial" panose="020B0604020202020204" pitchFamily="34" charset="0"/>
              <a:buChar char="•"/>
            </a:pPr>
            <a:r>
              <a:rPr lang="en-US" sz="1200" dirty="0">
                <a:latin typeface="Segoe UI" panose="020B0502040204020203" pitchFamily="34" charset="0"/>
                <a:cs typeface="Segoe UI" panose="020B0502040204020203" pitchFamily="34" charset="0"/>
              </a:rPr>
              <a:t>Perform DevOps analysis to get to the root cause of a bug in an IoT solution or identify areas to investigate for data science initiatives</a:t>
            </a:r>
          </a:p>
          <a:p>
            <a:endParaRPr lang="en-US" dirty="0"/>
          </a:p>
          <a:p>
            <a:r>
              <a:rPr lang="en-US" dirty="0"/>
              <a:t>INSERT CUSTOMER STORY/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331B6-E273-4368-9182-1C0EA1A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949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Product Demo using the Business Scenario: </a:t>
            </a:r>
            <a:r>
              <a:rPr lang="en-US" sz="2800" u="sng" dirty="0">
                <a:solidFill>
                  <a:srgbClr val="0563C1"/>
                </a:solidFill>
                <a:effectLst/>
                <a:latin typeface="Calibri" panose="020F0502020204030204" pitchFamily="34" charset="0"/>
                <a:ea typeface="Calibri" panose="020F0502020204030204" pitchFamily="34" charset="0"/>
                <a:hlinkClick r:id="rId3"/>
              </a:rPr>
              <a:t>https://insights.timeseries.azure.com/demo</a:t>
            </a:r>
            <a:endParaRPr lang="en-US" sz="18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345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34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hot path</a:t>
            </a:r>
            <a:r>
              <a:rPr lang="en-US" b="0" i="0" dirty="0">
                <a:solidFill>
                  <a:srgbClr val="171717"/>
                </a:solidFill>
                <a:effectLst/>
                <a:latin typeface="Segoe UI" panose="020B0502040204020203" pitchFamily="34" charset="0"/>
              </a:rPr>
              <a:t> analyzes data in near-real-time, as it arrives. In the hot path, telemetry must be processed with very low latency. The hot path is typically implemented using a stream processing engine. The output may trigger an alert, or be written to a structured format that can be queried using analytical tools.</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cold path</a:t>
            </a:r>
            <a:r>
              <a:rPr lang="en-US" b="0" i="0" dirty="0">
                <a:solidFill>
                  <a:srgbClr val="171717"/>
                </a:solidFill>
                <a:effectLst/>
                <a:latin typeface="Segoe UI" panose="020B0502040204020203" pitchFamily="34" charset="0"/>
              </a:rPr>
              <a:t> performs batch processing at longer intervals (hourly or daily). The cold path typically operates over large volumes of data, but the results don't need to be as timely as the hot path. In the cold path, raw telemetry is captured and then fed into a batch process.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Stream processing</a:t>
            </a:r>
            <a:r>
              <a:rPr lang="en-US" b="0" i="0" dirty="0">
                <a:solidFill>
                  <a:srgbClr val="171717"/>
                </a:solidFill>
                <a:effectLst/>
                <a:latin typeface="Segoe UI" panose="020B0502040204020203" pitchFamily="34" charset="0"/>
              </a:rPr>
              <a:t>. Stream processing analyzes large streams of data records and evaluates rules for those streams. For stream processing, we recommend </a:t>
            </a:r>
            <a:r>
              <a:rPr lang="en-US" b="0" i="0" u="none" strike="noStrike" dirty="0">
                <a:solidFill>
                  <a:srgbClr val="171717"/>
                </a:solidFill>
                <a:effectLst/>
                <a:latin typeface="Segoe UI" panose="020B0502040204020203" pitchFamily="34" charset="0"/>
                <a:hlinkClick r:id="rId3"/>
              </a:rPr>
              <a:t>Azure Stream Analytics</a:t>
            </a:r>
            <a:r>
              <a:rPr lang="en-US" b="0" i="0" dirty="0">
                <a:solidFill>
                  <a:srgbClr val="171717"/>
                </a:solidFill>
                <a:effectLst/>
                <a:latin typeface="Segoe UI" panose="020B0502040204020203" pitchFamily="34" charset="0"/>
              </a:rPr>
              <a:t>. Stream Analytics can execute complex analysis at scale, using time windowing functions, stream aggregations, and external data source joins. Another option is Apache Spark on </a:t>
            </a:r>
            <a:r>
              <a:rPr lang="en-US" b="0" i="0" u="none" strike="noStrike" dirty="0">
                <a:solidFill>
                  <a:srgbClr val="171717"/>
                </a:solidFill>
                <a:effectLst/>
                <a:latin typeface="Segoe UI" panose="020B0502040204020203" pitchFamily="34" charset="0"/>
                <a:hlinkClick r:id="rId4"/>
              </a:rPr>
              <a:t>Azure Databricks</a:t>
            </a:r>
            <a:r>
              <a:rPr lang="en-U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Machine learning</a:t>
            </a:r>
            <a:r>
              <a:rPr lang="en-US" b="0" i="0" dirty="0">
                <a:solidFill>
                  <a:srgbClr val="171717"/>
                </a:solidFill>
                <a:effectLst/>
                <a:latin typeface="Segoe UI" panose="020B0502040204020203" pitchFamily="34" charset="0"/>
              </a:rPr>
              <a:t> allows predictive algorithms to be executed over historical telemetry data, enabling scenarios such as predictive maintenance. For machine learning, we recommend </a:t>
            </a:r>
            <a:r>
              <a:rPr lang="en-US" b="0" i="0" u="none" strike="noStrike" dirty="0">
                <a:solidFill>
                  <a:srgbClr val="171717"/>
                </a:solidFill>
                <a:effectLst/>
                <a:latin typeface="Segoe UI" panose="020B0502040204020203" pitchFamily="34" charset="0"/>
                <a:hlinkClick r:id="rId5"/>
              </a:rPr>
              <a:t>Azure Machine Learning</a:t>
            </a:r>
            <a:r>
              <a:rPr lang="en-U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Warm path storage</a:t>
            </a:r>
            <a:r>
              <a:rPr lang="en-US" b="0" i="0" dirty="0">
                <a:solidFill>
                  <a:srgbClr val="171717"/>
                </a:solidFill>
                <a:effectLst/>
                <a:latin typeface="Segoe UI" panose="020B0502040204020203" pitchFamily="34" charset="0"/>
              </a:rPr>
              <a:t> holds data that must be available immediately from device for reporting and visualization. For warm path storage, we recommend </a:t>
            </a:r>
            <a:r>
              <a:rPr lang="en-US" b="0" i="0" u="none" strike="noStrike" dirty="0">
                <a:solidFill>
                  <a:srgbClr val="171717"/>
                </a:solidFill>
                <a:effectLst/>
                <a:latin typeface="Segoe UI" panose="020B0502040204020203" pitchFamily="34" charset="0"/>
                <a:hlinkClick r:id="rId6"/>
              </a:rPr>
              <a:t>Cosmos DB</a:t>
            </a:r>
            <a:r>
              <a:rPr lang="en-US" b="0" i="0" dirty="0">
                <a:solidFill>
                  <a:srgbClr val="171717"/>
                </a:solidFill>
                <a:effectLst/>
                <a:latin typeface="Segoe UI" panose="020B0502040204020203" pitchFamily="34" charset="0"/>
              </a:rPr>
              <a:t>. Cosmos DB is a globally distributed, multi-model database.</a:t>
            </a:r>
          </a:p>
          <a:p>
            <a:pPr algn="l"/>
            <a:r>
              <a:rPr lang="en-US" b="1" i="0" dirty="0">
                <a:solidFill>
                  <a:srgbClr val="171717"/>
                </a:solidFill>
                <a:effectLst/>
                <a:latin typeface="Segoe UI" panose="020B0502040204020203" pitchFamily="34" charset="0"/>
              </a:rPr>
              <a:t>Cold path storage</a:t>
            </a:r>
            <a:r>
              <a:rPr lang="en-US" b="0" i="0" dirty="0">
                <a:solidFill>
                  <a:srgbClr val="171717"/>
                </a:solidFill>
                <a:effectLst/>
                <a:latin typeface="Segoe UI" panose="020B0502040204020203" pitchFamily="34" charset="0"/>
              </a:rPr>
              <a:t> holds data that is kept longer-term and is used for batch processing. For cold path storage, we recommend </a:t>
            </a:r>
            <a:r>
              <a:rPr lang="en-US" b="0" i="0" u="none" strike="noStrike" dirty="0">
                <a:solidFill>
                  <a:srgbClr val="171717"/>
                </a:solidFill>
                <a:effectLst/>
                <a:latin typeface="Segoe UI" panose="020B0502040204020203" pitchFamily="34" charset="0"/>
                <a:hlinkClick r:id="rId7"/>
              </a:rPr>
              <a:t>Azure Blob Storage</a:t>
            </a:r>
            <a:r>
              <a:rPr lang="en-US" b="0" i="0" dirty="0">
                <a:solidFill>
                  <a:srgbClr val="171717"/>
                </a:solidFill>
                <a:effectLst/>
                <a:latin typeface="Segoe UI" panose="020B0502040204020203" pitchFamily="34" charset="0"/>
              </a:rPr>
              <a:t>. Data can be archived in Blob storage indefinitely at low cost, and is easily accessible for batch processing.</a:t>
            </a:r>
          </a:p>
          <a:p>
            <a:pPr algn="l"/>
            <a:r>
              <a:rPr lang="en-US" b="1" i="0" dirty="0">
                <a:solidFill>
                  <a:srgbClr val="171717"/>
                </a:solidFill>
                <a:effectLst/>
                <a:latin typeface="Segoe UI" panose="020B0502040204020203" pitchFamily="34" charset="0"/>
              </a:rPr>
              <a:t>Data transformation</a:t>
            </a:r>
            <a:r>
              <a:rPr lang="en-US" b="0" i="0" dirty="0">
                <a:solidFill>
                  <a:srgbClr val="171717"/>
                </a:solidFill>
                <a:effectLst/>
                <a:latin typeface="Segoe UI" panose="020B0502040204020203" pitchFamily="34" charset="0"/>
              </a:rPr>
              <a:t> manipulates or aggregates the telemetry stream. Examples include protocol transformation, such as converting binary data to JSON, or combining data points. If the data must be transformed before reaching IoT Hub, we recommend using a </a:t>
            </a:r>
            <a:r>
              <a:rPr lang="en-US" b="0" i="0" u="none" strike="noStrike" dirty="0">
                <a:solidFill>
                  <a:srgbClr val="171717"/>
                </a:solidFill>
                <a:effectLst/>
                <a:latin typeface="Segoe UI" panose="020B0502040204020203" pitchFamily="34" charset="0"/>
                <a:hlinkClick r:id="rId8"/>
              </a:rPr>
              <a:t>protocol gateway</a:t>
            </a:r>
            <a:r>
              <a:rPr lang="en-US" b="0" i="0" dirty="0">
                <a:solidFill>
                  <a:srgbClr val="171717"/>
                </a:solidFill>
                <a:effectLst/>
                <a:latin typeface="Segoe UI" panose="020B0502040204020203" pitchFamily="34" charset="0"/>
              </a:rPr>
              <a:t> (not shown). Otherwise, data can be transformed after it reaches IoT Hub. In that case, we recommend using </a:t>
            </a:r>
            <a:r>
              <a:rPr lang="en-US" b="0" i="0" u="none" strike="noStrike" dirty="0">
                <a:solidFill>
                  <a:srgbClr val="171717"/>
                </a:solidFill>
                <a:effectLst/>
                <a:latin typeface="Segoe UI" panose="020B0502040204020203" pitchFamily="34" charset="0"/>
                <a:hlinkClick r:id="rId9"/>
              </a:rPr>
              <a:t>Azure Functions</a:t>
            </a:r>
            <a:r>
              <a:rPr lang="en-US" b="0" i="0" dirty="0">
                <a:solidFill>
                  <a:srgbClr val="171717"/>
                </a:solidFill>
                <a:effectLst/>
                <a:latin typeface="Segoe UI" panose="020B0502040204020203" pitchFamily="34" charset="0"/>
              </a:rPr>
              <a:t>, which has built-in integration with IoT Hub, Cosmos DB, and Blob Storage.</a:t>
            </a:r>
          </a:p>
          <a:p>
            <a:pPr algn="l"/>
            <a:r>
              <a:rPr lang="en-US" b="1" i="0" dirty="0">
                <a:solidFill>
                  <a:srgbClr val="171717"/>
                </a:solidFill>
                <a:effectLst/>
                <a:latin typeface="Segoe UI" panose="020B0502040204020203" pitchFamily="34" charset="0"/>
              </a:rPr>
              <a:t>Business process integration</a:t>
            </a:r>
            <a:r>
              <a:rPr lang="en-US" b="0" i="0" dirty="0">
                <a:solidFill>
                  <a:srgbClr val="171717"/>
                </a:solidFill>
                <a:effectLst/>
                <a:latin typeface="Segoe UI" panose="020B0502040204020203" pitchFamily="34" charset="0"/>
              </a:rPr>
              <a:t> performs actions based on insights from the device data. This could include storing informational messages, raising alarms, sending email or SMS messages, or integrating with CRM. We recommend using </a:t>
            </a:r>
            <a:r>
              <a:rPr lang="en-US" b="0" i="0" u="none" strike="noStrike" dirty="0">
                <a:solidFill>
                  <a:srgbClr val="171717"/>
                </a:solidFill>
                <a:effectLst/>
                <a:latin typeface="Segoe UI" panose="020B0502040204020203" pitchFamily="34" charset="0"/>
                <a:hlinkClick r:id="rId10"/>
              </a:rPr>
              <a:t>Azure Logic Apps</a:t>
            </a:r>
            <a:r>
              <a:rPr lang="en-US" b="0" i="0" dirty="0">
                <a:solidFill>
                  <a:srgbClr val="171717"/>
                </a:solidFill>
                <a:effectLst/>
                <a:latin typeface="Segoe UI" panose="020B0502040204020203" pitchFamily="34" charset="0"/>
              </a:rPr>
              <a:t> for business process integration.</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indent="0">
              <a:buFont typeface="+mj-lt"/>
              <a:buNone/>
            </a:pPr>
            <a:endParaRPr lang="en-US" b="1" i="0" dirty="0">
              <a:solidFill>
                <a:srgbClr val="171717"/>
              </a:solidFill>
              <a:effectLst/>
              <a:latin typeface="Segoe UI" panose="020B0502040204020203" pitchFamily="34" charset="0"/>
            </a:endParaRPr>
          </a:p>
          <a:p>
            <a:pPr marL="0" indent="0">
              <a:buFont typeface="+mj-lt"/>
              <a:buNone/>
            </a:pPr>
            <a:endParaRPr lang="en-US" b="1" i="0" dirty="0">
              <a:solidFill>
                <a:srgbClr val="171717"/>
              </a:solidFill>
              <a:effectLst/>
              <a:latin typeface="Segoe UI" panose="020B0502040204020203" pitchFamily="34" charset="0"/>
            </a:endParaRPr>
          </a:p>
          <a:p>
            <a:pPr marL="0" indent="0">
              <a:buFont typeface="+mj-lt"/>
              <a:buNone/>
            </a:pPr>
            <a:r>
              <a:rPr lang="en-US" b="1" i="0" dirty="0">
                <a:solidFill>
                  <a:srgbClr val="171717"/>
                </a:solidFill>
                <a:effectLst/>
                <a:latin typeface="Segoe UI" panose="020B0502040204020203" pitchFamily="34" charset="0"/>
              </a:rPr>
              <a:t>Device provisioning.</a:t>
            </a:r>
            <a:r>
              <a:rPr lang="en-US" b="0" i="0" dirty="0">
                <a:solidFill>
                  <a:srgbClr val="171717"/>
                </a:solidFill>
                <a:effectLst/>
                <a:latin typeface="Segoe UI" panose="020B0502040204020203" pitchFamily="34" charset="0"/>
              </a:rPr>
              <a:t> For registering and connecting large sets of devices, we recommend using the </a:t>
            </a:r>
            <a:r>
              <a:rPr lang="en-US" b="0" i="0" u="none" strike="noStrike" dirty="0">
                <a:effectLst/>
                <a:latin typeface="Segoe UI" panose="020B0502040204020203" pitchFamily="34" charset="0"/>
                <a:hlinkClick r:id="rId11"/>
              </a:rPr>
              <a:t>IoT Hub Device Provisioning Service</a:t>
            </a:r>
            <a:r>
              <a:rPr lang="en-US" b="0" i="0" dirty="0">
                <a:solidFill>
                  <a:srgbClr val="171717"/>
                </a:solidFill>
                <a:effectLst/>
                <a:latin typeface="Segoe UI" panose="020B0502040204020203" pitchFamily="34" charset="0"/>
              </a:rPr>
              <a:t> (DPS). DPS lets you assign and register devices to specific Azure IoT Hub endpoints at scale.</a:t>
            </a:r>
          </a:p>
          <a:p>
            <a:pPr marL="0" indent="0">
              <a:buFont typeface="+mj-lt"/>
              <a:buNone/>
            </a:pPr>
            <a:endParaRPr lang="en-US" b="0" i="0" dirty="0">
              <a:solidFill>
                <a:srgbClr val="171717"/>
              </a:solidFill>
              <a:effectLst/>
              <a:latin typeface="Segoe UI" panose="020B0502040204020203" pitchFamily="34" charset="0"/>
            </a:endParaRPr>
          </a:p>
          <a:p>
            <a:pPr marL="0" indent="0">
              <a:buFont typeface="+mj-lt"/>
              <a:buNone/>
            </a:pPr>
            <a:r>
              <a:rPr lang="en-AU" dirty="0"/>
              <a:t>Quick recap from the </a:t>
            </a:r>
            <a:r>
              <a:rPr lang="en-US" dirty="0">
                <a:solidFill>
                  <a:schemeClr val="dk1"/>
                </a:solidFill>
              </a:rPr>
              <a:t>Deciphering Data Introduction session</a:t>
            </a:r>
            <a:endParaRPr lang="en-AU" dirty="0"/>
          </a:p>
          <a:p>
            <a:pPr marL="228600" indent="-228600">
              <a:buFont typeface="+mj-lt"/>
              <a:buAutoNum type="arabicPeriod"/>
            </a:pPr>
            <a:r>
              <a:rPr lang="en-AU" dirty="0"/>
              <a:t>Things :</a:t>
            </a:r>
          </a:p>
          <a:p>
            <a:pPr marL="228600" lvl="6" indent="-228600">
              <a:buFont typeface="Arial" panose="020B0604020202020204" pitchFamily="34" charset="0"/>
              <a:buChar char="•"/>
            </a:pPr>
            <a:r>
              <a:rPr lang="en-AU" dirty="0"/>
              <a:t>Directly connected, via a gateway, or intelligent edge devices</a:t>
            </a:r>
          </a:p>
          <a:p>
            <a:pPr marL="228600" lvl="4" indent="-228600">
              <a:buFont typeface="Arial" panose="020B0604020202020204" pitchFamily="34" charset="0"/>
              <a:buChar char="•"/>
            </a:pPr>
            <a:r>
              <a:rPr lang="en-AU" dirty="0"/>
              <a:t>If you are a device developer you need to be thinking about message types, data types, serialisation, and metadata as these simply data processing in the cloud.</a:t>
            </a:r>
          </a:p>
          <a:p>
            <a:pPr marL="228600" lvl="4" indent="-228600">
              <a:buFont typeface="+mj-lt"/>
              <a:buAutoNum type="arabicPeriod"/>
            </a:pPr>
            <a:r>
              <a:rPr lang="en-AU" dirty="0"/>
              <a:t>Insights</a:t>
            </a:r>
          </a:p>
          <a:p>
            <a:pPr marL="228600" lvl="5" indent="-228600">
              <a:buFont typeface="Arial" panose="020B0604020202020204" pitchFamily="34" charset="0"/>
              <a:buChar char="•"/>
            </a:pPr>
            <a:r>
              <a:rPr lang="en-AU" dirty="0"/>
              <a:t>Stream processing, data transformation, and Storing</a:t>
            </a:r>
          </a:p>
          <a:p>
            <a:pPr marL="228600" lvl="5" indent="-228600">
              <a:buFont typeface="Arial" panose="020B0604020202020204" pitchFamily="34" charset="0"/>
              <a:buChar char="•"/>
            </a:pPr>
            <a:r>
              <a:rPr lang="en-AU" dirty="0"/>
              <a:t>Remember to consider the volume and value of data as this will guide you as to where you are storing data</a:t>
            </a:r>
          </a:p>
          <a:p>
            <a:pPr marL="228600" lvl="5" indent="-228600">
              <a:buFont typeface="Arial" panose="020B0604020202020204" pitchFamily="34" charset="0"/>
              <a:buChar char="•"/>
            </a:pPr>
            <a:r>
              <a:rPr lang="en-AU" dirty="0"/>
              <a:t>Actions</a:t>
            </a:r>
          </a:p>
          <a:p>
            <a:pPr marL="228600" marR="0" lvl="5" indent="-22860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Integration with business systems</a:t>
            </a:r>
          </a:p>
          <a:p>
            <a:pPr marL="228600" lvl="5" indent="-228600">
              <a:buFont typeface="+mj-lt"/>
              <a:buAutoNum type="arabicPeriod"/>
            </a:pPr>
            <a:r>
              <a:rPr lang="en-AU" dirty="0"/>
              <a:t>Make better business decision based on data</a:t>
            </a:r>
          </a:p>
          <a:p>
            <a:pPr marL="228600" lvl="5" indent="-228600">
              <a:buFont typeface="Arial" panose="020B0604020202020204" pitchFamily="34" charset="0"/>
              <a:buChar char="•"/>
            </a:pPr>
            <a:r>
              <a:rPr lang="en-AU" dirty="0"/>
              <a:t>Opportunities to automate</a:t>
            </a:r>
          </a:p>
          <a:p>
            <a:pPr marL="228600" lvl="5" indent="-228600">
              <a:buFont typeface="Arial" panose="020B0604020202020204" pitchFamily="34" charset="0"/>
              <a:buChar char="•"/>
            </a:pPr>
            <a:r>
              <a:rPr lang="en-AU" dirty="0"/>
              <a:t>Batch analytics and training machine learning</a:t>
            </a:r>
          </a:p>
          <a:p>
            <a:pPr marL="228600" lvl="5" indent="-228600">
              <a:buFont typeface="Arial" panose="020B0604020202020204" pitchFamily="34" charset="0"/>
              <a:buChar char="•"/>
            </a:pPr>
            <a:endParaRPr lang="en-AU" dirty="0"/>
          </a:p>
        </p:txBody>
      </p:sp>
    </p:spTree>
    <p:extLst>
      <p:ext uri="{BB962C8B-B14F-4D97-AF65-F5344CB8AC3E}">
        <p14:creationId xmlns:p14="http://schemas.microsoft.com/office/powerpoint/2010/main" val="3240786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Additionally, MS Learn offers </a:t>
            </a:r>
            <a:r>
              <a:rPr kumimoji="0" lang="en-US" sz="18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8 Learning Paths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designed to help with certification exam prep as well as deeper concepts targeted at different roles including IoT developer, data engineer, solution architect, and administrator.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Aka.ms/30dayscsc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174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Aka.ms/30dayscsc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504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840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660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Central </a:t>
            </a:r>
            <a:r>
              <a:rPr lang="en-US" sz="1200" b="0" i="0" kern="1200" dirty="0">
                <a:solidFill>
                  <a:srgbClr val="181210"/>
                </a:solidFill>
                <a:effectLst/>
                <a:latin typeface="+mn-lt"/>
                <a:ea typeface="+mn-ea"/>
                <a:cs typeface="+mn-cs"/>
              </a:rPr>
              <a:t>is the easiest and most cost-effective way to connect and manage devices at scale. It</a:t>
            </a:r>
            <a:r>
              <a:rPr lang="en-US" sz="1200" b="0" i="0" kern="1200" noProof="0" dirty="0">
                <a:solidFill>
                  <a:srgbClr val="181210"/>
                </a:solidFill>
                <a:effectLst/>
                <a:latin typeface="+mn-lt"/>
                <a:ea typeface="+mn-ea"/>
                <a:cs typeface="+mn-cs"/>
              </a:rPr>
              <a:t> connects your IoT devices to the cloud faster than any other platform. You can find new devices matched to your solution in the Azure Certified for IoT device catalog. Also, we understand how hard it is to keep devices connected and healthy. Azure IoT Central lets you reconfigure and update devices with centralized device management. In addition, the connectors and extensibility APIs bridge the gap between your business applications and IoT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50" dirty="0">
              <a:gradFill>
                <a:gsLst>
                  <a:gs pos="0">
                    <a:srgbClr val="0078D3"/>
                  </a:gs>
                  <a:gs pos="100000">
                    <a:srgbClr val="0078D3"/>
                  </a:gs>
                </a:gsLst>
                <a:lin ang="5400000" scaled="1"/>
              </a:gradFill>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Hub is a Platform as a Service. </a:t>
            </a:r>
            <a:r>
              <a:rPr lang="en-US" sz="1200" b="0" dirty="0">
                <a:gradFill>
                  <a:gsLst>
                    <a:gs pos="0">
                      <a:srgbClr val="0078D3"/>
                    </a:gs>
                    <a:gs pos="100000">
                      <a:srgbClr val="0078D3"/>
                    </a:gs>
                  </a:gsLst>
                  <a:lin ang="5400000" scaled="0"/>
                </a:gradFill>
                <a:latin typeface="+mn-lt"/>
                <a:cs typeface="Segoe UI" pitchFamily="34" charset="0"/>
              </a:rPr>
              <a:t>With it you can do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Establish bi-directional communication with billions of IoT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Enhance security with per device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Provision devices at scale with IoT Hub Device Provisioning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Manage devices at scale with device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Use </a:t>
            </a:r>
            <a:r>
              <a:rPr lang="en-US" dirty="0">
                <a:gradFill>
                  <a:gsLst>
                    <a:gs pos="0">
                      <a:srgbClr val="000000"/>
                    </a:gs>
                    <a:gs pos="100000">
                      <a:srgbClr val="000000"/>
                    </a:gs>
                  </a:gsLst>
                  <a:lin ang="5400000" scaled="0"/>
                </a:gradFill>
                <a:latin typeface="+mn-lt"/>
              </a:rPr>
              <a:t>multi-language and open source SDKs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81210"/>
                </a:solidFill>
                <a:effectLst/>
                <a:latin typeface="+mn-lt"/>
              </a:rPr>
              <a:t>A Digital Twin (DT) </a:t>
            </a:r>
            <a:r>
              <a:rPr lang="en-US" b="0" i="0" dirty="0">
                <a:solidFill>
                  <a:srgbClr val="181210"/>
                </a:solidFill>
                <a:effectLst/>
                <a:latin typeface="+mn-lt"/>
              </a:rPr>
              <a:t>is a dynamic digital representation of a physical piece of equipment, or thing, and its associated environment.  Every DT has a dynamic data model containing only a few, or even thousands, of data attributes of the physical thing or system it represents.  Attributes are associated with sensors that are measuring temperature, pressure, and other variables and associated physics in order to represent real-world operating conditions as well as static values like the installation date or OEM. </a:t>
            </a:r>
            <a:r>
              <a:rPr lang="en-US" sz="1200" kern="1200" dirty="0">
                <a:solidFill>
                  <a:schemeClr val="tx1"/>
                </a:solidFill>
                <a:effectLst/>
                <a:latin typeface="+mn-lt"/>
                <a:ea typeface="+mn-ea"/>
                <a:cs typeface="+mn-cs"/>
              </a:rPr>
              <a:t>Azure Digital Twins is the development platform for IoT solutions that model the real world. </a:t>
            </a:r>
            <a:endParaRPr lang="en-US" b="0" i="0" dirty="0">
              <a:solidFill>
                <a:srgbClr val="18121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000000"/>
                    </a:gs>
                    <a:gs pos="100000">
                      <a:srgbClr val="000000"/>
                    </a:gs>
                  </a:gsLst>
                  <a:lin ang="5400000" scaled="0"/>
                </a:gradFill>
                <a:latin typeface="+mn-lt"/>
              </a:rPr>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141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sz="1200" dirty="0">
                <a:gradFill>
                  <a:gsLst>
                    <a:gs pos="0">
                      <a:srgbClr val="000000"/>
                    </a:gs>
                    <a:gs pos="100000">
                      <a:srgbClr val="000000"/>
                    </a:gs>
                  </a:gsLst>
                  <a:lin ang="5400000" scaled="0"/>
                </a:gradFill>
                <a:latin typeface="+mn-lt"/>
              </a:rPr>
              <a:t>Per device authentication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2007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80803-D4A0-42A3-AE7C-1081912BBDCD}" type="slidenum">
              <a:rPr lang="en-US" smtClean="0"/>
              <a:t>46</a:t>
            </a:fld>
            <a:endParaRPr lang="en-US"/>
          </a:p>
        </p:txBody>
      </p:sp>
    </p:spTree>
    <p:extLst>
      <p:ext uri="{BB962C8B-B14F-4D97-AF65-F5344CB8AC3E}">
        <p14:creationId xmlns:p14="http://schemas.microsoft.com/office/powerpoint/2010/main" val="895395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3/29/2021 4:14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536699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71717"/>
                </a:solidFill>
                <a:effectLst/>
                <a:latin typeface="Segoe UI" panose="020B0502040204020203" pitchFamily="34" charset="0"/>
              </a:rPr>
              <a:t>Secure attestation</a:t>
            </a:r>
            <a:r>
              <a:rPr lang="en-US" b="0" i="0" dirty="0">
                <a:solidFill>
                  <a:srgbClr val="171717"/>
                </a:solidFill>
                <a:effectLst/>
                <a:latin typeface="Segoe UI" panose="020B0502040204020203" pitchFamily="34" charset="0"/>
              </a:rPr>
              <a:t> support for both X.509 and TPM-based identities.</a:t>
            </a:r>
          </a:p>
          <a:p>
            <a:pPr algn="l">
              <a:buFont typeface="Arial" panose="020B0604020202020204" pitchFamily="34" charset="0"/>
              <a:buChar char="•"/>
            </a:pPr>
            <a:r>
              <a:rPr lang="en-US" b="1" i="0" dirty="0">
                <a:solidFill>
                  <a:srgbClr val="171717"/>
                </a:solidFill>
                <a:effectLst/>
                <a:latin typeface="Segoe UI" panose="020B0502040204020203" pitchFamily="34" charset="0"/>
              </a:rPr>
              <a:t>Enrollment list</a:t>
            </a:r>
            <a:r>
              <a:rPr lang="en-US" b="0" i="0" dirty="0">
                <a:solidFill>
                  <a:srgbClr val="171717"/>
                </a:solidFill>
                <a:effectLst/>
                <a:latin typeface="Segoe UI" panose="020B0502040204020203" pitchFamily="34" charset="0"/>
              </a:rPr>
              <a:t> containing the complete record of devices/groups of devices that may at some point register. The enrollment list contains information about the desired configuration of the device once it registers, and it can be updated at any time.</a:t>
            </a:r>
          </a:p>
          <a:p>
            <a:pPr algn="l">
              <a:buFont typeface="Arial" panose="020B0604020202020204" pitchFamily="34" charset="0"/>
              <a:buChar char="•"/>
            </a:pPr>
            <a:r>
              <a:rPr lang="en-US" b="1" i="0" dirty="0">
                <a:solidFill>
                  <a:srgbClr val="171717"/>
                </a:solidFill>
                <a:effectLst/>
                <a:latin typeface="Segoe UI" panose="020B0502040204020203" pitchFamily="34" charset="0"/>
              </a:rPr>
              <a:t>Multiple allocation policies</a:t>
            </a:r>
            <a:r>
              <a:rPr lang="en-US" b="0" i="0" dirty="0">
                <a:solidFill>
                  <a:srgbClr val="171717"/>
                </a:solidFill>
                <a:effectLst/>
                <a:latin typeface="Segoe UI" panose="020B0502040204020203" pitchFamily="34" charset="0"/>
              </a:rPr>
              <a:t> to control how DPS assigns devices to IoT hubs in support of your scenarios: Lowest latency, evenly weighted distribution (default), and static configuration via the enrollment list. Latency is determined using the same method as </a:t>
            </a:r>
            <a:r>
              <a:rPr lang="en-US" b="0" i="0" u="none" strike="noStrike" dirty="0">
                <a:solidFill>
                  <a:srgbClr val="171717"/>
                </a:solidFill>
                <a:effectLst/>
                <a:latin typeface="Segoe UI" panose="020B0502040204020203" pitchFamily="34" charset="0"/>
                <a:hlinkClick r:id="rId3"/>
              </a:rPr>
              <a:t>Traffic Manager</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Monitoring and diagnostics logging</a:t>
            </a:r>
            <a:r>
              <a:rPr lang="en-US" b="0" i="0" dirty="0">
                <a:solidFill>
                  <a:srgbClr val="171717"/>
                </a:solidFill>
                <a:effectLst/>
                <a:latin typeface="Segoe UI" panose="020B0502040204020203" pitchFamily="34" charset="0"/>
              </a:rPr>
              <a:t> to make sure everything is working properly.</a:t>
            </a:r>
          </a:p>
          <a:p>
            <a:pPr algn="l">
              <a:buFont typeface="Arial" panose="020B0604020202020204" pitchFamily="34" charset="0"/>
              <a:buChar char="•"/>
            </a:pPr>
            <a:r>
              <a:rPr lang="en-US" b="1" i="0" dirty="0">
                <a:solidFill>
                  <a:srgbClr val="171717"/>
                </a:solidFill>
                <a:effectLst/>
                <a:latin typeface="Segoe UI" panose="020B0502040204020203" pitchFamily="34" charset="0"/>
              </a:rPr>
              <a:t>Multi-hub support</a:t>
            </a:r>
            <a:r>
              <a:rPr lang="en-US" b="0" i="0" dirty="0">
                <a:solidFill>
                  <a:srgbClr val="171717"/>
                </a:solidFill>
                <a:effectLst/>
                <a:latin typeface="Segoe UI" panose="020B0502040204020203" pitchFamily="34" charset="0"/>
              </a:rPr>
              <a:t> allows DPS to assign devices to more than one IoT hub. DPS can talk to hubs across multiple Azure subscriptions.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Cross-region support</a:t>
            </a:r>
            <a:r>
              <a:rPr lang="en-US" b="0" i="0" dirty="0">
                <a:solidFill>
                  <a:srgbClr val="171717"/>
                </a:solidFill>
                <a:effectLst/>
                <a:latin typeface="Segoe UI" panose="020B0502040204020203" pitchFamily="34" charset="0"/>
              </a:rPr>
              <a:t> allows DPS to assign devices to IoT hubs in other regions.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Encryption for data at rest</a:t>
            </a:r>
            <a:r>
              <a:rPr lang="en-US" b="0" i="0" dirty="0">
                <a:solidFill>
                  <a:srgbClr val="171717"/>
                </a:solidFill>
                <a:effectLst/>
                <a:latin typeface="Segoe UI" panose="020B0502040204020203" pitchFamily="34" charset="0"/>
              </a:rPr>
              <a:t> allows data in DPS to be encrypted and decrypted transparently using 256-bit AES encryption, one of the strongest block ciphers available, and is FIPS 140-2 compliant.</a:t>
            </a:r>
          </a:p>
          <a:p>
            <a:endParaRPr lang="en-US" dirty="0"/>
          </a:p>
          <a:p>
            <a:pPr marL="685800" marR="0">
              <a:spcBef>
                <a:spcPts val="0"/>
              </a:spcBef>
              <a:spcAft>
                <a:spcPts val="0"/>
              </a:spcAft>
            </a:pPr>
            <a:r>
              <a:rPr lang="en-US" sz="1800" b="1" dirty="0">
                <a:effectLst/>
                <a:latin typeface="Calibri" panose="020F0502020204030204" pitchFamily="34" charset="0"/>
              </a:rPr>
              <a:t>Lowest latency:</a:t>
            </a:r>
            <a:r>
              <a:rPr lang="en-US" sz="1800" dirty="0">
                <a:effectLst/>
                <a:latin typeface="Calibri" panose="020F0502020204030204" pitchFamily="34" charset="0"/>
              </a:rPr>
              <a:t> This policy assigns devices to the linked IoT Hub which will result in the lowest latency communications between device and IoT Hub.</a:t>
            </a:r>
          </a:p>
          <a:p>
            <a:pPr marL="685800" marR="0">
              <a:spcBef>
                <a:spcPts val="0"/>
              </a:spcBef>
              <a:spcAft>
                <a:spcPts val="0"/>
              </a:spcAft>
            </a:pPr>
            <a:r>
              <a:rPr lang="en-US" sz="1800" b="1" dirty="0">
                <a:effectLst/>
                <a:latin typeface="Calibri" panose="020F0502020204030204" pitchFamily="34" charset="0"/>
              </a:rPr>
              <a:t>Evenly weighted distribution:</a:t>
            </a:r>
            <a:r>
              <a:rPr lang="en-US" sz="1800" dirty="0">
                <a:effectLst/>
                <a:latin typeface="Calibri" panose="020F0502020204030204" pitchFamily="34" charset="0"/>
              </a:rPr>
              <a:t> This policy evenly distributes devices across the linked IoT Hubs. If you are provisioning devices to only one IoT Hub, we recommend this setting. The default setting.</a:t>
            </a:r>
          </a:p>
          <a:p>
            <a:pPr marL="685800" marR="0">
              <a:spcBef>
                <a:spcPts val="0"/>
              </a:spcBef>
              <a:spcAft>
                <a:spcPts val="0"/>
              </a:spcAft>
            </a:pPr>
            <a:r>
              <a:rPr lang="en-US" sz="1800" b="1" dirty="0">
                <a:effectLst/>
                <a:latin typeface="Calibri" panose="020F0502020204030204" pitchFamily="34" charset="0"/>
              </a:rPr>
              <a:t>Static configuration:</a:t>
            </a:r>
            <a:r>
              <a:rPr lang="en-US" sz="1800" dirty="0">
                <a:effectLst/>
                <a:latin typeface="Calibri" panose="020F0502020204030204" pitchFamily="34" charset="0"/>
              </a:rPr>
              <a:t> This policy requires a desired IoT Hub be listed in the enrollment entry for a device to be provisioned.</a:t>
            </a:r>
          </a:p>
          <a:p>
            <a:endParaRPr lang="en-US" dirty="0"/>
          </a:p>
          <a:p>
            <a:endParaRPr lang="en-US" dirty="0"/>
          </a:p>
          <a:p>
            <a:r>
              <a:rPr lang="en-US" dirty="0"/>
              <a:t>Cross platform:</a:t>
            </a:r>
          </a:p>
          <a:p>
            <a:endParaRPr lang="en-US" dirty="0"/>
          </a:p>
          <a:p>
            <a:pPr algn="l"/>
            <a:r>
              <a:rPr lang="en-US" b="0" i="0" dirty="0">
                <a:solidFill>
                  <a:srgbClr val="171717"/>
                </a:solidFill>
                <a:effectLst/>
                <a:latin typeface="Segoe UI" panose="020B0502040204020203" pitchFamily="34" charset="0"/>
              </a:rPr>
              <a:t>Just like all Azure IoT services, DPS works cross-platform with a variety of operating systems. Azure offers open-source SDKs in a variety of </a:t>
            </a:r>
            <a:r>
              <a:rPr lang="en-US" b="0" i="0" u="none" strike="noStrike" dirty="0">
                <a:solidFill>
                  <a:srgbClr val="171717"/>
                </a:solidFill>
                <a:effectLst/>
                <a:latin typeface="Segoe UI" panose="020B0502040204020203" pitchFamily="34" charset="0"/>
                <a:hlinkClick r:id="rId4"/>
              </a:rPr>
              <a:t>languages</a:t>
            </a:r>
            <a:r>
              <a:rPr lang="en-US" b="0" i="0" dirty="0">
                <a:solidFill>
                  <a:srgbClr val="171717"/>
                </a:solidFill>
                <a:effectLst/>
                <a:latin typeface="Segoe UI" panose="020B0502040204020203" pitchFamily="34" charset="0"/>
              </a:rPr>
              <a:t> to facilitate connecting devices and managing the service. DPS supports the following protocols for connecting devices:</a:t>
            </a:r>
          </a:p>
          <a:p>
            <a:pPr algn="l">
              <a:buFont typeface="Arial" panose="020B0604020202020204" pitchFamily="34" charset="0"/>
              <a:buChar char="•"/>
            </a:pPr>
            <a:r>
              <a:rPr lang="en-US" b="0" i="0" dirty="0">
                <a:solidFill>
                  <a:srgbClr val="171717"/>
                </a:solidFill>
                <a:effectLst/>
                <a:latin typeface="Segoe UI" panose="020B0502040204020203" pitchFamily="34" charset="0"/>
              </a:rPr>
              <a:t>HTTPS</a:t>
            </a:r>
          </a:p>
          <a:p>
            <a:pPr algn="l">
              <a:buFont typeface="Arial" panose="020B0604020202020204" pitchFamily="34" charset="0"/>
              <a:buChar char="•"/>
            </a:pPr>
            <a:r>
              <a:rPr lang="en-US" b="0" i="0" dirty="0">
                <a:solidFill>
                  <a:srgbClr val="171717"/>
                </a:solidFill>
                <a:effectLst/>
                <a:latin typeface="Segoe UI" panose="020B0502040204020203" pitchFamily="34" charset="0"/>
              </a:rPr>
              <a:t>AMQP</a:t>
            </a:r>
          </a:p>
          <a:p>
            <a:pPr algn="l">
              <a:buFont typeface="Arial" panose="020B0604020202020204" pitchFamily="34" charset="0"/>
              <a:buChar char="•"/>
            </a:pPr>
            <a:r>
              <a:rPr lang="en-US" b="0" i="0" dirty="0">
                <a:solidFill>
                  <a:srgbClr val="171717"/>
                </a:solidFill>
                <a:effectLst/>
                <a:latin typeface="Segoe UI" panose="020B0502040204020203" pitchFamily="34" charset="0"/>
              </a:rPr>
              <a:t>AMQP over web sockets</a:t>
            </a:r>
          </a:p>
          <a:p>
            <a:pPr algn="l">
              <a:buFont typeface="Arial" panose="020B0604020202020204" pitchFamily="34" charset="0"/>
              <a:buChar char="•"/>
            </a:pPr>
            <a:r>
              <a:rPr lang="en-US" b="0" i="0" dirty="0">
                <a:solidFill>
                  <a:srgbClr val="171717"/>
                </a:solidFill>
                <a:effectLst/>
                <a:latin typeface="Segoe UI" panose="020B0502040204020203" pitchFamily="34" charset="0"/>
              </a:rPr>
              <a:t>MQTT</a:t>
            </a:r>
          </a:p>
          <a:p>
            <a:pPr algn="l">
              <a:buFont typeface="Arial" panose="020B0604020202020204" pitchFamily="34" charset="0"/>
              <a:buChar char="•"/>
            </a:pPr>
            <a:r>
              <a:rPr lang="en-US" b="0" i="0" dirty="0">
                <a:solidFill>
                  <a:srgbClr val="171717"/>
                </a:solidFill>
                <a:effectLst/>
                <a:latin typeface="Segoe UI" panose="020B0502040204020203" pitchFamily="34" charset="0"/>
              </a:rPr>
              <a:t>MQTT over web sockets</a:t>
            </a:r>
          </a:p>
          <a:p>
            <a:pPr algn="l"/>
            <a:r>
              <a:rPr lang="en-US" b="0" i="0" dirty="0">
                <a:solidFill>
                  <a:srgbClr val="171717"/>
                </a:solidFill>
                <a:effectLst/>
                <a:latin typeface="Segoe UI" panose="020B0502040204020203" pitchFamily="34" charset="0"/>
              </a:rPr>
              <a:t>DPS only supports HTTPS connections for service operations.</a:t>
            </a: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49</a:t>
            </a:fld>
            <a:endParaRPr lang="en-US"/>
          </a:p>
        </p:txBody>
      </p:sp>
    </p:spTree>
    <p:extLst>
      <p:ext uri="{BB962C8B-B14F-4D97-AF65-F5344CB8AC3E}">
        <p14:creationId xmlns:p14="http://schemas.microsoft.com/office/powerpoint/2010/main" val="707443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more scenarios the DPS supports than what’s listed on this slide, but this list should give you a taste for the variety of scenarios the DPS can be used for.</a:t>
            </a:r>
          </a:p>
          <a:p>
            <a:endParaRPr lang="en-US" dirty="0"/>
          </a:p>
          <a:p>
            <a:r>
              <a:rPr lang="en-US" dirty="0"/>
              <a:t>First bootstrapping devices to IoT Hub in a single IoT solution is definitely a scenario the DPS can be used for.</a:t>
            </a:r>
          </a:p>
          <a:p>
            <a:endParaRPr lang="en-US" dirty="0"/>
          </a:p>
          <a:p>
            <a:r>
              <a:rPr lang="en-US" dirty="0"/>
              <a:t>Load balancing is one of the simplest multi-hub scenarios to think about. Devices are allocated to different hubs to make management easier.</a:t>
            </a:r>
          </a:p>
          <a:p>
            <a:endParaRPr lang="en-US" dirty="0"/>
          </a:p>
          <a:p>
            <a:r>
              <a:rPr lang="en-US" dirty="0"/>
              <a:t>Ownership based: multitenancy solutions. If you sell widgets to multiple customers, you want to have data isolation. Want to make sure the devices are connected to the hub for the customer who purchased them.</a:t>
            </a:r>
          </a:p>
          <a:p>
            <a:endParaRPr lang="en-US" dirty="0"/>
          </a:p>
          <a:p>
            <a:r>
              <a:rPr lang="en-US" dirty="0"/>
              <a:t>Geolocation based: AKA </a:t>
            </a:r>
            <a:r>
              <a:rPr lang="en-US" dirty="0" err="1"/>
              <a:t>geosharding</a:t>
            </a:r>
            <a:r>
              <a:rPr lang="en-US" dirty="0"/>
              <a:t>. Want the device to connect to the IoT solution geographically closest to it. </a:t>
            </a:r>
          </a:p>
          <a:p>
            <a:endParaRPr lang="en-US" dirty="0"/>
          </a:p>
          <a:p>
            <a:r>
              <a:rPr lang="en-US" dirty="0"/>
              <a:t>Re-provisioning: one of the most important scenarios, and one that happens later in the device’s lifecycle. Re-provisioning could occur because the device was sold to another user, for example in the case of the lease. The device might have moved because it’s a vehicle and now needs to connect to a different region. Or, and this gets back to the security aspect, maybe the device is installed in a sensitive location and policy dictates that the device needs to re-attest (re-</a:t>
            </a:r>
            <a:r>
              <a:rPr lang="en-US" dirty="0" err="1"/>
              <a:t>delare</a:t>
            </a:r>
            <a:r>
              <a:rPr lang="en-US" dirty="0"/>
              <a:t>) its identity every 90 days, or 30 days, or even daily.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76FD910-E3AC-4095-8A0E-B90F93851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3/29/2021 4:14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338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Stream processing</a:t>
            </a:r>
            <a:r>
              <a:rPr lang="en-US" b="0" i="0" dirty="0">
                <a:solidFill>
                  <a:srgbClr val="171717"/>
                </a:solidFill>
                <a:effectLst/>
                <a:latin typeface="Segoe UI" panose="020B0502040204020203" pitchFamily="34" charset="0"/>
              </a:rPr>
              <a:t>. Stream processing analyzes large streams of data records and evaluates rules for those streams. For stream processing, we recommend </a:t>
            </a:r>
            <a:r>
              <a:rPr lang="en-US" b="0" i="0" u="none" strike="noStrike" dirty="0">
                <a:solidFill>
                  <a:srgbClr val="171717"/>
                </a:solidFill>
                <a:effectLst/>
                <a:latin typeface="Segoe UI" panose="020B0502040204020203" pitchFamily="34" charset="0"/>
                <a:hlinkClick r:id="rId3"/>
              </a:rPr>
              <a:t>Azure Stream Analytics</a:t>
            </a:r>
            <a:r>
              <a:rPr lang="en-US" b="0" i="0" dirty="0">
                <a:solidFill>
                  <a:srgbClr val="171717"/>
                </a:solidFill>
                <a:effectLst/>
                <a:latin typeface="Segoe UI" panose="020B0502040204020203" pitchFamily="34" charset="0"/>
              </a:rPr>
              <a:t>. Stream Analytics can execute complex analysis at scale, using time windowing functions, stream aggregations, and external data source joins. Another option is Apache Spark on </a:t>
            </a:r>
            <a:r>
              <a:rPr lang="en-US" b="0" i="0" u="none" strike="noStrike" dirty="0">
                <a:solidFill>
                  <a:srgbClr val="171717"/>
                </a:solidFill>
                <a:effectLst/>
                <a:latin typeface="Segoe UI" panose="020B0502040204020203" pitchFamily="34" charset="0"/>
                <a:hlinkClick r:id="rId4"/>
              </a:rPr>
              <a:t>Azure Databricks</a:t>
            </a:r>
            <a:r>
              <a:rPr lang="en-U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Machine learning</a:t>
            </a:r>
            <a:r>
              <a:rPr lang="en-US" b="0" i="0" dirty="0">
                <a:solidFill>
                  <a:srgbClr val="171717"/>
                </a:solidFill>
                <a:effectLst/>
                <a:latin typeface="Segoe UI" panose="020B0502040204020203" pitchFamily="34" charset="0"/>
              </a:rPr>
              <a:t> allows predictive algorithms to be executed over historical telemetry data, enabling scenarios such as predictive maintenance. For machine learning, we recommend </a:t>
            </a:r>
            <a:r>
              <a:rPr lang="en-US" b="0" i="0" u="none" strike="noStrike" dirty="0">
                <a:solidFill>
                  <a:srgbClr val="171717"/>
                </a:solidFill>
                <a:effectLst/>
                <a:latin typeface="Segoe UI" panose="020B0502040204020203" pitchFamily="34" charset="0"/>
                <a:hlinkClick r:id="rId5"/>
              </a:rPr>
              <a:t>Azure Machine Learning</a:t>
            </a:r>
            <a:r>
              <a:rPr lang="en-US" b="0" i="0" dirty="0">
                <a:solidFill>
                  <a:srgbClr val="171717"/>
                </a:solidFill>
                <a:effectLst/>
                <a:latin typeface="Segoe UI" panose="020B0502040204020203" pitchFamily="34" charset="0"/>
              </a:rPr>
              <a:t>.</a:t>
            </a:r>
          </a:p>
          <a:p>
            <a:pPr algn="l"/>
            <a:r>
              <a:rPr lang="en-US" b="1" i="0" dirty="0">
                <a:solidFill>
                  <a:srgbClr val="171717"/>
                </a:solidFill>
                <a:effectLst/>
                <a:latin typeface="Segoe UI" panose="020B0502040204020203" pitchFamily="34" charset="0"/>
              </a:rPr>
              <a:t>Warm path storage</a:t>
            </a:r>
            <a:r>
              <a:rPr lang="en-US" b="0" i="0" dirty="0">
                <a:solidFill>
                  <a:srgbClr val="171717"/>
                </a:solidFill>
                <a:effectLst/>
                <a:latin typeface="Segoe UI" panose="020B0502040204020203" pitchFamily="34" charset="0"/>
              </a:rPr>
              <a:t> holds data that must be available immediately from device for reporting and visualization. For warm path storage, we recommend </a:t>
            </a:r>
            <a:r>
              <a:rPr lang="en-US" b="0" i="0" u="none" strike="noStrike" dirty="0">
                <a:solidFill>
                  <a:srgbClr val="171717"/>
                </a:solidFill>
                <a:effectLst/>
                <a:latin typeface="Segoe UI" panose="020B0502040204020203" pitchFamily="34" charset="0"/>
                <a:hlinkClick r:id="rId6"/>
              </a:rPr>
              <a:t>Cosmos DB</a:t>
            </a:r>
            <a:r>
              <a:rPr lang="en-US" b="0" i="0" dirty="0">
                <a:solidFill>
                  <a:srgbClr val="171717"/>
                </a:solidFill>
                <a:effectLst/>
                <a:latin typeface="Segoe UI" panose="020B0502040204020203" pitchFamily="34" charset="0"/>
              </a:rPr>
              <a:t>. Cosmos DB is a globally distributed, multi-model database.</a:t>
            </a:r>
          </a:p>
          <a:p>
            <a:pPr algn="l"/>
            <a:r>
              <a:rPr lang="en-US" b="1" i="0" dirty="0">
                <a:solidFill>
                  <a:srgbClr val="171717"/>
                </a:solidFill>
                <a:effectLst/>
                <a:latin typeface="Segoe UI" panose="020B0502040204020203" pitchFamily="34" charset="0"/>
              </a:rPr>
              <a:t>Cold path storage</a:t>
            </a:r>
            <a:r>
              <a:rPr lang="en-US" b="0" i="0" dirty="0">
                <a:solidFill>
                  <a:srgbClr val="171717"/>
                </a:solidFill>
                <a:effectLst/>
                <a:latin typeface="Segoe UI" panose="020B0502040204020203" pitchFamily="34" charset="0"/>
              </a:rPr>
              <a:t> holds data that is kept longer-term and is used for batch processing. For cold path storage, we recommend </a:t>
            </a:r>
            <a:r>
              <a:rPr lang="en-US" b="0" i="0" u="none" strike="noStrike" dirty="0">
                <a:solidFill>
                  <a:srgbClr val="171717"/>
                </a:solidFill>
                <a:effectLst/>
                <a:latin typeface="Segoe UI" panose="020B0502040204020203" pitchFamily="34" charset="0"/>
                <a:hlinkClick r:id="rId7"/>
              </a:rPr>
              <a:t>Azure Blob Storage</a:t>
            </a:r>
            <a:r>
              <a:rPr lang="en-US" b="0" i="0" dirty="0">
                <a:solidFill>
                  <a:srgbClr val="171717"/>
                </a:solidFill>
                <a:effectLst/>
                <a:latin typeface="Segoe UI" panose="020B0502040204020203" pitchFamily="34" charset="0"/>
              </a:rPr>
              <a:t>. Data can be archived in Blob storage indefinitely at low cost, and is easily accessible for batch processing.</a:t>
            </a:r>
          </a:p>
          <a:p>
            <a:pPr algn="l"/>
            <a:r>
              <a:rPr lang="en-US" b="1" i="0" dirty="0">
                <a:solidFill>
                  <a:srgbClr val="171717"/>
                </a:solidFill>
                <a:effectLst/>
                <a:latin typeface="Segoe UI" panose="020B0502040204020203" pitchFamily="34" charset="0"/>
              </a:rPr>
              <a:t>Data transformation</a:t>
            </a:r>
            <a:r>
              <a:rPr lang="en-US" b="0" i="0" dirty="0">
                <a:solidFill>
                  <a:srgbClr val="171717"/>
                </a:solidFill>
                <a:effectLst/>
                <a:latin typeface="Segoe UI" panose="020B0502040204020203" pitchFamily="34" charset="0"/>
              </a:rPr>
              <a:t> manipulates or aggregates the telemetry stream. Examples include protocol transformation, such as converting binary data to JSON, or combining data points. If the data must be transformed before reaching IoT Hub, we recommend using a </a:t>
            </a:r>
            <a:r>
              <a:rPr lang="en-US" b="0" i="0" u="none" strike="noStrike" dirty="0">
                <a:solidFill>
                  <a:srgbClr val="171717"/>
                </a:solidFill>
                <a:effectLst/>
                <a:latin typeface="Segoe UI" panose="020B0502040204020203" pitchFamily="34" charset="0"/>
                <a:hlinkClick r:id="rId8"/>
              </a:rPr>
              <a:t>protocol gateway</a:t>
            </a:r>
            <a:r>
              <a:rPr lang="en-US" b="0" i="0" dirty="0">
                <a:solidFill>
                  <a:srgbClr val="171717"/>
                </a:solidFill>
                <a:effectLst/>
                <a:latin typeface="Segoe UI" panose="020B0502040204020203" pitchFamily="34" charset="0"/>
              </a:rPr>
              <a:t> (not shown). Otherwise, data can be transformed after it reaches IoT Hub. In that case, we recommend using </a:t>
            </a:r>
            <a:r>
              <a:rPr lang="en-US" b="0" i="0" u="none" strike="noStrike" dirty="0">
                <a:solidFill>
                  <a:srgbClr val="171717"/>
                </a:solidFill>
                <a:effectLst/>
                <a:latin typeface="Segoe UI" panose="020B0502040204020203" pitchFamily="34" charset="0"/>
                <a:hlinkClick r:id="rId9"/>
              </a:rPr>
              <a:t>Azure Functions</a:t>
            </a:r>
            <a:r>
              <a:rPr lang="en-US" b="0" i="0" dirty="0">
                <a:solidFill>
                  <a:srgbClr val="171717"/>
                </a:solidFill>
                <a:effectLst/>
                <a:latin typeface="Segoe UI" panose="020B0502040204020203" pitchFamily="34" charset="0"/>
              </a:rPr>
              <a:t>, which has built-in integration with IoT Hub, Cosmos DB, and Blob Storage.</a:t>
            </a:r>
          </a:p>
          <a:p>
            <a:pPr algn="l"/>
            <a:r>
              <a:rPr lang="en-US" b="1" i="0" dirty="0">
                <a:solidFill>
                  <a:srgbClr val="171717"/>
                </a:solidFill>
                <a:effectLst/>
                <a:latin typeface="Segoe UI" panose="020B0502040204020203" pitchFamily="34" charset="0"/>
              </a:rPr>
              <a:t>Business process integration</a:t>
            </a:r>
            <a:r>
              <a:rPr lang="en-US" b="0" i="0" dirty="0">
                <a:solidFill>
                  <a:srgbClr val="171717"/>
                </a:solidFill>
                <a:effectLst/>
                <a:latin typeface="Segoe UI" panose="020B0502040204020203" pitchFamily="34" charset="0"/>
              </a:rPr>
              <a:t> performs actions based on insights from the device data. This could include storing informational messages, raising alarms, sending email or SMS messages, or integrating with CRM. We recommend using </a:t>
            </a:r>
            <a:r>
              <a:rPr lang="en-US" b="0" i="0" u="none" strike="noStrike" dirty="0">
                <a:solidFill>
                  <a:srgbClr val="171717"/>
                </a:solidFill>
                <a:effectLst/>
                <a:latin typeface="Segoe UI" panose="020B0502040204020203" pitchFamily="34" charset="0"/>
                <a:hlinkClick r:id="rId10"/>
              </a:rPr>
              <a:t>Azure Logic Apps</a:t>
            </a:r>
            <a:r>
              <a:rPr lang="en-US" b="0" i="0" dirty="0">
                <a:solidFill>
                  <a:srgbClr val="171717"/>
                </a:solidFill>
                <a:effectLst/>
                <a:latin typeface="Segoe UI" panose="020B0502040204020203" pitchFamily="34" charset="0"/>
              </a:rPr>
              <a:t> for business process integration.</a:t>
            </a: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5</a:t>
            </a:fld>
            <a:endParaRPr lang="en-US"/>
          </a:p>
        </p:txBody>
      </p:sp>
    </p:spTree>
    <p:extLst>
      <p:ext uri="{BB962C8B-B14F-4D97-AF65-F5344CB8AC3E}">
        <p14:creationId xmlns:p14="http://schemas.microsoft.com/office/powerpoint/2010/main" val="2056363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fontScale="55000" lnSpcReduction="20000"/>
          </a:bodyPr>
          <a:lstStyle/>
          <a:p>
            <a:r>
              <a:rPr lang="en-US" dirty="0"/>
              <a:t>Let’s jump into how to Provision millions of devices using DPS. </a:t>
            </a:r>
          </a:p>
          <a:p>
            <a:endParaRPr lang="en-US" dirty="0"/>
          </a:p>
          <a:p>
            <a:r>
              <a:rPr lang="en-US" dirty="0"/>
              <a:t>What does “provisioning.” mean? In general, provisioning devices is a two part process. The first part is called a provisioning set up which requires a human operator to pre-register the device in the IoT solution so the IoT solution knows that the device exists. In addition, the human operator can also add some initial configuration for the devices. The human operator also need to program the device to its target IoT solution. </a:t>
            </a:r>
          </a:p>
          <a:p>
            <a:endParaRPr lang="en-US" dirty="0"/>
          </a:p>
          <a:p>
            <a:r>
              <a:rPr lang="en-US" dirty="0"/>
              <a:t>The second part when the device turns on (For example when a device is connected to </a:t>
            </a:r>
            <a:r>
              <a:rPr lang="en-US" dirty="0" err="1"/>
              <a:t>wifi</a:t>
            </a:r>
            <a:r>
              <a:rPr lang="en-US" dirty="0"/>
              <a:t>) and establishes a connection to the IoT solution where the device need to prove it is indeed the device the human operator has registered previously. Once the device is authenticated, it can go through some runtime assignments as well as gather some set up process. </a:t>
            </a:r>
          </a:p>
          <a:p>
            <a:r>
              <a:rPr lang="en-US" dirty="0"/>
              <a:t>Only when both of these steps are complete, then the device has been fully </a:t>
            </a:r>
            <a:r>
              <a:rPr lang="en-US" i="1" dirty="0"/>
              <a:t>provisioned</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Manufacturing step</a:t>
            </a:r>
          </a:p>
          <a:p>
            <a:pPr algn="l"/>
            <a:r>
              <a:rPr lang="en-US" b="0" i="0" dirty="0">
                <a:solidFill>
                  <a:srgbClr val="171717"/>
                </a:solidFill>
                <a:effectLst/>
                <a:latin typeface="Segoe UI" panose="020B0502040204020203" pitchFamily="34" charset="0"/>
              </a:rPr>
              <a:t>This step is all about what happens on the manufacturing line. The roles involved in this step include silicon designer, silicon manufacturer, integrator and/or the end manufacturer of the device. This step is concerned with creating the hardware itself.</a:t>
            </a:r>
          </a:p>
          <a:p>
            <a:pPr algn="l"/>
            <a:r>
              <a:rPr lang="en-US" b="0" i="0" dirty="0">
                <a:solidFill>
                  <a:srgbClr val="171717"/>
                </a:solidFill>
                <a:effectLst/>
                <a:latin typeface="Segoe UI" panose="020B0502040204020203" pitchFamily="34" charset="0"/>
              </a:rPr>
              <a:t>DPS does not introduce a new step in the manufacturing process; rather, it ties into the existing step that installs the initial software and (ideally) the HSM on the device. Instead of creating a device ID in this step, the device is programmed with the provisioning service information, enabling it to call the provisioning service to get its connection info/IoT solution assignment when it is switched on.</a:t>
            </a:r>
          </a:p>
          <a:p>
            <a:pPr algn="l"/>
            <a:r>
              <a:rPr lang="en-US" b="0" i="0" dirty="0">
                <a:solidFill>
                  <a:srgbClr val="171717"/>
                </a:solidFill>
                <a:effectLst/>
                <a:latin typeface="Segoe UI" panose="020B0502040204020203" pitchFamily="34" charset="0"/>
              </a:rPr>
              <a:t>Also in this step, the manufacturer supplies the device deployer/operator with identifying key information. Supplying that information could be as simple as confirming that all devices have an X.509 certificate generated from a signing certificate provided by the device deployer/operator, or as complicated as extracting the public portion of a TPM endorsement key from each TPM device. These services are offered by many silicon manufacturers today.</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Cloud setup step</a:t>
            </a:r>
          </a:p>
          <a:p>
            <a:pPr algn="l"/>
            <a:r>
              <a:rPr lang="en-US" b="0" i="0" dirty="0">
                <a:solidFill>
                  <a:srgbClr val="171717"/>
                </a:solidFill>
                <a:effectLst/>
                <a:latin typeface="Segoe UI" panose="020B0502040204020203" pitchFamily="34" charset="0"/>
              </a:rPr>
              <a:t>This step is about configuring the cloud for proper automatic provisioning. Generally there are two types of users involved in the cloud setup step: someone who knows how devices need to be initially set up (a device operator), and someone else who knows how devices are to be split among the IoT hubs (a solution operator).</a:t>
            </a:r>
          </a:p>
          <a:p>
            <a:pPr algn="l"/>
            <a:r>
              <a:rPr lang="en-US" b="0" i="0" dirty="0">
                <a:solidFill>
                  <a:srgbClr val="171717"/>
                </a:solidFill>
                <a:effectLst/>
                <a:latin typeface="Segoe UI" panose="020B0502040204020203" pitchFamily="34" charset="0"/>
              </a:rPr>
              <a:t>There is a one-time initial setup of the provisioning that must occur, which is usually handled by the solution operator. Once the provisioning service is configured, it does not have to be modified unless the use case changes.</a:t>
            </a:r>
          </a:p>
          <a:p>
            <a:pPr algn="l"/>
            <a:r>
              <a:rPr lang="en-US" b="0" i="0" dirty="0">
                <a:solidFill>
                  <a:srgbClr val="171717"/>
                </a:solidFill>
                <a:effectLst/>
                <a:latin typeface="Segoe UI" panose="020B0502040204020203" pitchFamily="34" charset="0"/>
              </a:rPr>
              <a:t>After the service has been configured for automatic provisioning, it must be prepared to enroll devices. This step is done by the device operator, who knows the desired configuration of the device(s) and is in charge of making sure the provisioning service can properly attest to the device's identity when it comes looking for its IoT hub. The device operator takes the identifying key information from the manufacturer and adds it to the enrollment list. There can be subsequent updates to the enrollment list as new entries are added or existing entries are updated with the latest information about the devices.</a:t>
            </a:r>
          </a:p>
          <a:p>
            <a:pPr algn="l"/>
            <a:endParaRPr lang="en-US" b="0" i="0" dirty="0">
              <a:solidFill>
                <a:srgbClr val="171717"/>
              </a:solidFill>
              <a:effectLst/>
              <a:latin typeface="Segoe UI" panose="020B0502040204020203" pitchFamily="34" charset="0"/>
            </a:endParaRPr>
          </a:p>
          <a:p>
            <a:endParaRPr lang="en-US" dirty="0"/>
          </a:p>
          <a:p>
            <a:endParaRPr lang="en-US" dirty="0"/>
          </a:p>
        </p:txBody>
      </p:sp>
      <p:sp>
        <p:nvSpPr>
          <p:cNvPr id="5" name="Footer Placeholder 4"/>
          <p:cNvSpPr>
            <a:spLocks noGrp="1"/>
          </p:cNvSpPr>
          <p:nvPr>
            <p:ph type="ftr" sz="quarter" idx="4"/>
          </p:nvPr>
        </p:nvSpPr>
        <p:spPr>
          <a:xfrm>
            <a:off x="0" y="9055144"/>
            <a:ext cx="3162854" cy="478327"/>
          </a:xfrm>
          <a:prstGeom prst="rect">
            <a:avLst/>
          </a:prstGeom>
        </p:spPr>
        <p:txBody>
          <a:bodyPr lIns="94371" tIns="47185" rIns="94371" bIns="47185"/>
          <a:lstStyle/>
          <a:p>
            <a:pPr marL="571500" marR="0" lvl="0" indent="0" algn="l" defTabSz="96449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6449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4044475" y="2"/>
            <a:ext cx="3094096" cy="46885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4371" tIns="47185" rIns="94371" bIns="47185"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66763" indent="-294908">
              <a:defRPr>
                <a:solidFill>
                  <a:schemeClr val="tx1"/>
                </a:solidFill>
                <a:latin typeface="Segoe UI" charset="0"/>
                <a:ea typeface="ＭＳ Ｐゴシック" charset="0"/>
              </a:defRPr>
            </a:lvl2pPr>
            <a:lvl3pPr marL="1179636" indent="-235927">
              <a:defRPr>
                <a:solidFill>
                  <a:schemeClr val="tx1"/>
                </a:solidFill>
                <a:latin typeface="Segoe UI" charset="0"/>
                <a:ea typeface="ＭＳ Ｐゴシック" charset="0"/>
              </a:defRPr>
            </a:lvl3pPr>
            <a:lvl4pPr marL="1651490" indent="-235927">
              <a:defRPr>
                <a:solidFill>
                  <a:schemeClr val="tx1"/>
                </a:solidFill>
                <a:latin typeface="Segoe UI" charset="0"/>
                <a:ea typeface="ＭＳ Ｐゴシック" charset="0"/>
              </a:defRPr>
            </a:lvl4pPr>
            <a:lvl5pPr marL="2123345" indent="-235927">
              <a:defRPr>
                <a:solidFill>
                  <a:schemeClr val="tx1"/>
                </a:solidFill>
                <a:latin typeface="Segoe UI" charset="0"/>
                <a:ea typeface="ＭＳ Ｐゴシック" charset="0"/>
              </a:defRPr>
            </a:lvl5pPr>
            <a:lvl6pPr marL="2595198" indent="-235927" defTabSz="961731" fontAlgn="base">
              <a:spcBef>
                <a:spcPct val="0"/>
              </a:spcBef>
              <a:spcAft>
                <a:spcPct val="0"/>
              </a:spcAft>
              <a:defRPr>
                <a:solidFill>
                  <a:schemeClr val="tx1"/>
                </a:solidFill>
                <a:latin typeface="Segoe UI" charset="0"/>
                <a:ea typeface="ＭＳ Ｐゴシック" charset="0"/>
              </a:defRPr>
            </a:lvl6pPr>
            <a:lvl7pPr marL="3067053" indent="-235927" defTabSz="961731" fontAlgn="base">
              <a:spcBef>
                <a:spcPct val="0"/>
              </a:spcBef>
              <a:spcAft>
                <a:spcPct val="0"/>
              </a:spcAft>
              <a:defRPr>
                <a:solidFill>
                  <a:schemeClr val="tx1"/>
                </a:solidFill>
                <a:latin typeface="Segoe UI" charset="0"/>
                <a:ea typeface="ＭＳ Ｐゴシック" charset="0"/>
              </a:defRPr>
            </a:lvl7pPr>
            <a:lvl8pPr marL="3538907" indent="-235927" defTabSz="961731" fontAlgn="base">
              <a:spcBef>
                <a:spcPct val="0"/>
              </a:spcBef>
              <a:spcAft>
                <a:spcPct val="0"/>
              </a:spcAft>
              <a:defRPr>
                <a:solidFill>
                  <a:schemeClr val="tx1"/>
                </a:solidFill>
                <a:latin typeface="Segoe UI" charset="0"/>
                <a:ea typeface="ＭＳ Ｐゴシック" charset="0"/>
              </a:defRPr>
            </a:lvl8pPr>
            <a:lvl9pPr marL="4010762" indent="-235927" defTabSz="961731" fontAlgn="base">
              <a:spcBef>
                <a:spcPct val="0"/>
              </a:spcBef>
              <a:spcAft>
                <a:spcPct val="0"/>
              </a:spcAft>
              <a:defRPr>
                <a:solidFill>
                  <a:schemeClr val="tx1"/>
                </a:solidFill>
                <a:latin typeface="Segoe UI" charset="0"/>
                <a:ea typeface="ＭＳ Ｐゴシック" charset="0"/>
              </a:defRPr>
            </a:lvl9pPr>
          </a:lstStyle>
          <a:p>
            <a:pPr marL="0" marR="0" lvl="0" indent="0" algn="r" defTabSz="961731" rtl="0" eaLnBrk="1" fontAlgn="base" latinLnBrk="0" hangingPunct="1">
              <a:lnSpc>
                <a:spcPct val="100000"/>
              </a:lnSpc>
              <a:spcBef>
                <a:spcPct val="0"/>
              </a:spcBef>
              <a:spcAft>
                <a:spcPct val="0"/>
              </a:spcAft>
              <a:buClrTx/>
              <a:buSzTx/>
              <a:buFontTx/>
              <a:buNone/>
              <a:tabLst/>
              <a:defRPr/>
            </a:pPr>
            <a:fld id="{77B339E5-2C5A-964E-A324-80E05A226C75}" type="datetime1">
              <a:rPr kumimoji="0" lang="en-US" sz="2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61731" rtl="0" eaLnBrk="1" fontAlgn="base" latinLnBrk="0" hangingPunct="1">
                <a:lnSpc>
                  <a:spcPct val="100000"/>
                </a:lnSpc>
                <a:spcBef>
                  <a:spcPct val="0"/>
                </a:spcBef>
                <a:spcAft>
                  <a:spcPct val="0"/>
                </a:spcAft>
                <a:buClrTx/>
                <a:buSzTx/>
                <a:buFontTx/>
                <a:buNone/>
                <a:tabLst/>
                <a:defRPr/>
              </a:pPr>
              <a:t>3/29/2021</a:t>
            </a:fld>
            <a:endParaRPr kumimoji="0" lang="en-US" sz="2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66763" indent="-294908">
              <a:defRPr>
                <a:solidFill>
                  <a:schemeClr val="tx1"/>
                </a:solidFill>
                <a:latin typeface="Segoe UI" charset="0"/>
                <a:ea typeface="ＭＳ Ｐゴシック" charset="0"/>
              </a:defRPr>
            </a:lvl2pPr>
            <a:lvl3pPr marL="1179636" indent="-235927">
              <a:defRPr>
                <a:solidFill>
                  <a:schemeClr val="tx1"/>
                </a:solidFill>
                <a:latin typeface="Segoe UI" charset="0"/>
                <a:ea typeface="ＭＳ Ｐゴシック" charset="0"/>
              </a:defRPr>
            </a:lvl3pPr>
            <a:lvl4pPr marL="1651490" indent="-235927">
              <a:defRPr>
                <a:solidFill>
                  <a:schemeClr val="tx1"/>
                </a:solidFill>
                <a:latin typeface="Segoe UI" charset="0"/>
                <a:ea typeface="ＭＳ Ｐゴシック" charset="0"/>
              </a:defRPr>
            </a:lvl4pPr>
            <a:lvl5pPr marL="2123345" indent="-235927">
              <a:defRPr>
                <a:solidFill>
                  <a:schemeClr val="tx1"/>
                </a:solidFill>
                <a:latin typeface="Segoe UI" charset="0"/>
                <a:ea typeface="ＭＳ Ｐゴシック" charset="0"/>
              </a:defRPr>
            </a:lvl5pPr>
            <a:lvl6pPr marL="2595198" indent="-235927" defTabSz="961731" fontAlgn="base">
              <a:spcBef>
                <a:spcPct val="0"/>
              </a:spcBef>
              <a:spcAft>
                <a:spcPct val="0"/>
              </a:spcAft>
              <a:defRPr>
                <a:solidFill>
                  <a:schemeClr val="tx1"/>
                </a:solidFill>
                <a:latin typeface="Segoe UI" charset="0"/>
                <a:ea typeface="ＭＳ Ｐゴシック" charset="0"/>
              </a:defRPr>
            </a:lvl6pPr>
            <a:lvl7pPr marL="3067053" indent="-235927" defTabSz="961731" fontAlgn="base">
              <a:spcBef>
                <a:spcPct val="0"/>
              </a:spcBef>
              <a:spcAft>
                <a:spcPct val="0"/>
              </a:spcAft>
              <a:defRPr>
                <a:solidFill>
                  <a:schemeClr val="tx1"/>
                </a:solidFill>
                <a:latin typeface="Segoe UI" charset="0"/>
                <a:ea typeface="ＭＳ Ｐゴシック" charset="0"/>
              </a:defRPr>
            </a:lvl7pPr>
            <a:lvl8pPr marL="3538907" indent="-235927" defTabSz="961731" fontAlgn="base">
              <a:spcBef>
                <a:spcPct val="0"/>
              </a:spcBef>
              <a:spcAft>
                <a:spcPct val="0"/>
              </a:spcAft>
              <a:defRPr>
                <a:solidFill>
                  <a:schemeClr val="tx1"/>
                </a:solidFill>
                <a:latin typeface="Segoe UI" charset="0"/>
                <a:ea typeface="ＭＳ Ｐゴシック" charset="0"/>
              </a:defRPr>
            </a:lvl8pPr>
            <a:lvl9pPr marL="4010762" indent="-235927" defTabSz="961731" fontAlgn="base">
              <a:spcBef>
                <a:spcPct val="0"/>
              </a:spcBef>
              <a:spcAft>
                <a:spcPct val="0"/>
              </a:spcAft>
              <a:defRPr>
                <a:solidFill>
                  <a:schemeClr val="tx1"/>
                </a:solidFill>
                <a:latin typeface="Segoe UI" charset="0"/>
                <a:ea typeface="ＭＳ Ｐゴシック" charset="0"/>
              </a:defRPr>
            </a:lvl9pPr>
          </a:lstStyle>
          <a:p>
            <a:pPr marL="0" marR="0" lvl="0" indent="0" algn="r" defTabSz="961731" rtl="0" eaLnBrk="1" fontAlgn="base" latinLnBrk="0" hangingPunct="1">
              <a:lnSpc>
                <a:spcPct val="100000"/>
              </a:lnSpc>
              <a:spcBef>
                <a:spcPct val="0"/>
              </a:spcBef>
              <a:spcAft>
                <a:spcPct val="0"/>
              </a:spcAft>
              <a:buClrTx/>
              <a:buSzTx/>
              <a:buFontTx/>
              <a:buNone/>
              <a:tabLst/>
              <a:defRPr/>
            </a:pPr>
            <a:fld id="{1A6394F6-822C-1448-96C9-DC8FB41C7165}"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61731"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439730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in the example is relatively simple and you can easily automate it all through scripts. However what if you expand the scope a little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What if you have multiple IoT Devices that you want to assign to an IoT Solution? You would need to assign each individual devices the IoT Hub Connection String. This is also relatively easy when you have one IoT Hub as you can add this information into the device at the time of manufacturing.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Expanding a little more, you want to add new IoT Devices to a new IoT Hub, it’s getting harder because you need to keep track of multiple devices and IoT hubs and where they are assigned.</a:t>
            </a:r>
          </a:p>
          <a:p>
            <a:endParaRPr lang="en-US" dirty="0"/>
          </a:p>
          <a:p>
            <a:r>
              <a:rPr lang="en-US" dirty="0"/>
              <a:t>Finally, what if you want to assign an existing device to a new IoT Hub, this is especially difficult because the human operator would have to program the device because each IoT Hub has a unique endpoint. This last example is also not always feasible because IoT devices may be already be deployed and installed and reconfiguration is very difficult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provisioning can be a very tedious and manual process as you add new devices or expand your </a:t>
            </a:r>
            <a:r>
              <a:rPr lang="en-US" dirty="0" err="1"/>
              <a:t>iot</a:t>
            </a:r>
            <a:r>
              <a:rPr lang="en-US" dirty="0"/>
              <a:t> backend. And initial device assignment may need to change once the device has successfully provisioned.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dirty="0"/>
          </a:p>
          <a:p>
            <a:endParaRPr lang="en-US" sz="12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76FD910-E3AC-4095-8A0E-B90F93851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3/29/2021 4:14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33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mitigate some of the challenges mentioned, IoT Hub Device Provisioning Service that can simplify the provisioning setup and also allow for late assignment of IoT Devices to IoT hubs </a:t>
            </a:r>
          </a:p>
          <a:p>
            <a:endParaRPr lang="en-US" dirty="0"/>
          </a:p>
          <a:p>
            <a:endParaRPr lang="en-US" dirty="0"/>
          </a:p>
          <a:p>
            <a:endParaRPr lang="en-US" dirty="0"/>
          </a:p>
          <a:p>
            <a:r>
              <a:rPr lang="en-US" dirty="0"/>
              <a:t>after the device is connected</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2FE5E3C-C611-40B0-BCFF-B1C4AC6055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89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Let’s go over how provisioning works with a device provisions via IoT Hub Device Provisioning Service . Only one IoT hub will shown for clarity, but the process works with up to 10 hubs linked to a single DPS</a:t>
            </a:r>
          </a:p>
          <a:p>
            <a:endParaRPr lang="en-US" sz="700" dirty="0"/>
          </a:p>
          <a:p>
            <a:r>
              <a:rPr lang="en-US" sz="700" dirty="0"/>
              <a:t>[each numbered point is a literal click stop]</a:t>
            </a:r>
          </a:p>
          <a:p>
            <a:endParaRPr lang="en-US" sz="700" dirty="0"/>
          </a:p>
          <a:p>
            <a:pPr marL="228600" indent="-228600">
              <a:buFont typeface="+mj-lt"/>
              <a:buAutoNum type="arabicPeriod"/>
            </a:pPr>
            <a:r>
              <a:rPr lang="en-US" sz="700" dirty="0"/>
              <a:t>After the device is manufactured, the device enrollment information is added to the DPS. This is the only manual step in the process as part of the provisioning set-up</a:t>
            </a:r>
          </a:p>
          <a:p>
            <a:pPr marL="228600" indent="-228600">
              <a:buFont typeface="+mj-lt"/>
              <a:buAutoNum type="arabicPeriod"/>
            </a:pPr>
            <a:r>
              <a:rPr lang="en-US" sz="700" dirty="0"/>
              <a:t>At some point afterwards, which could be a day or it could be several months, the device goes online and connects to DPS to find its IoT solution home.</a:t>
            </a:r>
          </a:p>
          <a:p>
            <a:pPr marL="228600" indent="-228600">
              <a:buFont typeface="+mj-lt"/>
              <a:buAutoNum type="arabicPeriod"/>
            </a:pPr>
            <a:r>
              <a:rPr lang="en-US" sz="700" dirty="0"/>
              <a:t>DPS and the device go through an authentication handshake using the device identity info. DPS verifies the device’s identity</a:t>
            </a:r>
          </a:p>
          <a:p>
            <a:pPr marL="228600" indent="-228600">
              <a:buFont typeface="+mj-lt"/>
              <a:buAutoNum type="arabicPeriod"/>
            </a:pPr>
            <a:r>
              <a:rPr lang="en-US" sz="700" dirty="0"/>
              <a:t>DPS registers the device to IoT hub and populates the initial desired device state</a:t>
            </a:r>
          </a:p>
          <a:p>
            <a:pPr marL="228600" indent="-228600">
              <a:buFont typeface="+mj-lt"/>
              <a:buAutoNum type="arabicPeriod"/>
            </a:pPr>
            <a:r>
              <a:rPr lang="en-US" sz="700" dirty="0"/>
              <a:t>IoT hub returns IH connection info for the device</a:t>
            </a:r>
          </a:p>
          <a:p>
            <a:pPr marL="228600" indent="-228600">
              <a:buFont typeface="+mj-lt"/>
              <a:buAutoNum type="arabicPeriod"/>
            </a:pPr>
            <a:r>
              <a:rPr lang="en-US" sz="700" dirty="0"/>
              <a:t>DPS gives the device its IoT Hub connection info</a:t>
            </a:r>
          </a:p>
          <a:p>
            <a:pPr marL="228600" indent="-228600">
              <a:buFont typeface="+mj-lt"/>
              <a:buAutoNum type="arabicPeriod"/>
            </a:pPr>
            <a:r>
              <a:rPr lang="en-US" sz="700" dirty="0"/>
              <a:t>The device now establishes a connection with IoT hub…</a:t>
            </a:r>
          </a:p>
          <a:p>
            <a:pPr marL="228600" indent="-228600">
              <a:buFont typeface="+mj-lt"/>
              <a:buAutoNum type="arabicPeriod"/>
            </a:pPr>
            <a:r>
              <a:rPr lang="en-US" sz="700" dirty="0"/>
              <a:t>…and retrieves its initial config from IoT hub and makes any changes/updates, as needed</a:t>
            </a:r>
          </a:p>
          <a:p>
            <a:pPr marL="228600" indent="-228600">
              <a:buFont typeface="+mj-lt"/>
              <a:buAutoNum type="arabicPeriod"/>
            </a:pPr>
            <a:r>
              <a:rPr lang="en-US" sz="700" dirty="0"/>
              <a:t>The device starts sending telemetry to IoT hub</a:t>
            </a:r>
          </a:p>
          <a:p>
            <a:pPr marL="228600" indent="-228600">
              <a:buFont typeface="+mj-lt"/>
              <a:buAutoNum type="arabicPeriod"/>
            </a:pPr>
            <a:r>
              <a:rPr lang="en-US" sz="700" dirty="0"/>
              <a:t>The telemetry is consumed by the backend business logic</a:t>
            </a:r>
          </a:p>
          <a:p>
            <a:pPr marL="228600" indent="-228600">
              <a:buFont typeface="+mj-lt"/>
              <a:buAutoNum type="arabicPeriod"/>
            </a:pPr>
            <a:r>
              <a:rPr lang="en-US" sz="700" dirty="0"/>
              <a:t>The business logic produces insights which are transformed into commands to the device to operate more efficiently</a:t>
            </a:r>
          </a:p>
          <a:p>
            <a:pPr marL="228600" indent="-228600">
              <a:buFont typeface="+mj-lt"/>
              <a:buAutoNum type="arabicPeriod"/>
            </a:pPr>
            <a:r>
              <a:rPr lang="en-US" sz="700" dirty="0"/>
              <a:t>The telemetry/insights loop continues for the rest of the device’s useful life</a:t>
            </a:r>
          </a:p>
          <a:p>
            <a:pPr marL="228600" indent="-228600">
              <a:buFont typeface="+mj-lt"/>
              <a:buAutoNum type="arabicPeriod"/>
            </a:pPr>
            <a:endParaRPr lang="en-US" sz="700"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2FE5E3C-C611-40B0-BCFF-B1C4AC6055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7599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Millions of device can connect to the global endpoint of the Azure IoT Hub Device Provision Service and be assigned to the correct IoT Hub. But If the devices need to change to another IoT Hub, an example could be when devices are sold to another user and now the devices need to connect to another region. IoT Hub device provisioning service can do all of this with one simple </a:t>
            </a:r>
            <a:r>
              <a:rPr lang="en-US" sz="1200" b="0" i="0" u="none" strike="noStrike" kern="1200" dirty="0" err="1">
                <a:solidFill>
                  <a:schemeClr val="tx1"/>
                </a:solidFill>
                <a:effectLst/>
                <a:latin typeface="+mn-lt"/>
                <a:ea typeface="+mn-ea"/>
                <a:cs typeface="+mn-cs"/>
              </a:rPr>
              <a:t>Iot</a:t>
            </a:r>
            <a:r>
              <a:rPr lang="en-US" sz="1200" b="0" i="0" u="none" strike="noStrike" kern="1200" dirty="0">
                <a:solidFill>
                  <a:schemeClr val="tx1"/>
                </a:solidFill>
                <a:effectLst/>
                <a:latin typeface="+mn-lt"/>
                <a:ea typeface="+mn-ea"/>
                <a:cs typeface="+mn-cs"/>
              </a:rPr>
              <a:t> Hub </a:t>
            </a:r>
            <a:r>
              <a:rPr lang="en-US" sz="1200" b="0" i="0" u="none" strike="noStrike" kern="1200" dirty="0" err="1">
                <a:solidFill>
                  <a:schemeClr val="tx1"/>
                </a:solidFill>
                <a:effectLst/>
                <a:latin typeface="+mn-lt"/>
                <a:ea typeface="+mn-ea"/>
                <a:cs typeface="+mn-cs"/>
              </a:rPr>
              <a:t>assignement</a:t>
            </a:r>
            <a:r>
              <a:rPr lang="en-US" sz="1200" b="0" i="0" u="none" strike="noStrike" kern="1200" dirty="0">
                <a:solidFill>
                  <a:schemeClr val="tx1"/>
                </a:solidFill>
                <a:effectLst/>
                <a:latin typeface="+mn-lt"/>
                <a:ea typeface="+mn-ea"/>
                <a:cs typeface="+mn-cs"/>
              </a:rPr>
              <a:t> change and allow the devices to sent out a new provision request to fetch the new IoT hub information. This is just a quick demonstration on how re-provisioning works. Devices can reconnect to IoT Hub Device Provisioning Service with a new provisioning request to get reassigned to a new IoT Hub without changing any device code</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1DFF2A-5B43-413F-A24E-CE9F40FDD7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2503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dev tools and the lab, let’s discuss tier</a:t>
            </a:r>
          </a:p>
          <a:p>
            <a:endParaRPr lang="en-US" dirty="0"/>
          </a:p>
          <a:p>
            <a:r>
              <a:rPr lang="en-US" b="0" i="0" dirty="0">
                <a:solidFill>
                  <a:srgbClr val="2E2E33"/>
                </a:solidFill>
                <a:effectLst/>
                <a:latin typeface="Segoe UI" panose="020B0502040204020203" pitchFamily="34" charset="0"/>
              </a:rPr>
              <a:t>IoT Hub Device Provisioning Service is billed by the number of operations. Operations include device registrations and re-registrations; operations also include service-side changes such as adding enrollment list entries, updating enrollment list entries and get/query operations. Every six months of inactivity on a given enrollment entry will incur a "keep-alive" operation.</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930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38244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457200">
              <a:lnSpc>
                <a:spcPct val="150000"/>
              </a:lnSpc>
              <a:buFont typeface="Arial" panose="020B0604020202020204" pitchFamily="34" charset="0"/>
              <a:buChar char="•"/>
            </a:pPr>
            <a:r>
              <a:rPr lang="en-US" sz="1200" dirty="0">
                <a:solidFill>
                  <a:srgbClr val="50E6FF"/>
                </a:solidFill>
                <a:latin typeface="+mj-lt"/>
              </a:rPr>
              <a:t>Create DPS resource &amp; group enrollment. Provision device with x.509 certificate attestation </a:t>
            </a:r>
          </a:p>
          <a:p>
            <a:pPr marL="685800" lvl="1" indent="-457200">
              <a:lnSpc>
                <a:spcPct val="150000"/>
              </a:lnSpc>
              <a:buFont typeface="Arial" panose="020B0604020202020204" pitchFamily="34" charset="0"/>
              <a:buChar char="•"/>
            </a:pPr>
            <a:r>
              <a:rPr lang="en-US" sz="1200" b="0" i="0" u="none" strike="noStrike" dirty="0">
                <a:solidFill>
                  <a:srgbClr val="50E6FF"/>
                </a:solidFill>
                <a:effectLst/>
                <a:latin typeface="+mj-lt"/>
              </a:rPr>
              <a:t> </a:t>
            </a:r>
            <a:r>
              <a:rPr lang="en-US" sz="1200" dirty="0">
                <a:solidFill>
                  <a:srgbClr val="50E6FF"/>
                </a:solidFill>
                <a:latin typeface="+mj-lt"/>
              </a:rPr>
              <a:t>Send Device Telemetry to IoT Hub</a:t>
            </a:r>
          </a:p>
          <a:p>
            <a:pPr marL="685800" lvl="1" indent="-457200">
              <a:lnSpc>
                <a:spcPct val="150000"/>
              </a:lnSpc>
              <a:buFont typeface="Arial" panose="020B0604020202020204" pitchFamily="34" charset="0"/>
              <a:buChar char="•"/>
            </a:pPr>
            <a:r>
              <a:rPr lang="en-US" sz="1200" b="0" i="0" u="none" strike="noStrike" dirty="0">
                <a:solidFill>
                  <a:srgbClr val="50E6FF"/>
                </a:solidFill>
                <a:effectLst/>
                <a:latin typeface="+mj-lt"/>
              </a:rPr>
              <a:t> Deprovision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80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813BA99-3C33-405D-8BA7-55C22F16148E}"/>
              </a:ext>
            </a:extLst>
          </p:cNvPr>
          <p:cNvSpPr>
            <a:spLocks noGrp="1"/>
          </p:cNvSpPr>
          <p:nvPr>
            <p:ph type="body" idx="1"/>
          </p:nvPr>
        </p:nvSpPr>
        <p:spPr/>
        <p:txBody>
          <a:bodyPr/>
          <a:lstStyle/>
          <a:p>
            <a:pPr marL="0" marR="0">
              <a:spcBef>
                <a:spcPts val="0"/>
              </a:spcBef>
              <a:spcAft>
                <a:spcPts val="0"/>
              </a:spcAft>
            </a:pPr>
            <a:r>
              <a:rPr lang="en-US" sz="1800" dirty="0">
                <a:solidFill>
                  <a:srgbClr val="979797"/>
                </a:solidFill>
                <a:effectLst/>
                <a:latin typeface="Segoe UI" panose="020B0502040204020203" pitchFamily="34" charset="0"/>
              </a:rPr>
              <a:t>Azure IoT Hub and Azure Digital Twins provide the building blocks for companies to construct customized IoT solutions</a:t>
            </a:r>
          </a:p>
          <a:p>
            <a:pPr marL="0" marR="0">
              <a:spcBef>
                <a:spcPts val="0"/>
              </a:spcBef>
              <a:spcAft>
                <a:spcPts val="0"/>
              </a:spcAft>
            </a:pPr>
            <a:r>
              <a:rPr lang="en-US" sz="1800" i="1" dirty="0">
                <a:solidFill>
                  <a:srgbClr val="979797"/>
                </a:solidFill>
                <a:effectLst/>
                <a:latin typeface="Segoe UI Semilight" panose="020B0402040204020203" pitchFamily="34" charset="0"/>
              </a:rPr>
              <a:t>The right fit for businesses with </a:t>
            </a:r>
            <a:r>
              <a:rPr lang="en-US" sz="1800" b="1" i="1" dirty="0">
                <a:solidFill>
                  <a:srgbClr val="979797"/>
                </a:solidFill>
                <a:effectLst/>
                <a:latin typeface="Segoe UI" panose="020B0502040204020203" pitchFamily="34" charset="0"/>
              </a:rPr>
              <a:t>cloud solution and device expertise</a:t>
            </a:r>
            <a:r>
              <a:rPr lang="en-US" sz="1800" i="1" dirty="0">
                <a:solidFill>
                  <a:srgbClr val="979797"/>
                </a:solidFill>
                <a:effectLst/>
                <a:latin typeface="Segoe UI" panose="020B0502040204020203" pitchFamily="34" charset="0"/>
              </a:rPr>
              <a:t> (in-house or through partnerships) </a:t>
            </a:r>
            <a:r>
              <a:rPr lang="en-US" sz="1800" i="1" dirty="0">
                <a:solidFill>
                  <a:srgbClr val="979797"/>
                </a:solidFill>
                <a:effectLst/>
                <a:latin typeface="Segoe UI Semilight" panose="020B0402040204020203" pitchFamily="34" charset="0"/>
              </a:rPr>
              <a:t>who want to </a:t>
            </a:r>
            <a:r>
              <a:rPr lang="en-US" sz="1800" b="1" i="1" dirty="0">
                <a:solidFill>
                  <a:srgbClr val="979797"/>
                </a:solidFill>
                <a:effectLst/>
                <a:latin typeface="Segoe UI" panose="020B0502040204020203" pitchFamily="34" charset="0"/>
              </a:rPr>
              <a:t>fine-tune their services</a:t>
            </a:r>
            <a:r>
              <a:rPr lang="en-US" sz="1800" i="1" dirty="0">
                <a:solidFill>
                  <a:srgbClr val="979797"/>
                </a:solidFill>
                <a:effectLst/>
                <a:latin typeface="Segoe UI Semilight" panose="020B0402040204020203" pitchFamily="34" charset="0"/>
              </a:rPr>
              <a:t> with a </a:t>
            </a:r>
            <a:r>
              <a:rPr lang="en-US" sz="1800" b="1" i="1" dirty="0">
                <a:solidFill>
                  <a:srgbClr val="979797"/>
                </a:solidFill>
                <a:effectLst/>
                <a:latin typeface="Segoe UI" panose="020B0502040204020203" pitchFamily="34" charset="0"/>
              </a:rPr>
              <a:t>high degree of control and customization</a:t>
            </a:r>
          </a:p>
          <a:p>
            <a:pPr marL="0" marR="0">
              <a:spcBef>
                <a:spcPts val="0"/>
              </a:spcBef>
              <a:spcAft>
                <a:spcPts val="0"/>
              </a:spcAft>
            </a:pPr>
            <a:endParaRPr lang="en-US" sz="1800" b="1" i="1" dirty="0">
              <a:solidFill>
                <a:srgbClr val="979797"/>
              </a:solidFill>
              <a:effectLst/>
              <a:latin typeface="Segoe UI" panose="020B0502040204020203" pitchFamily="34" charset="0"/>
            </a:endParaRPr>
          </a:p>
          <a:p>
            <a:pPr marL="0" marR="0">
              <a:spcBef>
                <a:spcPts val="0"/>
              </a:spcBef>
              <a:spcAft>
                <a:spcPts val="0"/>
              </a:spcAft>
            </a:pPr>
            <a:r>
              <a:rPr lang="en-US" sz="1800" b="1" i="1" dirty="0">
                <a:solidFill>
                  <a:srgbClr val="979797"/>
                </a:solidFill>
                <a:effectLst/>
                <a:latin typeface="Segoe UI" panose="020B0502040204020203" pitchFamily="34" charset="0"/>
              </a:rPr>
              <a:t>You can connect devices to IoT Hub </a:t>
            </a:r>
          </a:p>
          <a:p>
            <a:pPr marL="0" marR="0">
              <a:spcBef>
                <a:spcPts val="0"/>
              </a:spcBef>
              <a:spcAft>
                <a:spcPts val="0"/>
              </a:spcAft>
            </a:pPr>
            <a:endParaRPr lang="en-US" sz="1800" b="1" i="1" dirty="0">
              <a:solidFill>
                <a:srgbClr val="979797"/>
              </a:solidFill>
              <a:effectLst/>
              <a:latin typeface="Segoe UI" panose="020B0502040204020203" pitchFamily="34" charset="0"/>
            </a:endParaRPr>
          </a:p>
          <a:p>
            <a:pPr marL="0" marR="0">
              <a:spcBef>
                <a:spcPts val="0"/>
              </a:spcBef>
              <a:spcAft>
                <a:spcPts val="0"/>
              </a:spcAft>
            </a:pPr>
            <a:r>
              <a:rPr lang="en-US" sz="1800" dirty="0">
                <a:solidFill>
                  <a:srgbClr val="979797"/>
                </a:solidFill>
                <a:effectLst/>
                <a:latin typeface="Segoe UI" panose="020B0502040204020203" pitchFamily="34" charset="0"/>
              </a:rPr>
              <a:t>Azure IoT Central enables companies to get started quickly building IoT applications with a fully-managed IoT solution offering.</a:t>
            </a:r>
          </a:p>
          <a:p>
            <a:pPr marL="0" marR="0">
              <a:spcBef>
                <a:spcPts val="0"/>
              </a:spcBef>
              <a:spcAft>
                <a:spcPts val="0"/>
              </a:spcAft>
            </a:pPr>
            <a:r>
              <a:rPr lang="en-US" sz="1800" i="1" dirty="0">
                <a:solidFill>
                  <a:srgbClr val="979797"/>
                </a:solidFill>
                <a:effectLst/>
                <a:latin typeface="Segoe UI" panose="020B0502040204020203" pitchFamily="34" charset="0"/>
              </a:rPr>
              <a:t>The right fit for businesses that </a:t>
            </a:r>
            <a:r>
              <a:rPr lang="en-US" sz="1800" b="1" i="1" dirty="0">
                <a:solidFill>
                  <a:srgbClr val="979797"/>
                </a:solidFill>
                <a:effectLst/>
                <a:latin typeface="Segoe UI" panose="020B0502040204020203" pitchFamily="34" charset="0"/>
              </a:rPr>
              <a:t>do not wish to dedicate extensive resources to system architecture </a:t>
            </a:r>
            <a:r>
              <a:rPr lang="en-US" sz="1800" i="1" dirty="0">
                <a:solidFill>
                  <a:srgbClr val="979797"/>
                </a:solidFill>
                <a:effectLst/>
                <a:latin typeface="Segoe UI" panose="020B0502040204020203" pitchFamily="34" charset="0"/>
              </a:rPr>
              <a:t>and want to select a solution that provides </a:t>
            </a:r>
            <a:r>
              <a:rPr lang="en-US" sz="1800" b="1" i="1" dirty="0">
                <a:solidFill>
                  <a:srgbClr val="979797"/>
                </a:solidFill>
                <a:effectLst/>
                <a:latin typeface="Segoe UI" panose="020B0502040204020203" pitchFamily="34" charset="0"/>
              </a:rPr>
              <a:t>predictable pricing </a:t>
            </a:r>
            <a:r>
              <a:rPr lang="en-US" sz="1800" i="1" dirty="0">
                <a:solidFill>
                  <a:srgbClr val="979797"/>
                </a:solidFill>
                <a:effectLst/>
                <a:latin typeface="Segoe UI" panose="020B0502040204020203" pitchFamily="34" charset="0"/>
              </a:rPr>
              <a:t>and the ability to customize branding, device types, data management and user roles. </a:t>
            </a:r>
            <a:endParaRPr lang="en-US" sz="1800" dirty="0">
              <a:solidFill>
                <a:srgbClr val="979797"/>
              </a:solidFill>
              <a:effectLst/>
              <a:latin typeface="Segoe UI" panose="020B0502040204020203" pitchFamily="34" charset="0"/>
            </a:endParaRPr>
          </a:p>
          <a:p>
            <a:endParaRPr lang="en-US" sz="1800" dirty="0">
              <a:solidFill>
                <a:srgbClr val="000000"/>
              </a:solidFill>
              <a:effectLst/>
              <a:latin typeface="Calibri" panose="020F0502020204030204" pitchFamily="34" charset="0"/>
            </a:endParaRPr>
          </a:p>
          <a:p>
            <a:r>
              <a:rPr lang="en-US" sz="1800" dirty="0">
                <a:solidFill>
                  <a:srgbClr val="000000"/>
                </a:solidFill>
                <a:effectLst/>
                <a:latin typeface="Calibri" panose="020F0502020204030204" pitchFamily="34" charset="0"/>
              </a:rPr>
              <a:t>Questions to ask yourself on which choice to take:</a:t>
            </a:r>
          </a:p>
          <a:p>
            <a:pPr marL="0" marR="0">
              <a:spcBef>
                <a:spcPts val="0"/>
              </a:spcBef>
              <a:spcAft>
                <a:spcPts val="0"/>
              </a:spcAft>
            </a:pPr>
            <a:r>
              <a:rPr lang="en-US" sz="1800" dirty="0">
                <a:solidFill>
                  <a:srgbClr val="979797"/>
                </a:solidFill>
                <a:effectLst/>
                <a:latin typeface="Segoe UI Semibold" panose="020B0702040204020203" pitchFamily="34" charset="0"/>
              </a:rPr>
              <a:t>1) Expertise: </a:t>
            </a:r>
            <a:r>
              <a:rPr lang="en-US" sz="1800" dirty="0">
                <a:solidFill>
                  <a:srgbClr val="979797"/>
                </a:solidFill>
                <a:effectLst/>
                <a:latin typeface="Segoe UI Semilight" panose="020B0402040204020203" pitchFamily="34" charset="0"/>
              </a:rPr>
              <a:t>How proficient are you with building cloud solutions</a:t>
            </a:r>
            <a:endParaRPr lang="en-US" sz="1800" dirty="0">
              <a:solidFill>
                <a:srgbClr val="979797"/>
              </a:solidFill>
              <a:effectLst/>
              <a:latin typeface="Calibri" panose="020F0502020204030204" pitchFamily="34" charset="0"/>
            </a:endParaRPr>
          </a:p>
          <a:p>
            <a:pPr marL="0" marR="0">
              <a:spcBef>
                <a:spcPts val="0"/>
              </a:spcBef>
              <a:spcAft>
                <a:spcPts val="0"/>
              </a:spcAft>
            </a:pPr>
            <a:r>
              <a:rPr lang="en-US" sz="1800" dirty="0">
                <a:solidFill>
                  <a:srgbClr val="979797"/>
                </a:solidFill>
                <a:effectLst/>
                <a:latin typeface="Segoe UI Semibold" panose="020B0702040204020203" pitchFamily="34" charset="0"/>
              </a:rPr>
              <a:t>2) Control: </a:t>
            </a:r>
            <a:r>
              <a:rPr lang="en-US" sz="1800" dirty="0">
                <a:solidFill>
                  <a:srgbClr val="979797"/>
                </a:solidFill>
                <a:effectLst/>
                <a:latin typeface="Segoe UI Semilight" panose="020B0402040204020203" pitchFamily="34" charset="0"/>
              </a:rPr>
              <a:t>What elements of my solution do I want to customize</a:t>
            </a:r>
            <a:endParaRPr lang="en-US" sz="1800" dirty="0">
              <a:solidFill>
                <a:srgbClr val="979797"/>
              </a:solidFill>
              <a:effectLst/>
              <a:latin typeface="Calibri" panose="020F0502020204030204" pitchFamily="34" charset="0"/>
            </a:endParaRPr>
          </a:p>
          <a:p>
            <a:pPr marL="0" marR="0">
              <a:spcBef>
                <a:spcPts val="0"/>
              </a:spcBef>
              <a:spcAft>
                <a:spcPts val="0"/>
              </a:spcAft>
            </a:pPr>
            <a:r>
              <a:rPr lang="en-US" sz="1800" dirty="0">
                <a:solidFill>
                  <a:srgbClr val="979797"/>
                </a:solidFill>
                <a:effectLst/>
                <a:latin typeface="Segoe UI Semibold" panose="020B0702040204020203" pitchFamily="34" charset="0"/>
              </a:rPr>
              <a:t>3) Pricing: </a:t>
            </a:r>
            <a:r>
              <a:rPr lang="en-US" sz="1800" dirty="0">
                <a:solidFill>
                  <a:srgbClr val="979797"/>
                </a:solidFill>
                <a:effectLst/>
                <a:latin typeface="Segoe UI Semilight" panose="020B0402040204020203" pitchFamily="34" charset="0"/>
              </a:rPr>
              <a:t>What structure best fits your needs?</a:t>
            </a:r>
            <a:endParaRPr lang="en-US" sz="1800" dirty="0">
              <a:solidFill>
                <a:srgbClr val="979797"/>
              </a:solidFill>
              <a:effectLst/>
              <a:latin typeface="Calibri" panose="020F0502020204030204" pitchFamily="34" charset="0"/>
            </a:endParaRPr>
          </a:p>
          <a:p>
            <a:pPr marL="0" marR="0">
              <a:spcBef>
                <a:spcPts val="0"/>
              </a:spcBef>
              <a:spcAft>
                <a:spcPts val="0"/>
              </a:spcAft>
            </a:pPr>
            <a:endParaRPr lang="en-US" sz="1800" dirty="0">
              <a:solidFill>
                <a:srgbClr val="979797"/>
              </a:solidFill>
              <a:effectLst/>
              <a:latin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3773551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AU"/>
              <a:t>Quick recap from the </a:t>
            </a:r>
            <a:r>
              <a:rPr lang="en-US">
                <a:solidFill>
                  <a:schemeClr val="dk1"/>
                </a:solidFill>
              </a:rPr>
              <a:t>Deciphering Data Introduction session</a:t>
            </a:r>
            <a:endParaRPr lang="en-AU"/>
          </a:p>
          <a:p>
            <a:pPr marL="228600" indent="-228600">
              <a:buFont typeface="+mj-lt"/>
              <a:buAutoNum type="arabicPeriod"/>
            </a:pPr>
            <a:r>
              <a:rPr lang="en-AU"/>
              <a:t>Things :</a:t>
            </a:r>
          </a:p>
          <a:p>
            <a:pPr marL="228600" lvl="6" indent="-228600">
              <a:buFont typeface="Arial" panose="020B0604020202020204" pitchFamily="34" charset="0"/>
              <a:buChar char="•"/>
            </a:pPr>
            <a:r>
              <a:rPr lang="en-AU"/>
              <a:t>Directly connected, via a gateway, or intelligent edge devices</a:t>
            </a:r>
          </a:p>
          <a:p>
            <a:pPr marL="228600" lvl="4" indent="-228600">
              <a:buFont typeface="Arial" panose="020B0604020202020204" pitchFamily="34" charset="0"/>
              <a:buChar char="•"/>
            </a:pPr>
            <a:r>
              <a:rPr lang="en-AU"/>
              <a:t>If you are a device developer you need to be thinking about message types, data types, serialisation, and metadata as these simply data processing in the cloud.</a:t>
            </a:r>
          </a:p>
          <a:p>
            <a:pPr marL="228600" lvl="4" indent="-228600">
              <a:buFont typeface="+mj-lt"/>
              <a:buAutoNum type="arabicPeriod"/>
            </a:pPr>
            <a:r>
              <a:rPr lang="en-AU"/>
              <a:t>Insights</a:t>
            </a:r>
          </a:p>
          <a:p>
            <a:pPr marL="228600" lvl="5" indent="-228600">
              <a:buFont typeface="Arial" panose="020B0604020202020204" pitchFamily="34" charset="0"/>
              <a:buChar char="•"/>
            </a:pPr>
            <a:r>
              <a:rPr lang="en-AU"/>
              <a:t>Stream processing, data transformation, and Storing</a:t>
            </a:r>
          </a:p>
          <a:p>
            <a:pPr marL="228600" lvl="5" indent="-228600">
              <a:buFont typeface="Arial" panose="020B0604020202020204" pitchFamily="34" charset="0"/>
              <a:buChar char="•"/>
            </a:pPr>
            <a:r>
              <a:rPr lang="en-AU"/>
              <a:t>Remember to consider the volume and value of data as this will guide you as to where you are storing data</a:t>
            </a:r>
          </a:p>
          <a:p>
            <a:pPr marL="228600" lvl="5" indent="-228600">
              <a:buFont typeface="Arial" panose="020B0604020202020204" pitchFamily="34" charset="0"/>
              <a:buChar char="•"/>
            </a:pPr>
            <a:r>
              <a:rPr lang="en-AU"/>
              <a:t>Actions</a:t>
            </a:r>
          </a:p>
          <a:p>
            <a:pPr marL="228600" marR="0" lvl="5" indent="-22860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a:t>Integration with business systems</a:t>
            </a:r>
          </a:p>
          <a:p>
            <a:pPr marL="228600" lvl="5" indent="-228600">
              <a:buFont typeface="+mj-lt"/>
              <a:buAutoNum type="arabicPeriod"/>
            </a:pPr>
            <a:r>
              <a:rPr lang="en-AU"/>
              <a:t>Make better business decision based on data</a:t>
            </a:r>
          </a:p>
          <a:p>
            <a:pPr marL="228600" lvl="5" indent="-228600">
              <a:buFont typeface="Arial" panose="020B0604020202020204" pitchFamily="34" charset="0"/>
              <a:buChar char="•"/>
            </a:pPr>
            <a:r>
              <a:rPr lang="en-AU"/>
              <a:t>Opportunities to automate</a:t>
            </a:r>
          </a:p>
          <a:p>
            <a:pPr marL="228600" lvl="5" indent="-228600">
              <a:buFont typeface="Arial" panose="020B0604020202020204" pitchFamily="34" charset="0"/>
              <a:buChar char="•"/>
            </a:pPr>
            <a:r>
              <a:rPr lang="en-AU"/>
              <a:t>Batch analytics and training machine learning</a:t>
            </a:r>
          </a:p>
          <a:p>
            <a:pPr marL="228600" lvl="5" indent="-228600">
              <a:buFont typeface="Arial" panose="020B0604020202020204" pitchFamily="34" charset="0"/>
              <a:buChar char="•"/>
            </a:pPr>
            <a:endParaRPr lang="en-AU"/>
          </a:p>
        </p:txBody>
      </p:sp>
    </p:spTree>
    <p:extLst>
      <p:ext uri="{BB962C8B-B14F-4D97-AF65-F5344CB8AC3E}">
        <p14:creationId xmlns:p14="http://schemas.microsoft.com/office/powerpoint/2010/main" val="289542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Speaker transcript</a:t>
            </a:r>
            <a:endParaRPr lang="en-US" sz="1800" b="0" dirty="0"/>
          </a:p>
          <a:p>
            <a:r>
              <a:rPr lang="en-US" sz="1800" b="0" dirty="0"/>
              <a:t>We just saw that integrating IoT data into your Data Analytics landscape is possible. Now, let’s see some concrete examples on hot to get insights and actions from your IoT Data.</a:t>
            </a:r>
            <a:endParaRPr lang="en-US" sz="1800" b="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8691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Devices can connect directly to the Internet</a:t>
            </a:r>
          </a:p>
          <a:p>
            <a:endParaRPr lang="en-US" b="0" i="0" dirty="0">
              <a:solidFill>
                <a:srgbClr val="111111"/>
              </a:solidFill>
              <a:effectLst/>
              <a:latin typeface="Roboto" panose="02000000000000000000" pitchFamily="2" charset="0"/>
            </a:endParaRPr>
          </a:p>
          <a:p>
            <a:r>
              <a:rPr lang="en-US" b="0" i="0" dirty="0">
                <a:solidFill>
                  <a:srgbClr val="171717"/>
                </a:solidFill>
                <a:effectLst/>
                <a:latin typeface="Segoe UI" panose="020B0502040204020203" pitchFamily="34" charset="0"/>
              </a:rPr>
              <a:t>IPv6 is currently not supported on IoT Hub.</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12460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dirty="0"/>
              <a:t>MQTT Version 3.1.1</a:t>
            </a:r>
          </a:p>
          <a:p>
            <a:pPr marL="0" marR="0" lvl="0" indent="0" algn="l" defTabSz="913434" rtl="0" eaLnBrk="1" fontAlgn="auto" latinLnBrk="0" hangingPunct="1">
              <a:lnSpc>
                <a:spcPct val="100000"/>
              </a:lnSpc>
              <a:spcBef>
                <a:spcPct val="0"/>
              </a:spcBef>
              <a:spcAft>
                <a:spcPts val="600"/>
              </a:spcAft>
              <a:buClrTx/>
              <a:buSzTx/>
              <a:buFontTx/>
              <a:buNone/>
              <a:tabLst/>
              <a:defRPr/>
            </a:pPr>
            <a:endParaRPr lang="en-US" sz="1200" dirty="0">
              <a:gradFill>
                <a:gsLst>
                  <a:gs pos="0">
                    <a:srgbClr val="000000"/>
                  </a:gs>
                  <a:gs pos="100000">
                    <a:srgbClr val="000000"/>
                  </a:gs>
                </a:gsLst>
                <a:lin ang="5400000" scaled="0"/>
              </a:gradFill>
              <a:latin typeface="+mn-lt"/>
            </a:endParaRPr>
          </a:p>
          <a:p>
            <a:pPr algn="l"/>
            <a:r>
              <a:rPr lang="en-US" b="0" i="0" dirty="0">
                <a:solidFill>
                  <a:srgbClr val="171717"/>
                </a:solidFill>
                <a:effectLst/>
                <a:latin typeface="Segoe UI" panose="020B0502040204020203" pitchFamily="34" charset="0"/>
              </a:rPr>
              <a:t>The following table provides the high-level recommendations for your choice of protocol for device side:</a:t>
            </a:r>
          </a:p>
          <a:p>
            <a:pPr algn="l"/>
            <a:r>
              <a:rPr lang="en-US" b="0" i="0" dirty="0">
                <a:solidFill>
                  <a:srgbClr val="171717"/>
                </a:solidFill>
                <a:effectLst/>
                <a:latin typeface="Segoe UI" panose="020B0502040204020203" pitchFamily="34" charset="0"/>
              </a:rPr>
              <a:t>TABLE 1ProtocolWhen you should choose this protocol</a:t>
            </a:r>
          </a:p>
          <a:p>
            <a:pPr algn="l"/>
            <a:r>
              <a:rPr lang="en-US" b="0" i="0" dirty="0">
                <a:solidFill>
                  <a:srgbClr val="171717"/>
                </a:solidFill>
                <a:effectLst/>
                <a:latin typeface="Segoe UI" panose="020B0502040204020203" pitchFamily="34" charset="0"/>
              </a:rPr>
              <a:t>MQTT &amp; MQTT over </a:t>
            </a:r>
            <a:r>
              <a:rPr lang="en-US" b="0" i="0" dirty="0" err="1">
                <a:solidFill>
                  <a:srgbClr val="171717"/>
                </a:solidFill>
                <a:effectLst/>
                <a:latin typeface="Segoe UI" panose="020B0502040204020203" pitchFamily="34" charset="0"/>
              </a:rPr>
              <a:t>WebSocketUse</a:t>
            </a:r>
            <a:r>
              <a:rPr lang="en-US" b="0" i="0" dirty="0">
                <a:solidFill>
                  <a:srgbClr val="171717"/>
                </a:solidFill>
                <a:effectLst/>
                <a:latin typeface="Segoe UI" panose="020B0502040204020203" pitchFamily="34" charset="0"/>
              </a:rPr>
              <a:t> on all devices that do not require to connect multiple devices (each with its own per-device credentials) over the same TLS connection.</a:t>
            </a:r>
          </a:p>
          <a:p>
            <a:pPr algn="l"/>
            <a:r>
              <a:rPr lang="en-US" b="0" i="0" dirty="0">
                <a:solidFill>
                  <a:srgbClr val="171717"/>
                </a:solidFill>
                <a:effectLst/>
                <a:latin typeface="Segoe UI" panose="020B0502040204020203" pitchFamily="34" charset="0"/>
              </a:rPr>
              <a:t>AMQP &amp; AMQP over </a:t>
            </a:r>
            <a:r>
              <a:rPr lang="en-US" b="0" i="0" dirty="0" err="1">
                <a:solidFill>
                  <a:srgbClr val="171717"/>
                </a:solidFill>
                <a:effectLst/>
                <a:latin typeface="Segoe UI" panose="020B0502040204020203" pitchFamily="34" charset="0"/>
              </a:rPr>
              <a:t>WebSocketUse</a:t>
            </a:r>
            <a:r>
              <a:rPr lang="en-US" b="0" i="0" dirty="0">
                <a:solidFill>
                  <a:srgbClr val="171717"/>
                </a:solidFill>
                <a:effectLst/>
                <a:latin typeface="Segoe UI" panose="020B0502040204020203" pitchFamily="34" charset="0"/>
              </a:rPr>
              <a:t> on field and cloud gateways to take advantage of connection multiplexing across devices.</a:t>
            </a:r>
          </a:p>
          <a:p>
            <a:pPr algn="l"/>
            <a:r>
              <a:rPr lang="en-US" b="0" i="0" dirty="0">
                <a:solidFill>
                  <a:srgbClr val="171717"/>
                </a:solidFill>
                <a:effectLst/>
                <a:latin typeface="Segoe UI" panose="020B0502040204020203" pitchFamily="34" charset="0"/>
              </a:rPr>
              <a:t>HTTPS: Use for devices that cannot support other protocols.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Consider the following points when you choose your protocol for device-side communications:</a:t>
            </a:r>
          </a:p>
          <a:p>
            <a:pPr algn="l">
              <a:buFont typeface="Arial" panose="020B0604020202020204" pitchFamily="34" charset="0"/>
              <a:buChar char="•"/>
            </a:pPr>
            <a:r>
              <a:rPr lang="en-US" b="1" i="0" dirty="0">
                <a:solidFill>
                  <a:srgbClr val="171717"/>
                </a:solidFill>
                <a:effectLst/>
                <a:latin typeface="Segoe UI" panose="020B0502040204020203" pitchFamily="34" charset="0"/>
              </a:rPr>
              <a:t>Cloud-to-device pattern</a:t>
            </a:r>
            <a:r>
              <a:rPr lang="en-US" b="0" i="0" dirty="0">
                <a:solidFill>
                  <a:srgbClr val="171717"/>
                </a:solidFill>
                <a:effectLst/>
                <a:latin typeface="Segoe UI" panose="020B0502040204020203" pitchFamily="34" charset="0"/>
              </a:rPr>
              <a:t>. HTTPS does not have an efficient way to implement server push. As such, when you are using HTTPS, devices poll IoT Hub for cloud-to-device messages. This approach is inefficient for both the device and IoT Hub. Under current HTTPS guidelines, each device should poll for messages every 25 minutes or more. Issuing more HTTPS receives results in IoT Hub throttling the requests. MQTT and AMQP support server push when receiving cloud-to-device messages. They enable immediate pushes of messages from IoT Hub to the device. If delivery latency is a concern, MQTT or AMQP are the best protocols to use. For rarely connected devices, HTTPS works as well.</a:t>
            </a:r>
          </a:p>
          <a:p>
            <a:pPr algn="l">
              <a:buFont typeface="Arial" panose="020B0604020202020204" pitchFamily="34" charset="0"/>
              <a:buChar char="•"/>
            </a:pPr>
            <a:r>
              <a:rPr lang="en-US" b="1" i="0" dirty="0">
                <a:solidFill>
                  <a:srgbClr val="171717"/>
                </a:solidFill>
                <a:effectLst/>
                <a:latin typeface="Segoe UI" panose="020B0502040204020203" pitchFamily="34" charset="0"/>
              </a:rPr>
              <a:t>Field gateways</a:t>
            </a:r>
            <a:r>
              <a:rPr lang="en-US" b="0" i="0" dirty="0">
                <a:solidFill>
                  <a:srgbClr val="171717"/>
                </a:solidFill>
                <a:effectLst/>
                <a:latin typeface="Segoe UI" panose="020B0502040204020203" pitchFamily="34" charset="0"/>
              </a:rPr>
              <a:t>. MQTT and HTTPS support only a single device identity (device ID plus credentials) per TLS connection. For this reason, these protocols are not supported for </a:t>
            </a:r>
            <a:r>
              <a:rPr lang="en-US" b="0" i="0" u="none" strike="noStrike" dirty="0">
                <a:solidFill>
                  <a:srgbClr val="171717"/>
                </a:solidFill>
                <a:effectLst/>
                <a:latin typeface="Segoe UI" panose="020B0502040204020203" pitchFamily="34" charset="0"/>
                <a:hlinkClick r:id="rId3"/>
              </a:rPr>
              <a:t>field gateway scenarios</a:t>
            </a:r>
            <a:r>
              <a:rPr lang="en-US" b="0" i="0" dirty="0">
                <a:solidFill>
                  <a:srgbClr val="171717"/>
                </a:solidFill>
                <a:effectLst/>
                <a:latin typeface="Segoe UI" panose="020B0502040204020203" pitchFamily="34" charset="0"/>
              </a:rPr>
              <a:t> that require multiplexing messages using multiple device identities across a single or a pool of upstream connections to IoT Hub. Such gateways can use a protocol that supports multiple device identities per connection, like AMQP, for their upstream traffic.</a:t>
            </a:r>
          </a:p>
          <a:p>
            <a:pPr algn="l">
              <a:buFont typeface="Arial" panose="020B0604020202020204" pitchFamily="34" charset="0"/>
              <a:buChar char="•"/>
            </a:pPr>
            <a:r>
              <a:rPr lang="en-US" b="1" i="0" dirty="0">
                <a:solidFill>
                  <a:srgbClr val="171717"/>
                </a:solidFill>
                <a:effectLst/>
                <a:latin typeface="Segoe UI" panose="020B0502040204020203" pitchFamily="34" charset="0"/>
              </a:rPr>
              <a:t>Low resource devices</a:t>
            </a:r>
            <a:r>
              <a:rPr lang="en-US" b="0" i="0" dirty="0">
                <a:solidFill>
                  <a:srgbClr val="171717"/>
                </a:solidFill>
                <a:effectLst/>
                <a:latin typeface="Segoe UI" panose="020B0502040204020203" pitchFamily="34" charset="0"/>
              </a:rPr>
              <a:t>. The MQTT and HTTPS libraries have a smaller footprint than the AMQP libraries. As such, if the device has limited resources (for example, less than 1-MB RAM), these protocols might be the only protocol implementation available.</a:t>
            </a:r>
          </a:p>
          <a:p>
            <a:pPr algn="l">
              <a:buFont typeface="Arial" panose="020B0604020202020204" pitchFamily="34" charset="0"/>
              <a:buChar char="•"/>
            </a:pPr>
            <a:r>
              <a:rPr lang="en-US" b="1" i="0" dirty="0">
                <a:solidFill>
                  <a:srgbClr val="171717"/>
                </a:solidFill>
                <a:effectLst/>
                <a:latin typeface="Segoe UI" panose="020B0502040204020203" pitchFamily="34" charset="0"/>
              </a:rPr>
              <a:t>Network traversal</a:t>
            </a:r>
            <a:r>
              <a:rPr lang="en-US" b="0" i="0" dirty="0">
                <a:solidFill>
                  <a:srgbClr val="171717"/>
                </a:solidFill>
                <a:effectLst/>
                <a:latin typeface="Segoe UI" panose="020B0502040204020203" pitchFamily="34" charset="0"/>
              </a:rPr>
              <a:t>. The standard AMQP protocol uses port 5671, and MQTT listens on port 8883. Use of these ports could cause problems in networks that are closed to non-HTTPS protocols. Use MQTT over </a:t>
            </a:r>
            <a:r>
              <a:rPr lang="en-US" b="0" i="0" dirty="0" err="1">
                <a:solidFill>
                  <a:srgbClr val="171717"/>
                </a:solidFill>
                <a:effectLst/>
                <a:latin typeface="Segoe UI" panose="020B0502040204020203" pitchFamily="34" charset="0"/>
              </a:rPr>
              <a:t>WebSockets</a:t>
            </a:r>
            <a:r>
              <a:rPr lang="en-US" b="0" i="0" dirty="0">
                <a:solidFill>
                  <a:srgbClr val="171717"/>
                </a:solidFill>
                <a:effectLst/>
                <a:latin typeface="Segoe UI" panose="020B0502040204020203" pitchFamily="34" charset="0"/>
              </a:rPr>
              <a:t>, AMQP over </a:t>
            </a:r>
            <a:r>
              <a:rPr lang="en-US" b="0" i="0" dirty="0" err="1">
                <a:solidFill>
                  <a:srgbClr val="171717"/>
                </a:solidFill>
                <a:effectLst/>
                <a:latin typeface="Segoe UI" panose="020B0502040204020203" pitchFamily="34" charset="0"/>
              </a:rPr>
              <a:t>WebSockets</a:t>
            </a:r>
            <a:r>
              <a:rPr lang="en-US" b="0" i="0" dirty="0">
                <a:solidFill>
                  <a:srgbClr val="171717"/>
                </a:solidFill>
                <a:effectLst/>
                <a:latin typeface="Segoe UI" panose="020B0502040204020203" pitchFamily="34" charset="0"/>
              </a:rPr>
              <a:t>, or HTTPS in this scenario.</a:t>
            </a:r>
          </a:p>
          <a:p>
            <a:pPr algn="l">
              <a:buFont typeface="Arial" panose="020B0604020202020204" pitchFamily="34" charset="0"/>
              <a:buChar char="•"/>
            </a:pPr>
            <a:r>
              <a:rPr lang="en-US" b="1" i="0" dirty="0">
                <a:solidFill>
                  <a:srgbClr val="171717"/>
                </a:solidFill>
                <a:effectLst/>
                <a:latin typeface="Segoe UI" panose="020B0502040204020203" pitchFamily="34" charset="0"/>
              </a:rPr>
              <a:t>Payload size</a:t>
            </a:r>
            <a:r>
              <a:rPr lang="en-US" b="0" i="0" dirty="0">
                <a:solidFill>
                  <a:srgbClr val="171717"/>
                </a:solidFill>
                <a:effectLst/>
                <a:latin typeface="Segoe UI" panose="020B0502040204020203" pitchFamily="34" charset="0"/>
              </a:rPr>
              <a:t>. MQTT and AMQP are binary protocols, which result in more compact payloads than HTTPS.</a:t>
            </a:r>
          </a:p>
          <a:p>
            <a:pPr marL="0" marR="0" lvl="0" indent="0" algn="l" defTabSz="913434" rtl="0" eaLnBrk="1" fontAlgn="auto" latinLnBrk="0" hangingPunct="1">
              <a:lnSpc>
                <a:spcPct val="100000"/>
              </a:lnSpc>
              <a:spcBef>
                <a:spcPct val="0"/>
              </a:spcBef>
              <a:spcAft>
                <a:spcPts val="600"/>
              </a:spcAft>
              <a:buClrTx/>
              <a:buSzTx/>
              <a:buFontTx/>
              <a:buNone/>
              <a:tabLst/>
              <a:defRPr/>
            </a:pPr>
            <a:endParaRPr lang="en-US" sz="1200" dirty="0">
              <a:gradFill>
                <a:gsLst>
                  <a:gs pos="0">
                    <a:srgbClr val="000000"/>
                  </a:gs>
                  <a:gs pos="100000">
                    <a:srgbClr val="000000"/>
                  </a:gs>
                </a:gsLst>
                <a:lin ang="5400000" scaled="0"/>
              </a:gradFill>
              <a:latin typeface="+mn-l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4167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dirty="0"/>
              <a:t>- A set of libraries that allow developers to use for interacting with our Azure IoT services that we offer.</a:t>
            </a:r>
          </a:p>
          <a:p>
            <a:pPr marL="0" marR="0" lvl="0" indent="0" algn="l" defTabSz="913434" rtl="0" eaLnBrk="1" fontAlgn="auto" latinLnBrk="0" hangingPunct="1">
              <a:lnSpc>
                <a:spcPct val="100000"/>
              </a:lnSpc>
              <a:spcBef>
                <a:spcPct val="0"/>
              </a:spcBef>
              <a:spcAft>
                <a:spcPts val="600"/>
              </a:spcAft>
              <a:buClrTx/>
              <a:buSzTx/>
              <a:buFontTx/>
              <a:buNone/>
              <a:tabLst/>
              <a:defRPr/>
            </a:pPr>
            <a:endParaRPr lang="en-US" sz="1200" dirty="0">
              <a:gradFill>
                <a:gsLst>
                  <a:gs pos="0">
                    <a:srgbClr val="000000"/>
                  </a:gs>
                  <a:gs pos="100000">
                    <a:srgbClr val="000000"/>
                  </a:gs>
                </a:gsLst>
                <a:lin ang="5400000" scaled="0"/>
              </a:gradFill>
              <a:latin typeface="+mn-l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7881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Azure IoT device SDK for C</a:t>
            </a:r>
            <a:r>
              <a:rPr lang="en-US" sz="1200" b="0" i="0" kern="1200" dirty="0">
                <a:solidFill>
                  <a:schemeClr val="tx1"/>
                </a:solidFill>
                <a:effectLst/>
                <a:latin typeface="+mn-lt"/>
                <a:ea typeface="+mn-ea"/>
                <a:cs typeface="+mn-cs"/>
              </a:rPr>
              <a:t> is a set of libraries designed to simplify the process of sending messages to and receiving messages from the </a:t>
            </a:r>
            <a:r>
              <a:rPr lang="en-US" sz="1200" b="1" i="0" kern="1200" dirty="0">
                <a:solidFill>
                  <a:schemeClr val="tx1"/>
                </a:solidFill>
                <a:effectLst/>
                <a:latin typeface="+mn-lt"/>
                <a:ea typeface="+mn-ea"/>
                <a:cs typeface="+mn-cs"/>
              </a:rPr>
              <a:t>Azure IoT Hub</a:t>
            </a:r>
            <a:r>
              <a:rPr lang="en-US" sz="1200" b="0" i="0" kern="1200" dirty="0">
                <a:solidFill>
                  <a:schemeClr val="tx1"/>
                </a:solidFill>
                <a:effectLst/>
                <a:latin typeface="+mn-lt"/>
                <a:ea typeface="+mn-ea"/>
                <a:cs typeface="+mn-cs"/>
              </a:rPr>
              <a:t> service.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Azure IoT device SDK for C is written in ANSI C (C99) to maximize portability. This feature makes the libraries well suited to operate on multiple platforms and devices, especially where minimizing disk and memory footprint is a priority. As a result, you can optimize for size, choose the connections you want, and take advantage of an “Everywhere SDK”—that is, one that can be used as you need, when you need.</a:t>
            </a:r>
          </a:p>
          <a:p>
            <a:pPr marL="0" indent="0">
              <a:buNone/>
            </a:pPr>
            <a:endParaRPr lang="en-US" sz="1200" b="0" i="0" u="none" strike="noStrike" kern="1200" dirty="0">
              <a:solidFill>
                <a:schemeClr val="tx1"/>
              </a:solidFill>
              <a:effectLst/>
              <a:latin typeface="+mn-lt"/>
              <a:ea typeface="+mn-ea"/>
              <a:cs typeface="+mn-cs"/>
            </a:endParaRP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This slide shows the difference between the C SDK (Scenario 1) and the Embedded C SDK (Scenario 2).</a:t>
            </a: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Scenario 1 provides everything the developer needs to get his application connected to Azure IoT Hub. It behaves like a platform and provides lots of functionalities. </a:t>
            </a: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However this comes at a cost: the tradeoff here is the size. We can’t fit the C SDK in smaller devices. </a:t>
            </a: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Scenario 2 addresses that need: it provides developer with the maximum flexibility and the BYO (bring your own) network stack. </a:t>
            </a: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Embedded C SDK in this scenario is a set of libraries that helps the developer but requires additional components to work.</a:t>
            </a:r>
          </a:p>
          <a:p>
            <a:pPr marL="0" indent="0">
              <a:buNone/>
            </a:pPr>
            <a:endParaRPr lang="en-US" sz="1200" b="0" i="0" u="none" strike="noStrike" kern="1200" dirty="0">
              <a:solidFill>
                <a:schemeClr val="tx1"/>
              </a:solidFill>
              <a:effectLst/>
              <a:latin typeface="+mn-lt"/>
              <a:ea typeface="+mn-ea"/>
              <a:cs typeface="+mn-cs"/>
            </a:endParaRPr>
          </a:p>
          <a:p>
            <a:pPr marL="0" indent="0">
              <a:buNone/>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126A5A-C878-4674-858B-EE76FBD809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4778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Let's make the IoT Data architecture more concreate</a:t>
            </a:r>
          </a:p>
          <a:p>
            <a:pPr marL="171450" indent="-171450">
              <a:buFont typeface="Arial" panose="020B0604020202020204" pitchFamily="34" charset="0"/>
              <a:buChar char="•"/>
            </a:pPr>
            <a:r>
              <a:rPr lang="en-AU" dirty="0"/>
              <a:t>And look how you would implement an Azure IoT solution to support a Smart Factory</a:t>
            </a:r>
          </a:p>
          <a:p>
            <a:pPr marL="171450" indent="-171450">
              <a:buFont typeface="Arial" panose="020B0604020202020204" pitchFamily="34" charset="0"/>
              <a:buChar char="•"/>
            </a:pPr>
            <a:r>
              <a:rPr lang="en-AU" dirty="0"/>
              <a:t>The pattern and the services would be very similar for other scenarios</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There is a lot going on</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Break it down piece by piece to help you understand what is going on</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AU" dirty="0"/>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Azure IoT hub is an internet scale secure messaging services, supports bidirectional communications, message enrichment and partitioning</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Common services for Stream processing include Stream Analytics, Apache Spark streaming with Azure Databricks, and Azure Functions</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And common endpoints include…</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Actions and </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AU" dirty="0"/>
          </a:p>
          <a:p>
            <a:pPr marL="0" marR="0" lvl="0" indent="0" defTabSz="228554" eaLnBrk="1" fontAlgn="auto" latinLnBrk="0" hangingPunct="1">
              <a:lnSpc>
                <a:spcPct val="117999"/>
              </a:lnSpc>
              <a:spcBef>
                <a:spcPts val="0"/>
              </a:spcBef>
              <a:spcAft>
                <a:spcPts val="0"/>
              </a:spcAft>
              <a:buClrTx/>
              <a:buSzTx/>
              <a:buFontTx/>
              <a:buNone/>
              <a:tabLst/>
              <a:defRPr/>
            </a:pPr>
            <a:endParaRPr lang="en-AU" dirty="0"/>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Starting on the left</a:t>
            </a:r>
          </a:p>
          <a:p>
            <a:endParaRPr lang="en-AU" dirty="0"/>
          </a:p>
          <a:p>
            <a:r>
              <a:rPr lang="en-AU" b="0" i="0" dirty="0">
                <a:solidFill>
                  <a:srgbClr val="333333"/>
                </a:solidFill>
                <a:effectLst/>
                <a:latin typeface="Barlow"/>
              </a:rPr>
              <a:t>Databricks Unified Analytics Platform</a:t>
            </a:r>
            <a:endParaRPr lang="en-AU" dirty="0"/>
          </a:p>
          <a:p>
            <a:endParaRPr lang="en-AU" dirty="0"/>
          </a:p>
          <a:p>
            <a:endParaRPr lang="en-AU" dirty="0"/>
          </a:p>
        </p:txBody>
      </p:sp>
    </p:spTree>
    <p:extLst>
      <p:ext uri="{BB962C8B-B14F-4D97-AF65-F5344CB8AC3E}">
        <p14:creationId xmlns:p14="http://schemas.microsoft.com/office/powerpoint/2010/main" val="1174714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Device-to-cloud communications &amp; Cloud to device comms</a:t>
            </a:r>
          </a:p>
          <a:p>
            <a:pPr algn="l"/>
            <a:r>
              <a:rPr lang="en-US" b="0" i="0" dirty="0">
                <a:solidFill>
                  <a:srgbClr val="171717"/>
                </a:solidFill>
                <a:effectLst/>
                <a:latin typeface="Segoe UI" panose="020B0502040204020203" pitchFamily="34" charset="0"/>
              </a:rPr>
              <a:t>When sending information from the device app to the solution back end, IoT Hub exposes three options: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Device-to-cloud messages</a:t>
            </a:r>
            <a:r>
              <a:rPr lang="en-US" b="0" i="0" dirty="0">
                <a:solidFill>
                  <a:srgbClr val="171717"/>
                </a:solidFill>
                <a:effectLst/>
                <a:latin typeface="Segoe UI" panose="020B0502040204020203" pitchFamily="34" charset="0"/>
              </a:rPr>
              <a:t> for time series telemetry and alerts.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Device twin's reported properties</a:t>
            </a:r>
            <a:r>
              <a:rPr lang="en-US" b="0" i="0" dirty="0">
                <a:solidFill>
                  <a:srgbClr val="171717"/>
                </a:solidFill>
                <a:effectLst/>
                <a:latin typeface="Segoe UI" panose="020B0502040204020203" pitchFamily="34" charset="0"/>
              </a:rPr>
              <a:t> for reporting device state information such as available capabilities, conditions, or the state of long-running workflows. For example, configuration and software updates.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5"/>
              </a:rPr>
              <a:t>File uploads</a:t>
            </a:r>
            <a:r>
              <a:rPr lang="en-US" b="0" i="0" dirty="0">
                <a:solidFill>
                  <a:srgbClr val="171717"/>
                </a:solidFill>
                <a:effectLst/>
                <a:latin typeface="Segoe UI" panose="020B0502040204020203" pitchFamily="34" charset="0"/>
              </a:rPr>
              <a:t> for media files and large telemetry batches uploaded by intermittently connected devices or compressed to save bandwidth.</a:t>
            </a:r>
          </a:p>
          <a:p>
            <a:endParaRPr lang="en-AU" dirty="0"/>
          </a:p>
          <a:p>
            <a:r>
              <a:rPr lang="en-AU" dirty="0"/>
              <a:t>Message comes into IoT Hub</a:t>
            </a:r>
          </a:p>
          <a:p>
            <a:endParaRPr lang="en-AU" dirty="0"/>
          </a:p>
          <a:p>
            <a:r>
              <a:rPr lang="en-AU" dirty="0"/>
              <a:t>In our example we have a telemetry message from a device</a:t>
            </a:r>
          </a:p>
          <a:p>
            <a:endParaRPr lang="en-AU" dirty="0"/>
          </a:p>
          <a:p>
            <a:pPr marL="0" marR="0" lvl="0" indent="0" defTabSz="228554" eaLnBrk="1" fontAlgn="auto" latinLnBrk="0" hangingPunct="1">
              <a:lnSpc>
                <a:spcPct val="117999"/>
              </a:lnSpc>
              <a:spcBef>
                <a:spcPts val="0"/>
              </a:spcBef>
              <a:spcAft>
                <a:spcPts val="0"/>
              </a:spcAft>
              <a:buClrTx/>
              <a:buSzTx/>
              <a:buFontTx/>
              <a:buNone/>
              <a:tabLst/>
              <a:defRPr/>
            </a:pPr>
            <a:r>
              <a:rPr lang="en-AU" dirty="0"/>
              <a:t>When the code was written for the device the developer can add known metadata</a:t>
            </a:r>
          </a:p>
          <a:p>
            <a:pPr marL="0" marR="0" lvl="0" indent="0" defTabSz="228554" eaLnBrk="1" fontAlgn="auto" latinLnBrk="0" hangingPunct="1">
              <a:lnSpc>
                <a:spcPct val="117999"/>
              </a:lnSpc>
              <a:spcBef>
                <a:spcPts val="0"/>
              </a:spcBef>
              <a:spcAft>
                <a:spcPts val="0"/>
              </a:spcAft>
              <a:buClrTx/>
              <a:buSzTx/>
              <a:buFontTx/>
              <a:buNone/>
              <a:tabLst/>
              <a:defRPr/>
            </a:pPr>
            <a:endParaRPr lang="en-AU" dirty="0"/>
          </a:p>
          <a:p>
            <a:pPr marL="0" marR="0" lvl="0" indent="0" defTabSz="228554" eaLnBrk="1" fontAlgn="auto" latinLnBrk="0" hangingPunct="1">
              <a:lnSpc>
                <a:spcPct val="117999"/>
              </a:lnSpc>
              <a:spcBef>
                <a:spcPts val="0"/>
              </a:spcBef>
              <a:spcAft>
                <a:spcPts val="0"/>
              </a:spcAft>
              <a:buClrTx/>
              <a:buSzTx/>
              <a:buFontTx/>
              <a:buNone/>
              <a:tabLst/>
              <a:defRPr/>
            </a:pPr>
            <a:r>
              <a:rPr lang="en-AU" dirty="0"/>
              <a:t>But the developer is unlikely to know where the device is being deployed or what the preferred device name will be</a:t>
            </a:r>
          </a:p>
          <a:p>
            <a:endParaRPr lang="en-AU" dirty="0"/>
          </a:p>
          <a:p>
            <a:r>
              <a:rPr lang="en-AU" dirty="0"/>
              <a:t>Every device registered has a device twin JSON metadata document</a:t>
            </a:r>
          </a:p>
          <a:p>
            <a:endParaRPr lang="en-AU" dirty="0"/>
          </a:p>
          <a:p>
            <a:r>
              <a:rPr lang="en-AU" dirty="0"/>
              <a:t>The initial state can be set by the device provisioning service and your application</a:t>
            </a:r>
          </a:p>
          <a:p>
            <a:endParaRPr lang="en-AU" dirty="0"/>
          </a:p>
          <a:p>
            <a:r>
              <a:rPr lang="en-AU" dirty="0"/>
              <a:t>This JSON document includes tags – data about the device, and desired and reported properties</a:t>
            </a:r>
          </a:p>
          <a:p>
            <a:endParaRPr lang="en-AU" dirty="0"/>
          </a:p>
          <a:p>
            <a:r>
              <a:rPr lang="en-AU" dirty="0"/>
              <a:t>Tags can include arbitrary data – in our case the device </a:t>
            </a:r>
            <a:r>
              <a:rPr lang="en-AU" dirty="0" err="1"/>
              <a:t>lat</a:t>
            </a:r>
            <a:r>
              <a:rPr lang="en-AU" dirty="0"/>
              <a:t>/long location and the device name</a:t>
            </a:r>
          </a:p>
          <a:p>
            <a:endParaRPr lang="en-AU" dirty="0"/>
          </a:p>
          <a:p>
            <a:r>
              <a:rPr lang="en-AU" dirty="0"/>
              <a:t>The device twin tag can be added to the message metadata as it flows through the system</a:t>
            </a:r>
          </a:p>
          <a:p>
            <a:endParaRPr lang="en-AU" dirty="0"/>
          </a:p>
          <a:p>
            <a:r>
              <a:rPr lang="en-AU" dirty="0"/>
              <a:t>So we now have richer information about the message will be useful as the message flows through the system.</a:t>
            </a:r>
          </a:p>
          <a:p>
            <a:endParaRPr lang="en-AU" dirty="0"/>
          </a:p>
          <a:p>
            <a:endParaRPr lang="en-AU" dirty="0"/>
          </a:p>
          <a:p>
            <a:endParaRPr lang="en-AU" dirty="0"/>
          </a:p>
          <a:p>
            <a:pPr marL="0" marR="0" lvl="0" indent="0" algn="l" defTabSz="913434" rtl="0" eaLnBrk="1" fontAlgn="auto" latinLnBrk="0" hangingPunct="1">
              <a:lnSpc>
                <a:spcPct val="100000"/>
              </a:lnSpc>
              <a:spcBef>
                <a:spcPct val="0"/>
              </a:spcBef>
              <a:spcAft>
                <a:spcPts val="600"/>
              </a:spcAft>
              <a:buClrTx/>
              <a:buSzTx/>
              <a:buFontTx/>
              <a:buNone/>
              <a:tabLst/>
              <a:defRPr/>
            </a:pPr>
            <a:endParaRPr lang="en-US" sz="1200" dirty="0">
              <a:gradFill>
                <a:gsLst>
                  <a:gs pos="0">
                    <a:srgbClr val="000000"/>
                  </a:gs>
                  <a:gs pos="100000">
                    <a:srgbClr val="000000"/>
                  </a:gs>
                </a:gsLst>
                <a:lin ang="5400000" scaled="0"/>
              </a:gradFill>
              <a:latin typeface="+mn-l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7493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171717"/>
                </a:solidFill>
                <a:effectLst/>
                <a:latin typeface="Segoe UI" panose="020B0502040204020203" pitchFamily="34" charset="0"/>
              </a:rPr>
              <a:t>Device twins</a:t>
            </a:r>
            <a:r>
              <a:rPr lang="en-US" b="0" i="0" dirty="0">
                <a:solidFill>
                  <a:srgbClr val="171717"/>
                </a:solidFill>
                <a:effectLst/>
                <a:latin typeface="Segoe UI" panose="020B0502040204020203" pitchFamily="34" charset="0"/>
              </a:rPr>
              <a:t> are JSON documents that store device state information including metadata, configurations, and conditions. Azure IoT Hub maintains a device twin for each device that you connect to IoT Hub.</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lifecycle of a device twin is linked to the corresponding </a:t>
            </a:r>
            <a:r>
              <a:rPr lang="en-US" b="0" i="0" u="none" strike="noStrike" dirty="0">
                <a:effectLst/>
                <a:latin typeface="Segoe UI" panose="020B0502040204020203" pitchFamily="34" charset="0"/>
                <a:hlinkClick r:id="rId3"/>
              </a:rPr>
              <a:t>device identity</a:t>
            </a:r>
            <a:r>
              <a:rPr lang="en-US" b="0" i="0" dirty="0">
                <a:solidFill>
                  <a:srgbClr val="171717"/>
                </a:solidFill>
                <a:effectLst/>
                <a:latin typeface="Segoe UI" panose="020B0502040204020203" pitchFamily="34" charset="0"/>
              </a:rPr>
              <a:t>. Device twins are implicitly created and deleted when a device identity is created or deleted in IoT Hub.</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Device twins store device-related information that:</a:t>
            </a:r>
          </a:p>
          <a:p>
            <a:pPr algn="l">
              <a:buFont typeface="Arial" panose="020B0604020202020204" pitchFamily="34" charset="0"/>
              <a:buChar char="•"/>
            </a:pPr>
            <a:r>
              <a:rPr lang="en-US" b="0" i="0" dirty="0">
                <a:solidFill>
                  <a:srgbClr val="171717"/>
                </a:solidFill>
                <a:effectLst/>
                <a:latin typeface="Segoe UI" panose="020B0502040204020203" pitchFamily="34" charset="0"/>
              </a:rPr>
              <a:t>Device and back ends can use to synchronize device conditions and configuration.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solution back end can use to query and target long-running operations.</a:t>
            </a:r>
          </a:p>
          <a:p>
            <a:pPr algn="l"/>
            <a:r>
              <a:rPr lang="en-US" b="0" i="0" dirty="0">
                <a:solidFill>
                  <a:srgbClr val="171717"/>
                </a:solidFill>
                <a:effectLst/>
                <a:latin typeface="Segoe UI" panose="020B0502040204020203" pitchFamily="34" charset="0"/>
              </a:rPr>
              <a:t>The lifecycle of a device twin is linked to the corresponding </a:t>
            </a:r>
            <a:r>
              <a:rPr lang="en-US" b="0" i="0" u="none" strike="noStrike" dirty="0">
                <a:solidFill>
                  <a:srgbClr val="171717"/>
                </a:solidFill>
                <a:effectLst/>
                <a:latin typeface="Segoe UI" panose="020B0502040204020203" pitchFamily="34" charset="0"/>
                <a:hlinkClick r:id="rId3"/>
              </a:rPr>
              <a:t>device identity</a:t>
            </a:r>
            <a:r>
              <a:rPr lang="en-US" b="0" i="0" dirty="0">
                <a:solidFill>
                  <a:srgbClr val="171717"/>
                </a:solidFill>
                <a:effectLst/>
                <a:latin typeface="Segoe UI" panose="020B0502040204020203" pitchFamily="34" charset="0"/>
              </a:rPr>
              <a:t>. Device twins are implicitly created and deleted when a device identity is created or deleted in IoT Hub.</a:t>
            </a:r>
          </a:p>
          <a:p>
            <a:pPr algn="l"/>
            <a:r>
              <a:rPr lang="en-US" b="0" i="0" dirty="0">
                <a:solidFill>
                  <a:srgbClr val="171717"/>
                </a:solidFill>
                <a:effectLst/>
                <a:latin typeface="Segoe UI" panose="020B0502040204020203" pitchFamily="34" charset="0"/>
              </a:rPr>
              <a:t>A device twin is a JSON document that includes:</a:t>
            </a:r>
          </a:p>
          <a:p>
            <a:pPr algn="l">
              <a:buFont typeface="Arial" panose="020B0604020202020204" pitchFamily="34" charset="0"/>
              <a:buChar char="•"/>
            </a:pPr>
            <a:r>
              <a:rPr lang="en-US" b="1" i="0" dirty="0">
                <a:solidFill>
                  <a:srgbClr val="171717"/>
                </a:solidFill>
                <a:effectLst/>
                <a:latin typeface="Segoe UI" panose="020B0502040204020203" pitchFamily="34" charset="0"/>
              </a:rPr>
              <a:t>Tags</a:t>
            </a:r>
            <a:r>
              <a:rPr lang="en-US" b="0" i="0" dirty="0">
                <a:solidFill>
                  <a:srgbClr val="171717"/>
                </a:solidFill>
                <a:effectLst/>
                <a:latin typeface="Segoe UI" panose="020B0502040204020203" pitchFamily="34" charset="0"/>
              </a:rPr>
              <a:t>. A section of the JSON document that the solution back end can read from and write to. Tags are not visible to device apps.</a:t>
            </a:r>
          </a:p>
          <a:p>
            <a:pPr algn="l">
              <a:buFont typeface="Arial" panose="020B0604020202020204" pitchFamily="34" charset="0"/>
              <a:buChar char="•"/>
            </a:pPr>
            <a:r>
              <a:rPr lang="en-US" b="1" i="0" dirty="0">
                <a:solidFill>
                  <a:srgbClr val="171717"/>
                </a:solidFill>
                <a:effectLst/>
                <a:latin typeface="Segoe UI" panose="020B0502040204020203" pitchFamily="34" charset="0"/>
              </a:rPr>
              <a:t>Desired properties</a:t>
            </a:r>
            <a:r>
              <a:rPr lang="en-US" b="0" i="0" dirty="0">
                <a:solidFill>
                  <a:srgbClr val="171717"/>
                </a:solidFill>
                <a:effectLst/>
                <a:latin typeface="Segoe UI" panose="020B0502040204020203" pitchFamily="34" charset="0"/>
              </a:rPr>
              <a:t>. Used along with reported properties to synchronize device configuration or conditions. The solution back end can set desired properties, and the device app can read them. The device app can also receive notifications of changes in the desired properties.</a:t>
            </a:r>
          </a:p>
          <a:p>
            <a:pPr algn="l">
              <a:buFont typeface="Arial" panose="020B0604020202020204" pitchFamily="34" charset="0"/>
              <a:buChar char="•"/>
            </a:pPr>
            <a:r>
              <a:rPr lang="en-US" b="1" i="0" dirty="0">
                <a:solidFill>
                  <a:srgbClr val="171717"/>
                </a:solidFill>
                <a:effectLst/>
                <a:latin typeface="Segoe UI" panose="020B0502040204020203" pitchFamily="34" charset="0"/>
              </a:rPr>
              <a:t>Reported properties</a:t>
            </a:r>
            <a:r>
              <a:rPr lang="en-US" b="0" i="0" dirty="0">
                <a:solidFill>
                  <a:srgbClr val="171717"/>
                </a:solidFill>
                <a:effectLst/>
                <a:latin typeface="Segoe UI" panose="020B0502040204020203" pitchFamily="34" charset="0"/>
              </a:rPr>
              <a:t>. Used along with desired properties to synchronize device configuration or conditions. The device app can set reported properties, and the solution back end can read and query them.</a:t>
            </a:r>
          </a:p>
          <a:p>
            <a:pPr algn="l">
              <a:buFont typeface="Arial" panose="020B0604020202020204" pitchFamily="34" charset="0"/>
              <a:buChar char="•"/>
            </a:pPr>
            <a:r>
              <a:rPr lang="en-US" b="1" i="0" dirty="0">
                <a:solidFill>
                  <a:srgbClr val="171717"/>
                </a:solidFill>
                <a:effectLst/>
                <a:latin typeface="Segoe UI" panose="020B0502040204020203" pitchFamily="34" charset="0"/>
              </a:rPr>
              <a:t>Device identity properties</a:t>
            </a:r>
            <a:r>
              <a:rPr lang="en-US" b="0" i="0" dirty="0">
                <a:solidFill>
                  <a:srgbClr val="171717"/>
                </a:solidFill>
                <a:effectLst/>
                <a:latin typeface="Segoe UI" panose="020B0502040204020203" pitchFamily="34" charset="0"/>
              </a:rPr>
              <a:t>. The root of the device twin JSON document contains the read-only properties from the corresponding device identity stored in the </a:t>
            </a:r>
            <a:r>
              <a:rPr lang="en-US" b="0" i="0" u="none" strike="noStrike" dirty="0">
                <a:solidFill>
                  <a:srgbClr val="171717"/>
                </a:solidFill>
                <a:effectLst/>
                <a:latin typeface="Segoe UI" panose="020B0502040204020203" pitchFamily="34" charset="0"/>
                <a:hlinkClick r:id="rId3"/>
              </a:rPr>
              <a:t>identity registry</a:t>
            </a:r>
            <a:r>
              <a:rPr lang="en-US" b="0" i="0" dirty="0">
                <a:solidFill>
                  <a:srgbClr val="171717"/>
                </a:solidFill>
                <a:effectLst/>
                <a:latin typeface="Segoe UI" panose="020B0502040204020203" pitchFamily="34" charset="0"/>
              </a:rPr>
              <a:t>. Properties </a:t>
            </a:r>
            <a:r>
              <a:rPr lang="en-US" b="0" i="0" dirty="0" err="1">
                <a:solidFill>
                  <a:srgbClr val="171717"/>
                </a:solidFill>
                <a:effectLst/>
                <a:latin typeface="Segoe UI" panose="020B0502040204020203" pitchFamily="34" charset="0"/>
              </a:rPr>
              <a:t>connectionStateUpdatedTime</a:t>
            </a:r>
            <a:r>
              <a:rPr lang="en-US" b="0" i="0" dirty="0">
                <a:solidFill>
                  <a:srgbClr val="171717"/>
                </a:solidFill>
                <a:effectLst/>
                <a:latin typeface="Segoe UI" panose="020B0502040204020203" pitchFamily="34" charset="0"/>
              </a:rPr>
              <a:t> and </a:t>
            </a:r>
            <a:r>
              <a:rPr lang="en-US" b="0" i="0" dirty="0" err="1">
                <a:solidFill>
                  <a:srgbClr val="171717"/>
                </a:solidFill>
                <a:effectLst/>
                <a:latin typeface="Segoe UI" panose="020B0502040204020203" pitchFamily="34" charset="0"/>
              </a:rPr>
              <a:t>generationId</a:t>
            </a:r>
            <a:r>
              <a:rPr lang="en-US" b="0" i="0" dirty="0">
                <a:solidFill>
                  <a:srgbClr val="171717"/>
                </a:solidFill>
                <a:effectLst/>
                <a:latin typeface="Segoe UI" panose="020B0502040204020203" pitchFamily="34" charset="0"/>
              </a:rPr>
              <a:t> will not be included.</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article describes:</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structure of the device twin: </a:t>
            </a:r>
            <a:r>
              <a:rPr lang="en-US" b="0" i="1" dirty="0">
                <a:solidFill>
                  <a:srgbClr val="171717"/>
                </a:solidFill>
                <a:effectLst/>
                <a:latin typeface="Segoe UI" panose="020B0502040204020203" pitchFamily="34" charset="0"/>
              </a:rPr>
              <a:t>tags</a:t>
            </a:r>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desired</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reported properties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operations that device apps and back ends can perform on device twins.</a:t>
            </a:r>
          </a:p>
          <a:p>
            <a:pPr algn="l"/>
            <a:r>
              <a:rPr lang="en-US" b="0" i="0" dirty="0">
                <a:solidFill>
                  <a:srgbClr val="171717"/>
                </a:solidFill>
                <a:effectLst/>
                <a:latin typeface="Segoe UI" panose="020B0502040204020203" pitchFamily="34" charset="0"/>
              </a:rPr>
              <a:t>Use device twins to:</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Store device-specific metadata in the cloud. For example, the deployment location of a vending machine.</a:t>
            </a:r>
          </a:p>
          <a:p>
            <a:pPr algn="l">
              <a:buFont typeface="Arial" panose="020B0604020202020204" pitchFamily="34" charset="0"/>
              <a:buChar char="•"/>
            </a:pPr>
            <a:r>
              <a:rPr lang="en-US" b="0" i="0" dirty="0">
                <a:solidFill>
                  <a:srgbClr val="171717"/>
                </a:solidFill>
                <a:effectLst/>
                <a:latin typeface="Segoe UI" panose="020B0502040204020203" pitchFamily="34" charset="0"/>
              </a:rPr>
              <a:t>Report current state information such as available capabilities and conditions from your device app. For example, a device is connected to your IoT hub over cellular or </a:t>
            </a:r>
            <a:r>
              <a:rPr lang="en-US" b="0" i="0" dirty="0" err="1">
                <a:solidFill>
                  <a:srgbClr val="171717"/>
                </a:solidFill>
                <a:effectLst/>
                <a:latin typeface="Segoe UI" panose="020B0502040204020203" pitchFamily="34" charset="0"/>
              </a:rPr>
              <a:t>WiFi</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Synchronize the state of long-running workflows between device app and back-end app. For example, when the solution back end specifies the new firmware version to install, and the device app reports the various stages of the update process.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790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Flow</a:t>
            </a:r>
          </a:p>
          <a:p>
            <a:endParaRPr lang="en-US" dirty="0"/>
          </a:p>
          <a:p>
            <a:pPr algn="l">
              <a:buFont typeface="Arial" panose="020B0604020202020204" pitchFamily="34" charset="0"/>
              <a:buChar char="•"/>
            </a:pPr>
            <a:r>
              <a:rPr lang="en-US" sz="1400" b="1" dirty="0">
                <a:gradFill>
                  <a:gsLst>
                    <a:gs pos="1250">
                      <a:srgbClr val="6DC2E9"/>
                    </a:gs>
                    <a:gs pos="99000">
                      <a:srgbClr val="6DC2E9"/>
                    </a:gs>
                  </a:gsLst>
                  <a:lin ang="5400000" scaled="0"/>
                </a:gradFill>
                <a:latin typeface="+mn-lt"/>
                <a:hlinkClick r:id="rId3">
                  <a:extLst>
                    <a:ext uri="{A12FA001-AC4F-418D-AE19-62706E023703}">
                      <ahyp:hlinkClr xmlns:ahyp="http://schemas.microsoft.com/office/drawing/2018/hyperlinkcolor" val="tx"/>
                    </a:ext>
                  </a:extLst>
                </a:hlinkClick>
              </a:rPr>
              <a:t>Direct methods</a:t>
            </a:r>
            <a:r>
              <a:rPr lang="en-US" sz="1400" b="1" dirty="0">
                <a:gradFill>
                  <a:gsLst>
                    <a:gs pos="1250">
                      <a:srgbClr val="6DC2E9"/>
                    </a:gs>
                    <a:gs pos="99000">
                      <a:srgbClr val="6DC2E9"/>
                    </a:gs>
                  </a:gsLst>
                  <a:lin ang="5400000" scaled="0"/>
                </a:gradFill>
                <a:latin typeface="+mn-lt"/>
              </a:rPr>
              <a:t> </a:t>
            </a:r>
            <a:r>
              <a:rPr lang="en-US" sz="1200" b="0" i="0" dirty="0">
                <a:solidFill>
                  <a:srgbClr val="171717"/>
                </a:solidFill>
                <a:effectLst/>
                <a:latin typeface="+mn-lt"/>
              </a:rPr>
              <a:t>for communications that require immediate confirmation of the result. </a:t>
            </a:r>
          </a:p>
          <a:p>
            <a:pPr lvl="1" algn="l">
              <a:buFont typeface="Arial" panose="020B0604020202020204" pitchFamily="34" charset="0"/>
              <a:buChar char="•"/>
            </a:pPr>
            <a:r>
              <a:rPr lang="en-US" sz="1200" b="0" i="0" dirty="0">
                <a:solidFill>
                  <a:srgbClr val="171717"/>
                </a:solidFill>
                <a:effectLst/>
                <a:latin typeface="+mn-lt"/>
              </a:rPr>
              <a:t>Direct methods are often used for interactive control of devices such as turning on a fan.</a:t>
            </a:r>
          </a:p>
          <a:p>
            <a:pPr algn="l">
              <a:buFont typeface="Arial" panose="020B0604020202020204" pitchFamily="34" charset="0"/>
              <a:buChar char="•"/>
            </a:pPr>
            <a:r>
              <a:rPr lang="en-US" sz="1400" b="1" dirty="0">
                <a:gradFill>
                  <a:gsLst>
                    <a:gs pos="1250">
                      <a:srgbClr val="6DC2E9"/>
                    </a:gs>
                    <a:gs pos="99000">
                      <a:srgbClr val="6DC2E9"/>
                    </a:gs>
                  </a:gsLst>
                  <a:lin ang="5400000" scaled="0"/>
                </a:gradFill>
                <a:latin typeface="+mn-lt"/>
                <a:hlinkClick r:id="rId4">
                  <a:extLst>
                    <a:ext uri="{A12FA001-AC4F-418D-AE19-62706E023703}">
                      <ahyp:hlinkClr xmlns:ahyp="http://schemas.microsoft.com/office/drawing/2018/hyperlinkcolor" val="tx"/>
                    </a:ext>
                  </a:extLst>
                </a:hlinkClick>
              </a:rPr>
              <a:t>Twin's desired properties</a:t>
            </a:r>
            <a:r>
              <a:rPr lang="en-US" sz="1400" b="1" dirty="0">
                <a:gradFill>
                  <a:gsLst>
                    <a:gs pos="1250">
                      <a:srgbClr val="6DC2E9"/>
                    </a:gs>
                    <a:gs pos="99000">
                      <a:srgbClr val="6DC2E9"/>
                    </a:gs>
                  </a:gsLst>
                  <a:lin ang="5400000" scaled="0"/>
                </a:gradFill>
                <a:latin typeface="+mn-lt"/>
              </a:rPr>
              <a:t> </a:t>
            </a:r>
            <a:r>
              <a:rPr lang="en-US" sz="1200" b="0" i="0" dirty="0">
                <a:solidFill>
                  <a:srgbClr val="171717"/>
                </a:solidFill>
                <a:effectLst/>
                <a:latin typeface="+mn-lt"/>
              </a:rPr>
              <a:t>for long-running commands intended to put the device into a certain desired state. </a:t>
            </a:r>
          </a:p>
          <a:p>
            <a:pPr lvl="1" algn="l">
              <a:buFont typeface="Arial" panose="020B0604020202020204" pitchFamily="34" charset="0"/>
              <a:buChar char="•"/>
            </a:pPr>
            <a:r>
              <a:rPr lang="en-US" sz="1200" b="0" i="0" dirty="0">
                <a:solidFill>
                  <a:srgbClr val="171717"/>
                </a:solidFill>
                <a:effectLst/>
                <a:latin typeface="+mn-lt"/>
              </a:rPr>
              <a:t>For example, set the telemetry send interval to 30 minutes.</a:t>
            </a:r>
          </a:p>
          <a:p>
            <a:pPr algn="l">
              <a:buFont typeface="Arial" panose="020B0604020202020204" pitchFamily="34" charset="0"/>
              <a:buChar char="•"/>
            </a:pPr>
            <a:r>
              <a:rPr lang="en-US" sz="1400" b="1" dirty="0">
                <a:gradFill>
                  <a:gsLst>
                    <a:gs pos="1250">
                      <a:srgbClr val="6DC2E9"/>
                    </a:gs>
                    <a:gs pos="99000">
                      <a:srgbClr val="6DC2E9"/>
                    </a:gs>
                  </a:gsLst>
                  <a:lin ang="5400000" scaled="0"/>
                </a:gradFill>
                <a:latin typeface="+mn-lt"/>
                <a:hlinkClick r:id="rId5">
                  <a:extLst>
                    <a:ext uri="{A12FA001-AC4F-418D-AE19-62706E023703}">
                      <ahyp:hlinkClr xmlns:ahyp="http://schemas.microsoft.com/office/drawing/2018/hyperlinkcolor" val="tx"/>
                    </a:ext>
                  </a:extLst>
                </a:hlinkClick>
              </a:rPr>
              <a:t>Cloud-to-device messages</a:t>
            </a:r>
            <a:r>
              <a:rPr lang="en-US" sz="1400" b="1" dirty="0">
                <a:gradFill>
                  <a:gsLst>
                    <a:gs pos="1250">
                      <a:srgbClr val="6DC2E9"/>
                    </a:gs>
                    <a:gs pos="99000">
                      <a:srgbClr val="6DC2E9"/>
                    </a:gs>
                  </a:gsLst>
                  <a:lin ang="5400000" scaled="0"/>
                </a:gradFill>
                <a:latin typeface="+mn-lt"/>
              </a:rPr>
              <a:t> </a:t>
            </a:r>
            <a:r>
              <a:rPr lang="en-US" sz="1200" b="0" i="0" dirty="0">
                <a:solidFill>
                  <a:srgbClr val="171717"/>
                </a:solidFill>
                <a:effectLst/>
                <a:latin typeface="+mn-lt"/>
              </a:rPr>
              <a:t>for one-way notifications to the device app.</a:t>
            </a:r>
          </a:p>
          <a:p>
            <a:endParaRPr lang="en-US" dirty="0"/>
          </a:p>
          <a:p>
            <a:endParaRPr lang="en-US" dirty="0"/>
          </a:p>
          <a:p>
            <a:br>
              <a:rPr lang="en-US" dirty="0">
                <a:effectLst/>
              </a:rPr>
            </a:br>
            <a:r>
              <a:rPr lang="en-US" dirty="0">
                <a:effectLst/>
              </a:rPr>
              <a:t>Direct Methods: Two-way. The device app can respond to the method right away. The solution back end receives the outcome contextually to the request.</a:t>
            </a:r>
          </a:p>
          <a:p>
            <a:r>
              <a:rPr lang="en-US" b="1" i="0" dirty="0">
                <a:solidFill>
                  <a:srgbClr val="171717"/>
                </a:solidFill>
                <a:effectLst/>
                <a:latin typeface="Segoe UI" panose="020B0502040204020203" pitchFamily="34" charset="0"/>
              </a:rPr>
              <a:t>Twin's desired properties: </a:t>
            </a:r>
            <a:r>
              <a:rPr lang="en-US" b="0" i="0" dirty="0">
                <a:solidFill>
                  <a:srgbClr val="171717"/>
                </a:solidFill>
                <a:effectLst/>
                <a:latin typeface="Segoe UI" panose="020B0502040204020203" pitchFamily="34" charset="0"/>
              </a:rPr>
              <a:t>One-way. The device app receives a notification with the property change.</a:t>
            </a:r>
          </a:p>
          <a:p>
            <a:r>
              <a:rPr lang="en-US" b="0" i="0" dirty="0">
                <a:solidFill>
                  <a:srgbClr val="171717"/>
                </a:solidFill>
                <a:effectLst/>
                <a:latin typeface="Segoe UI" panose="020B0502040204020203" pitchFamily="34" charset="0"/>
              </a:rPr>
              <a:t>Cloud to device messages: One-way. The device app receives the message</a:t>
            </a:r>
          </a:p>
          <a:p>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460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Use IoT Hub message routing to send device-to-cloud messages to different endpoints</a:t>
            </a:r>
          </a:p>
          <a:p>
            <a:endParaRPr lang="en-AU" dirty="0"/>
          </a:p>
          <a:p>
            <a:r>
              <a:rPr lang="en-AU" dirty="0"/>
              <a:t>Our system must deal with messages arriving from a range of devices</a:t>
            </a:r>
          </a:p>
          <a:p>
            <a:endParaRPr lang="en-AU" dirty="0"/>
          </a:p>
          <a:p>
            <a:r>
              <a:rPr lang="en-AU" dirty="0"/>
              <a:t>There could be telemetry messages arrive HVAC systems, security sensors, lighting systems etc</a:t>
            </a:r>
          </a:p>
          <a:p>
            <a:endParaRPr lang="en-AU" dirty="0"/>
          </a:p>
          <a:p>
            <a:r>
              <a:rPr lang="en-AU" dirty="0"/>
              <a:t>Each message will have a different format, different time vale, destined for different back end systems etc</a:t>
            </a:r>
          </a:p>
          <a:p>
            <a:endParaRPr lang="en-AU" dirty="0"/>
          </a:p>
          <a:p>
            <a:r>
              <a:rPr lang="en-AU" dirty="0"/>
              <a:t>Now there are two patterns you could deploy to deal with this complexity</a:t>
            </a:r>
          </a:p>
          <a:p>
            <a:endParaRPr lang="en-AU" dirty="0"/>
          </a:p>
          <a:p>
            <a:pPr marL="228600" indent="-228600">
              <a:buFont typeface="+mj-lt"/>
              <a:buAutoNum type="arabicPeriod"/>
            </a:pPr>
            <a:r>
              <a:rPr lang="en-AU" dirty="0"/>
              <a:t>Now we could have 1 IoT hub per device type and application but that would quickly become expensive and difficult to manage</a:t>
            </a:r>
          </a:p>
          <a:p>
            <a:pPr marL="228600" indent="-228600">
              <a:buFont typeface="+mj-lt"/>
              <a:buAutoNum type="arabicPeriod"/>
            </a:pPr>
            <a:r>
              <a:rPr lang="en-AU" dirty="0"/>
              <a:t>Or more likely you have a consolidated set of IoT hubs and as messages flow into the system you will partition the messages ideally based on metadata but if JSON serialised message then you can also use the body of the message to route messages.</a:t>
            </a:r>
          </a:p>
          <a:p>
            <a:endParaRPr lang="en-AU" dirty="0"/>
          </a:p>
          <a:p>
            <a:r>
              <a:rPr lang="en-AU" dirty="0"/>
              <a:t>I’m going to assume you will most like what you use a consolidated set of IoT Hubs and route the messages</a:t>
            </a:r>
          </a:p>
          <a:p>
            <a:endParaRPr lang="en-AU" dirty="0"/>
          </a:p>
          <a:p>
            <a:r>
              <a:rPr lang="en-AU" dirty="0"/>
              <a:t>To that end IoT hub includes the alibility to route messages to different endpoints typically based on application, but could also include logging all messages entering the system for audit</a:t>
            </a:r>
          </a:p>
          <a:p>
            <a:endParaRPr lang="en-AU" dirty="0"/>
          </a:p>
          <a:p>
            <a:endParaRPr lang="en-AU" dirty="0"/>
          </a:p>
          <a:p>
            <a:pPr marL="0" marR="0" lvl="0" indent="0" algn="l" defTabSz="913434" rtl="0" eaLnBrk="1" fontAlgn="auto" latinLnBrk="0" hangingPunct="1">
              <a:lnSpc>
                <a:spcPct val="100000"/>
              </a:lnSpc>
              <a:spcBef>
                <a:spcPct val="0"/>
              </a:spcBef>
              <a:spcAft>
                <a:spcPts val="600"/>
              </a:spcAft>
              <a:buClrTx/>
              <a:buSzTx/>
              <a:buFontTx/>
              <a:buNone/>
              <a:tabLst/>
              <a:defRPr/>
            </a:pPr>
            <a:endParaRPr lang="en-AU" sz="1200" dirty="0">
              <a:gradFill>
                <a:gsLst>
                  <a:gs pos="0">
                    <a:srgbClr val="000000"/>
                  </a:gs>
                  <a:gs pos="100000">
                    <a:srgbClr val="000000"/>
                  </a:gs>
                </a:gsLst>
                <a:lin ang="5400000" scaled="0"/>
              </a:gradFill>
              <a:latin typeface="+mn-lt"/>
            </a:endParaRPr>
          </a:p>
          <a:p>
            <a:r>
              <a:rPr lang="en-US" b="0" i="0" dirty="0">
                <a:solidFill>
                  <a:srgbClr val="171717"/>
                </a:solidFill>
                <a:effectLst/>
                <a:latin typeface="Segoe UI" panose="020B0502040204020203" pitchFamily="34" charset="0"/>
              </a:rPr>
              <a:t>An IoT hub has a default built-in-endpoint (</a:t>
            </a:r>
            <a:r>
              <a:rPr lang="en-US" b="1" i="0" dirty="0">
                <a:solidFill>
                  <a:srgbClr val="171717"/>
                </a:solidFill>
                <a:effectLst/>
                <a:latin typeface="Segoe UI" panose="020B0502040204020203" pitchFamily="34" charset="0"/>
              </a:rPr>
              <a:t>messages/events</a:t>
            </a:r>
            <a:r>
              <a:rPr lang="en-US" b="0" i="0" dirty="0">
                <a:solidFill>
                  <a:srgbClr val="171717"/>
                </a:solidFill>
                <a:effectLst/>
                <a:latin typeface="Segoe UI" panose="020B0502040204020203" pitchFamily="34" charset="0"/>
              </a:rPr>
              <a:t>) that is compatible with Event Hubs. You can create </a:t>
            </a:r>
            <a:r>
              <a:rPr lang="en-US" b="0" i="0" u="none" strike="noStrike" dirty="0">
                <a:effectLst/>
                <a:latin typeface="Segoe UI" panose="020B0502040204020203" pitchFamily="34" charset="0"/>
                <a:hlinkClick r:id="rId3"/>
              </a:rPr>
              <a:t>custom endpoints</a:t>
            </a:r>
            <a:r>
              <a:rPr lang="en-US" b="0" i="0" dirty="0">
                <a:solidFill>
                  <a:srgbClr val="171717"/>
                </a:solidFill>
                <a:effectLst/>
                <a:latin typeface="Segoe UI" panose="020B0502040204020203" pitchFamily="34" charset="0"/>
              </a:rPr>
              <a:t> to route messages to by linking other services in your subscription to the IoT 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strike="noStrike" dirty="0">
                <a:solidFill>
                  <a:srgbClr val="171717"/>
                </a:solidFill>
                <a:effectLst/>
                <a:latin typeface="Segoe UI" panose="020B0502040204020203" pitchFamily="34" charset="0"/>
              </a:rPr>
              <a:t>Message enrichments</a:t>
            </a:r>
            <a:r>
              <a:rPr lang="en-US" b="0" i="0" u="none" strike="noStrike" dirty="0">
                <a:solidFill>
                  <a:srgbClr val="171717"/>
                </a:solidFill>
                <a:effectLst/>
                <a:latin typeface="Segoe UI" panose="020B0502040204020203" pitchFamily="34" charset="0"/>
              </a:rPr>
              <a:t> describes the ability of Azure IoT Hub to </a:t>
            </a:r>
            <a:r>
              <a:rPr lang="en-US" b="0" i="1" u="none" strike="noStrike" dirty="0">
                <a:solidFill>
                  <a:srgbClr val="171717"/>
                </a:solidFill>
                <a:effectLst/>
                <a:latin typeface="Segoe UI" panose="020B0502040204020203" pitchFamily="34" charset="0"/>
              </a:rPr>
              <a:t>stamp</a:t>
            </a:r>
            <a:r>
              <a:rPr lang="en-US" b="0" i="0" u="none" strike="noStrike" dirty="0">
                <a:solidFill>
                  <a:srgbClr val="171717"/>
                </a:solidFill>
                <a:effectLst/>
                <a:latin typeface="Segoe UI" panose="020B0502040204020203" pitchFamily="34" charset="0"/>
              </a:rPr>
              <a:t> messages with additional information before the messages are sent to the designated endpoint.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IoT Hub currently supports the following endpoints:</a:t>
            </a:r>
          </a:p>
          <a:p>
            <a:pPr algn="l">
              <a:buFont typeface="Arial" panose="020B0604020202020204" pitchFamily="34" charset="0"/>
              <a:buChar char="•"/>
            </a:pPr>
            <a:r>
              <a:rPr lang="en-US" b="0" i="0" dirty="0">
                <a:solidFill>
                  <a:srgbClr val="171717"/>
                </a:solidFill>
                <a:effectLst/>
                <a:latin typeface="Segoe UI" panose="020B0502040204020203" pitchFamily="34" charset="0"/>
              </a:rPr>
              <a:t>Built-in endpoint</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Storage</a:t>
            </a:r>
          </a:p>
          <a:p>
            <a:pPr algn="l">
              <a:buFont typeface="Arial" panose="020B0604020202020204" pitchFamily="34" charset="0"/>
              <a:buChar char="•"/>
            </a:pPr>
            <a:r>
              <a:rPr lang="en-US" b="0" i="0" dirty="0">
                <a:solidFill>
                  <a:srgbClr val="171717"/>
                </a:solidFill>
                <a:effectLst/>
                <a:latin typeface="Segoe UI" panose="020B0502040204020203" pitchFamily="34" charset="0"/>
              </a:rPr>
              <a:t>Service Bus Queues and Service Bus Topics</a:t>
            </a:r>
          </a:p>
          <a:p>
            <a:pPr algn="l">
              <a:buFont typeface="Arial" panose="020B0604020202020204" pitchFamily="34" charset="0"/>
              <a:buChar char="•"/>
            </a:pPr>
            <a:r>
              <a:rPr lang="en-US" b="0" i="0" dirty="0">
                <a:solidFill>
                  <a:srgbClr val="171717"/>
                </a:solidFill>
                <a:effectLst/>
                <a:latin typeface="Segoe UI" panose="020B0502040204020203" pitchFamily="34" charset="0"/>
              </a:rPr>
              <a:t>Event Hubs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There are two storage services IoT Hub can route messages to -- </a:t>
            </a:r>
            <a:r>
              <a:rPr lang="en-US" b="0" i="0" u="none" strike="noStrike" dirty="0">
                <a:effectLst/>
                <a:latin typeface="Segoe UI" panose="020B0502040204020203" pitchFamily="34" charset="0"/>
                <a:hlinkClick r:id="rId4"/>
              </a:rPr>
              <a:t>Azure Blob Storage</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5"/>
              </a:rPr>
              <a:t>Azure Data Lake Storage Gen2</a:t>
            </a:r>
            <a:r>
              <a:rPr lang="en-US" b="0" i="0" dirty="0">
                <a:solidFill>
                  <a:srgbClr val="171717"/>
                </a:solidFill>
                <a:effectLst/>
                <a:latin typeface="Segoe UI" panose="020B0502040204020203" pitchFamily="34" charset="0"/>
              </a:rPr>
              <a:t> (ADLS Gen2) accounts. Azure Data Lake Storage accounts are </a:t>
            </a:r>
            <a:r>
              <a:rPr lang="en-US" b="0" i="0" u="none" strike="noStrike" dirty="0">
                <a:effectLst/>
                <a:latin typeface="Segoe UI" panose="020B0502040204020203" pitchFamily="34" charset="0"/>
                <a:hlinkClick r:id="rId6"/>
              </a:rPr>
              <a:t>hierarchical namespace</a:t>
            </a:r>
            <a:r>
              <a:rPr lang="en-US" b="0" i="0" dirty="0">
                <a:solidFill>
                  <a:srgbClr val="171717"/>
                </a:solidFill>
                <a:effectLst/>
                <a:latin typeface="Segoe UI" panose="020B0502040204020203" pitchFamily="34" charset="0"/>
              </a:rPr>
              <a:t>-enabled storage accounts built on top of blob storage. Both of these use blobs for their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Non-telemetry events</a:t>
            </a:r>
          </a:p>
          <a:p>
            <a:pPr algn="l"/>
            <a:r>
              <a:rPr lang="en-US" b="0" i="0" dirty="0">
                <a:solidFill>
                  <a:srgbClr val="171717"/>
                </a:solidFill>
                <a:effectLst/>
                <a:latin typeface="Segoe UI" panose="020B0502040204020203" pitchFamily="34" charset="0"/>
              </a:rPr>
              <a:t>In addition to device telemetry, message routing also enables sending device twin change events, device lifecycle events, and digital twin change events. For example, if a route is created with data source set to </a:t>
            </a:r>
            <a:r>
              <a:rPr lang="en-US" b="1" i="0" dirty="0">
                <a:solidFill>
                  <a:srgbClr val="171717"/>
                </a:solidFill>
                <a:effectLst/>
                <a:latin typeface="Segoe UI" panose="020B0502040204020203" pitchFamily="34" charset="0"/>
              </a:rPr>
              <a:t>device twin change events</a:t>
            </a:r>
            <a:r>
              <a:rPr lang="en-US" b="0" i="0" dirty="0">
                <a:solidFill>
                  <a:srgbClr val="171717"/>
                </a:solidFill>
                <a:effectLst/>
                <a:latin typeface="Segoe UI" panose="020B0502040204020203" pitchFamily="34" charset="0"/>
              </a:rPr>
              <a:t>, IoT Hub sends messages to the endpoint that contain the change in the device twin. Similarly, if a route is created with data source set to </a:t>
            </a:r>
            <a:r>
              <a:rPr lang="en-US" b="1" i="0" dirty="0">
                <a:solidFill>
                  <a:srgbClr val="171717"/>
                </a:solidFill>
                <a:effectLst/>
                <a:latin typeface="Segoe UI" panose="020B0502040204020203" pitchFamily="34" charset="0"/>
              </a:rPr>
              <a:t>device lifecycle events</a:t>
            </a:r>
            <a:r>
              <a:rPr lang="en-US" b="0" i="0" dirty="0">
                <a:solidFill>
                  <a:srgbClr val="171717"/>
                </a:solidFill>
                <a:effectLst/>
                <a:latin typeface="Segoe UI" panose="020B0502040204020203" pitchFamily="34" charset="0"/>
              </a:rPr>
              <a:t>, IoT Hub sends a message indicating whether the device was deleted or created.</a:t>
            </a:r>
          </a:p>
          <a:p>
            <a:pPr marL="0" marR="0" lvl="0" indent="0" algn="l" defTabSz="913434" rtl="0" eaLnBrk="1" fontAlgn="auto" latinLnBrk="0" hangingPunct="1">
              <a:lnSpc>
                <a:spcPct val="100000"/>
              </a:lnSpc>
              <a:spcBef>
                <a:spcPct val="0"/>
              </a:spcBef>
              <a:spcAft>
                <a:spcPts val="600"/>
              </a:spcAft>
              <a:buClrTx/>
              <a:buSzTx/>
              <a:buFontTx/>
              <a:buNone/>
              <a:tabLst/>
              <a:defRPr/>
            </a:pPr>
            <a:endParaRPr lang="en-US" sz="1200" dirty="0">
              <a:gradFill>
                <a:gsLst>
                  <a:gs pos="0">
                    <a:srgbClr val="000000"/>
                  </a:gs>
                  <a:gs pos="100000">
                    <a:srgbClr val="000000"/>
                  </a:gs>
                </a:gsLst>
                <a:lin ang="5400000" scaled="0"/>
              </a:gradFill>
              <a:latin typeface="+mn-l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7891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An IoT hub has a default built-in-endpoint (</a:t>
            </a:r>
            <a:r>
              <a:rPr lang="en-US" b="1" i="0" dirty="0">
                <a:solidFill>
                  <a:srgbClr val="171717"/>
                </a:solidFill>
                <a:effectLst/>
                <a:latin typeface="Segoe UI" panose="020B0502040204020203" pitchFamily="34" charset="0"/>
              </a:rPr>
              <a:t>messages/events</a:t>
            </a:r>
            <a:r>
              <a:rPr lang="en-US" b="0" i="0" dirty="0">
                <a:solidFill>
                  <a:srgbClr val="171717"/>
                </a:solidFill>
                <a:effectLst/>
                <a:latin typeface="Segoe UI" panose="020B0502040204020203" pitchFamily="34" charset="0"/>
              </a:rPr>
              <a:t>) that is compatible with Event Hubs. You can create </a:t>
            </a:r>
            <a:r>
              <a:rPr lang="en-US" b="0" i="0" u="none" strike="noStrike" dirty="0">
                <a:effectLst/>
                <a:latin typeface="Segoe UI" panose="020B0502040204020203" pitchFamily="34" charset="0"/>
                <a:hlinkClick r:id="rId3"/>
              </a:rPr>
              <a:t>custom endpoints</a:t>
            </a:r>
            <a:r>
              <a:rPr lang="en-US" b="0" i="0" dirty="0">
                <a:solidFill>
                  <a:srgbClr val="171717"/>
                </a:solidFill>
                <a:effectLst/>
                <a:latin typeface="Segoe UI" panose="020B0502040204020203" pitchFamily="34" charset="0"/>
              </a:rPr>
              <a:t> to route messages to by linking other services in your subscription to the IoT 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strike="noStrike" dirty="0">
                <a:solidFill>
                  <a:srgbClr val="171717"/>
                </a:solidFill>
                <a:effectLst/>
                <a:latin typeface="Segoe UI" panose="020B0502040204020203" pitchFamily="34" charset="0"/>
              </a:rPr>
              <a:t>Message enrichments</a:t>
            </a:r>
            <a:r>
              <a:rPr lang="en-US" b="0" i="0" u="none" strike="noStrike" dirty="0">
                <a:solidFill>
                  <a:srgbClr val="171717"/>
                </a:solidFill>
                <a:effectLst/>
                <a:latin typeface="Segoe UI" panose="020B0502040204020203" pitchFamily="34" charset="0"/>
              </a:rPr>
              <a:t> describes the ability of Azure IoT Hub to </a:t>
            </a:r>
            <a:r>
              <a:rPr lang="en-US" b="0" i="1" u="none" strike="noStrike" dirty="0">
                <a:solidFill>
                  <a:srgbClr val="171717"/>
                </a:solidFill>
                <a:effectLst/>
                <a:latin typeface="Segoe UI" panose="020B0502040204020203" pitchFamily="34" charset="0"/>
              </a:rPr>
              <a:t>stamp</a:t>
            </a:r>
            <a:r>
              <a:rPr lang="en-US" b="0" i="0" u="none" strike="noStrike" dirty="0">
                <a:solidFill>
                  <a:srgbClr val="171717"/>
                </a:solidFill>
                <a:effectLst/>
                <a:latin typeface="Segoe UI" panose="020B0502040204020203" pitchFamily="34" charset="0"/>
              </a:rPr>
              <a:t> messages with additional information before the messages are sent to the designated endpoint.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IoT Hub currently supports the following endpoints:</a:t>
            </a:r>
          </a:p>
          <a:p>
            <a:pPr algn="l">
              <a:buFont typeface="Arial" panose="020B0604020202020204" pitchFamily="34" charset="0"/>
              <a:buChar char="•"/>
            </a:pPr>
            <a:r>
              <a:rPr lang="en-US" b="0" i="0" dirty="0">
                <a:solidFill>
                  <a:srgbClr val="171717"/>
                </a:solidFill>
                <a:effectLst/>
                <a:latin typeface="Segoe UI" panose="020B0502040204020203" pitchFamily="34" charset="0"/>
              </a:rPr>
              <a:t>Built-in endpoint</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Storage</a:t>
            </a:r>
          </a:p>
          <a:p>
            <a:pPr algn="l">
              <a:buFont typeface="Arial" panose="020B0604020202020204" pitchFamily="34" charset="0"/>
              <a:buChar char="•"/>
            </a:pPr>
            <a:r>
              <a:rPr lang="en-US" b="0" i="0" dirty="0">
                <a:solidFill>
                  <a:srgbClr val="171717"/>
                </a:solidFill>
                <a:effectLst/>
                <a:latin typeface="Segoe UI" panose="020B0502040204020203" pitchFamily="34" charset="0"/>
              </a:rPr>
              <a:t>Service Bus Queues and Service Bus Topics</a:t>
            </a:r>
          </a:p>
          <a:p>
            <a:pPr algn="l">
              <a:buFont typeface="Arial" panose="020B0604020202020204" pitchFamily="34" charset="0"/>
              <a:buChar char="•"/>
            </a:pPr>
            <a:r>
              <a:rPr lang="en-US" b="0" i="0" dirty="0">
                <a:solidFill>
                  <a:srgbClr val="171717"/>
                </a:solidFill>
                <a:effectLst/>
                <a:latin typeface="Segoe UI" panose="020B0502040204020203" pitchFamily="34" charset="0"/>
              </a:rPr>
              <a:t>Event Hubs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There are two storage services IoT Hub can route messages to -- </a:t>
            </a:r>
            <a:r>
              <a:rPr lang="en-US" b="0" i="0" u="none" strike="noStrike" dirty="0">
                <a:effectLst/>
                <a:latin typeface="Segoe UI" panose="020B0502040204020203" pitchFamily="34" charset="0"/>
                <a:hlinkClick r:id="rId4"/>
              </a:rPr>
              <a:t>Azure Blob Storage</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5"/>
              </a:rPr>
              <a:t>Azure Data Lake Storage Gen2</a:t>
            </a:r>
            <a:r>
              <a:rPr lang="en-US" b="0" i="0" dirty="0">
                <a:solidFill>
                  <a:srgbClr val="171717"/>
                </a:solidFill>
                <a:effectLst/>
                <a:latin typeface="Segoe UI" panose="020B0502040204020203" pitchFamily="34" charset="0"/>
              </a:rPr>
              <a:t> (ADLS Gen2) accounts. Azure Data Lake Storage accounts are </a:t>
            </a:r>
            <a:r>
              <a:rPr lang="en-US" b="0" i="0" u="none" strike="noStrike" dirty="0">
                <a:effectLst/>
                <a:latin typeface="Segoe UI" panose="020B0502040204020203" pitchFamily="34" charset="0"/>
                <a:hlinkClick r:id="rId6"/>
              </a:rPr>
              <a:t>hierarchical namespace</a:t>
            </a:r>
            <a:r>
              <a:rPr lang="en-US" b="0" i="0" dirty="0">
                <a:solidFill>
                  <a:srgbClr val="171717"/>
                </a:solidFill>
                <a:effectLst/>
                <a:latin typeface="Segoe UI" panose="020B0502040204020203" pitchFamily="34" charset="0"/>
              </a:rPr>
              <a:t>-enabled storage accounts built on top of blob storage. Both of these use blobs for their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Non-telemetry events</a:t>
            </a:r>
          </a:p>
          <a:p>
            <a:pPr algn="l"/>
            <a:r>
              <a:rPr lang="en-US" b="0" i="0" dirty="0">
                <a:solidFill>
                  <a:srgbClr val="171717"/>
                </a:solidFill>
                <a:effectLst/>
                <a:latin typeface="Segoe UI" panose="020B0502040204020203" pitchFamily="34" charset="0"/>
              </a:rPr>
              <a:t>In addition to device telemetry, message routing also enables sending device twin change events, device lifecycle events, and digital twin change events. For example, if a route is created with data source set to </a:t>
            </a:r>
            <a:r>
              <a:rPr lang="en-US" b="1" i="0" dirty="0">
                <a:solidFill>
                  <a:srgbClr val="171717"/>
                </a:solidFill>
                <a:effectLst/>
                <a:latin typeface="Segoe UI" panose="020B0502040204020203" pitchFamily="34" charset="0"/>
              </a:rPr>
              <a:t>device twin change events</a:t>
            </a:r>
            <a:r>
              <a:rPr lang="en-US" b="0" i="0" dirty="0">
                <a:solidFill>
                  <a:srgbClr val="171717"/>
                </a:solidFill>
                <a:effectLst/>
                <a:latin typeface="Segoe UI" panose="020B0502040204020203" pitchFamily="34" charset="0"/>
              </a:rPr>
              <a:t>, IoT Hub sends messages to the endpoint that contain the change in the device twin. Similarly, if a route is created with data source set to </a:t>
            </a:r>
            <a:r>
              <a:rPr lang="en-US" b="1" i="0" dirty="0">
                <a:solidFill>
                  <a:srgbClr val="171717"/>
                </a:solidFill>
                <a:effectLst/>
                <a:latin typeface="Segoe UI" panose="020B0502040204020203" pitchFamily="34" charset="0"/>
              </a:rPr>
              <a:t>device lifecycle events</a:t>
            </a:r>
            <a:r>
              <a:rPr lang="en-US" b="0" i="0" dirty="0">
                <a:solidFill>
                  <a:srgbClr val="171717"/>
                </a:solidFill>
                <a:effectLst/>
                <a:latin typeface="Segoe UI" panose="020B0502040204020203" pitchFamily="34" charset="0"/>
              </a:rPr>
              <a:t>, IoT Hub sends a message indicating whether the device was deleted or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endParaRPr lang="en-US" b="0" i="0" u="none" strike="noStrike" dirty="0">
              <a:solidFill>
                <a:srgbClr val="171717"/>
              </a:solidFill>
              <a:effectLst/>
              <a:latin typeface="Segoe UI" panose="020B0502040204020203" pitchFamily="34" charset="0"/>
            </a:endParaRPr>
          </a:p>
          <a:p>
            <a:endParaRPr lang="en-US" b="0" i="0" u="none" strike="noStrike" dirty="0">
              <a:solidFill>
                <a:srgbClr val="171717"/>
              </a:solidFill>
              <a:effectLst/>
              <a:latin typeface="Segoe UI" panose="020B0502040204020203" pitchFamily="34" charset="0"/>
            </a:endParaRPr>
          </a:p>
          <a:p>
            <a:endParaRPr lang="en-US" b="0" i="0" u="none" strike="noStrike" dirty="0">
              <a:solidFill>
                <a:srgbClr val="171717"/>
              </a:solidFill>
              <a:effectLst/>
              <a:latin typeface="Segoe UI" panose="020B0502040204020203" pitchFamily="34" charset="0"/>
            </a:endParaRPr>
          </a:p>
          <a:p>
            <a:endParaRPr lang="en-US" b="0" i="0" u="none" strike="noStrike"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5772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en-US" dirty="0"/>
              <a:t>Let’s have a look at the variety of data IoT systems can generate. </a:t>
            </a:r>
          </a:p>
          <a:p>
            <a:r>
              <a:rPr lang="en-US" i="1" dirty="0">
                <a:solidFill>
                  <a:schemeClr val="bg1"/>
                </a:solidFill>
                <a:highlight>
                  <a:srgbClr val="FFFF00"/>
                </a:highlight>
              </a:rPr>
              <a:t>[</a:t>
            </a:r>
            <a:r>
              <a:rPr lang="en-US" i="1" dirty="0">
                <a:solidFill>
                  <a:schemeClr val="bg1"/>
                </a:solidFill>
              </a:rPr>
              <a:t>Click</a:t>
            </a:r>
            <a:r>
              <a:rPr lang="en-US" i="1" dirty="0">
                <a:solidFill>
                  <a:schemeClr val="bg1"/>
                </a:solidFill>
                <a:highlight>
                  <a:srgbClr val="FFFF00"/>
                </a:highlight>
              </a:rPr>
              <a:t>]</a:t>
            </a:r>
            <a:r>
              <a:rPr lang="en-US" dirty="0"/>
              <a:t> First, IoT generates telemetry data. We have mainly JSON documents, even if from time to time, we encounter a lot of other data formats, including column-encoded.</a:t>
            </a:r>
          </a:p>
          <a:p>
            <a:r>
              <a:rPr lang="en-US" i="1" dirty="0">
                <a:solidFill>
                  <a:schemeClr val="bg1"/>
                </a:solidFill>
                <a:highlight>
                  <a:srgbClr val="FFFF00"/>
                </a:highlight>
              </a:rPr>
              <a:t>[</a:t>
            </a:r>
            <a:r>
              <a:rPr lang="en-US" i="1" dirty="0">
                <a:solidFill>
                  <a:schemeClr val="bg1"/>
                </a:solidFill>
              </a:rPr>
              <a:t>Click</a:t>
            </a:r>
            <a:r>
              <a:rPr lang="en-US" i="1" dirty="0">
                <a:solidFill>
                  <a:schemeClr val="bg1"/>
                </a:solidFill>
                <a:highlight>
                  <a:srgbClr val="FFFF00"/>
                </a:highlight>
              </a:rPr>
              <a:t>]</a:t>
            </a:r>
            <a:r>
              <a:rPr lang="en-US" dirty="0"/>
              <a:t> Then, we have all the metadata associated with the data itself, the IoT Device or the system. The values there may change slowly</a:t>
            </a:r>
            <a:r>
              <a:rPr lang="en-US" baseline="30000" dirty="0"/>
              <a:t>1 </a:t>
            </a:r>
            <a:r>
              <a:rPr lang="en-US" dirty="0"/>
              <a:t>over time. These metadata can be precious sources of information for your analytics. </a:t>
            </a:r>
            <a:r>
              <a:rPr lang="en-US" i="1" dirty="0"/>
              <a:t>[Click]</a:t>
            </a:r>
            <a:r>
              <a:rPr lang="en-US" dirty="0"/>
              <a:t> These metadata can also be enriched in the process with reference data or other sources.</a:t>
            </a:r>
          </a:p>
          <a:p>
            <a:r>
              <a:rPr lang="en-US" i="1" dirty="0"/>
              <a:t>[Click]</a:t>
            </a:r>
            <a:r>
              <a:rPr lang="en-US" i="0" dirty="0"/>
              <a:t> The diversity of IoT generated data can be immense: Image &amp; video streams, but also many other formats. IoT Gateways like Azure IoT Hub facilitates file upload from IoT devices, enabling the collection of all kind of unstructured data.</a:t>
            </a:r>
            <a:endParaRPr lang="en-US" dirty="0"/>
          </a:p>
          <a:p>
            <a:endParaRPr lang="en-US" b="1" dirty="0"/>
          </a:p>
          <a:p>
            <a:endParaRPr lang="en-US" b="1" dirty="0"/>
          </a:p>
          <a:p>
            <a:r>
              <a:rPr lang="en-US" b="1" dirty="0"/>
              <a:t>Speaker Notes</a:t>
            </a:r>
          </a:p>
          <a:p>
            <a:r>
              <a:rPr lang="en-US" b="0" dirty="0"/>
              <a:t>1 – Slow changing dimension</a:t>
            </a:r>
          </a:p>
        </p:txBody>
      </p:sp>
    </p:spTree>
    <p:extLst>
      <p:ext uri="{BB962C8B-B14F-4D97-AF65-F5344CB8AC3E}">
        <p14:creationId xmlns:p14="http://schemas.microsoft.com/office/powerpoint/2010/main" val="2757448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71717"/>
                </a:solidFill>
                <a:effectLst/>
                <a:latin typeface="Segoe UI" panose="020B0502040204020203" pitchFamily="34" charset="0"/>
              </a:rPr>
              <a:t>Azure IoT Hub integrates with Azure Event Grid so that you can send event notifications to other services and trigger downstream processes.</a:t>
            </a:r>
          </a:p>
          <a:p>
            <a:endParaRPr lang="en-US" b="0" i="0" u="none" strike="noStrike" dirty="0">
              <a:solidFill>
                <a:srgbClr val="171717"/>
              </a:solidFill>
              <a:effectLst/>
              <a:latin typeface="Segoe UI" panose="020B0502040204020203" pitchFamily="34" charset="0"/>
            </a:endParaRPr>
          </a:p>
          <a:p>
            <a:r>
              <a:rPr lang="en-US" b="0" i="0" u="none" strike="noStrike" dirty="0">
                <a:solidFill>
                  <a:srgbClr val="171717"/>
                </a:solidFill>
                <a:effectLst/>
                <a:latin typeface="Segoe UI" panose="020B0502040204020203" pitchFamily="34" charset="0"/>
              </a:rPr>
              <a:t>For example: If I wanted to create an alert to send an email whenever a new device is created, I could create a Logic App and IoT Hub event subscriptions </a:t>
            </a:r>
          </a:p>
          <a:p>
            <a:endParaRPr lang="en-US" b="0" i="0" u="none" strike="noStrike" dirty="0">
              <a:solidFill>
                <a:srgbClr val="171717"/>
              </a:solidFill>
              <a:effectLst/>
              <a:latin typeface="Segoe UI" panose="020B0502040204020203" pitchFamily="34" charset="0"/>
            </a:endParaRPr>
          </a:p>
          <a:p>
            <a:pPr algn="l"/>
            <a:r>
              <a:rPr lang="en-US" b="1" i="0" u="none" strike="noStrike" dirty="0">
                <a:solidFill>
                  <a:srgbClr val="171717"/>
                </a:solidFill>
                <a:effectLst/>
                <a:latin typeface="Segoe UI" panose="020B0502040204020203" pitchFamily="34" charset="0"/>
              </a:rPr>
              <a:t>Filter events</a:t>
            </a:r>
          </a:p>
          <a:p>
            <a:pPr algn="l"/>
            <a:r>
              <a:rPr lang="en-US" b="0" i="0" u="none" strike="noStrike" dirty="0">
                <a:solidFill>
                  <a:srgbClr val="171717"/>
                </a:solidFill>
                <a:effectLst/>
                <a:latin typeface="Segoe UI" panose="020B0502040204020203" pitchFamily="34" charset="0"/>
              </a:rPr>
              <a:t>IoT Hub event subscriptions can filter events based on event type, data content and subject, which is the device name.</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72683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Calibri"/>
                <a:ea typeface="Times New Roman" panose="02020603050405020304" pitchFamily="18" charset="0"/>
                <a:cs typeface="Calibri"/>
              </a:rPr>
              <a:t>To address these key customer pain-points, we are expanding the management capabilities provided to you by Azure IoT platform, by introducing the new Device Update for IoT Hub. </a:t>
            </a:r>
          </a:p>
          <a:p>
            <a:endParaRPr lang="en-US" sz="1800" dirty="0">
              <a:solidFill>
                <a:srgbClr val="000000"/>
              </a:solidFill>
              <a:latin typeface="Calibri"/>
              <a:ea typeface="Times New Roman" panose="02020603050405020304" pitchFamily="18" charset="0"/>
              <a:cs typeface="Calibri"/>
            </a:endParaRPr>
          </a:p>
          <a:p>
            <a:r>
              <a:rPr lang="en-US" sz="1800" dirty="0">
                <a:solidFill>
                  <a:srgbClr val="000000"/>
                </a:solidFill>
                <a:effectLst/>
                <a:latin typeface="Calibri"/>
                <a:ea typeface="Times New Roman" panose="02020603050405020304" pitchFamily="18" charset="0"/>
                <a:cs typeface="Calibri"/>
              </a:rPr>
              <a:t>Device Update for IoT Hub is an end-to-end platform for IoT device builders and solution integrators who want their customers to get the most value from their Azure IoT-enabled products. The platform simplifies and accelerates the time-consuming task of keeping every device across an IoT ecosystem up to date with the latest security and feature updates. </a:t>
            </a:r>
            <a:endParaRPr lang="en-US" dirty="0">
              <a:solidFill>
                <a:srgbClr val="000000"/>
              </a:solidFill>
              <a:latin typeface="Calibri"/>
              <a:ea typeface="Times New Roman" panose="02020603050405020304" pitchFamily="18" charset="0"/>
              <a:cs typeface="Calibri"/>
            </a:endParaRPr>
          </a:p>
          <a:p>
            <a:endParaRPr lang="en-US" sz="1800" dirty="0">
              <a:solidFill>
                <a:srgbClr val="000000"/>
              </a:solidFill>
              <a:latin typeface="Calibri"/>
              <a:ea typeface="Times New Roman" panose="02020603050405020304" pitchFamily="18" charset="0"/>
              <a:cs typeface="Calibri"/>
            </a:endParaRPr>
          </a:p>
          <a:p>
            <a:r>
              <a:rPr lang="en-US" sz="1800" dirty="0">
                <a:solidFill>
                  <a:srgbClr val="000000"/>
                </a:solidFill>
                <a:latin typeface="Calibri"/>
                <a:ea typeface="Times New Roman" panose="02020603050405020304" pitchFamily="18" charset="0"/>
                <a:cs typeface="Calibri"/>
              </a:rPr>
              <a:t>----------</a:t>
            </a:r>
          </a:p>
          <a:p>
            <a:endParaRPr lang="en-US" sz="1800" dirty="0">
              <a:solidFill>
                <a:srgbClr val="000000"/>
              </a:solidFill>
              <a:latin typeface="Calibri"/>
              <a:ea typeface="Times New Roman" panose="02020603050405020304" pitchFamily="18" charset="0"/>
              <a:cs typeface="Calibri"/>
            </a:endParaRPr>
          </a:p>
          <a:p>
            <a:r>
              <a:rPr lang="en-US" sz="1800" dirty="0">
                <a:solidFill>
                  <a:srgbClr val="000000"/>
                </a:solidFill>
                <a:effectLst/>
                <a:latin typeface="Calibri"/>
                <a:ea typeface="Times New Roman" panose="02020603050405020304" pitchFamily="18" charset="0"/>
                <a:cs typeface="Calibri"/>
              </a:rPr>
              <a:t>Device Update for IoT Hub provides an on-network caching solution to enable updating of more complex topologies involving internet-isolated leaf and Nested Edge devices and is compatible with open-source solutions. It implements robust security measures for a safe updating experience, while rich management controls and reporting ensure that customers stay in control of the update process.</a:t>
            </a:r>
            <a:r>
              <a:rPr lang="en-US" sz="1800" dirty="0">
                <a:solidFill>
                  <a:srgbClr val="000000"/>
                </a:solidFill>
                <a:latin typeface="Calibri"/>
                <a:ea typeface="Times New Roman" panose="02020603050405020304" pitchFamily="18" charset="0"/>
                <a:cs typeface="Calibri"/>
              </a:rPr>
              <a:t>  </a:t>
            </a:r>
            <a:endParaRPr lang="en-US" dirty="0">
              <a:cs typeface="Calibri"/>
            </a:endParaRPr>
          </a:p>
          <a:p>
            <a:pPr marL="0" marR="0"/>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1800" b="1" dirty="0">
                <a:solidFill>
                  <a:srgbClr val="000000"/>
                </a:solidFill>
                <a:effectLst/>
                <a:latin typeface="Calibri"/>
                <a:ea typeface="Times New Roman" panose="02020603050405020304" pitchFamily="18" charset="0"/>
                <a:cs typeface="Calibri"/>
              </a:rPr>
              <a:t>Device Builders:</a:t>
            </a:r>
            <a:r>
              <a:rPr lang="en-US" sz="1800" dirty="0">
                <a:solidFill>
                  <a:srgbClr val="000000"/>
                </a:solidFill>
                <a:effectLst/>
                <a:latin typeface="Calibri"/>
                <a:ea typeface="Times New Roman" panose="02020603050405020304" pitchFamily="18" charset="0"/>
                <a:cs typeface="Calibri"/>
              </a:rPr>
              <a:t> Whether you or your customers will be responsible for updating the devices you sell, you can make your IoT products more compelling for potential customers by preinstalling Device Update for IoT Hub so keeping devices updated is simple, secure, and reliable.</a:t>
            </a:r>
            <a:endParaRPr lang="en-US" sz="1800" b="0" dirty="0">
              <a:solidFill>
                <a:srgbClr val="000000"/>
              </a:solidFill>
              <a:effectLst/>
              <a:latin typeface="Calibri"/>
              <a:ea typeface="Times New Roman" panose="02020603050405020304" pitchFamily="18" charset="0"/>
              <a:cs typeface="Calibri"/>
            </a:endParaRPr>
          </a:p>
          <a:p>
            <a:pPr marL="342900" indent="-342900">
              <a:buFont typeface="Symbol" panose="05050102010706020507" pitchFamily="18" charset="2"/>
              <a:buChar char=""/>
            </a:pPr>
            <a:r>
              <a:rPr lang="en-US" sz="1800" b="1" dirty="0">
                <a:effectLst/>
                <a:latin typeface="Calibri"/>
                <a:ea typeface="Calibri" panose="020F0502020204030204" pitchFamily="34" charset="0"/>
                <a:cs typeface="Calibri"/>
              </a:rPr>
              <a:t>Solution Integrators &amp; Device Builders: </a:t>
            </a:r>
            <a:r>
              <a:rPr lang="en-US" sz="1800" dirty="0">
                <a:effectLst/>
                <a:latin typeface="Calibri"/>
                <a:ea typeface="Calibri" panose="020F0502020204030204" pitchFamily="34" charset="0"/>
                <a:cs typeface="Calibri"/>
              </a:rPr>
              <a:t>If you manage or deploy updates for customers, Device Update for IoT Hub has the capabilities you need to rapidly deploy over-the-air updates for everything from tiny sensor devices to gateway-level devices.</a:t>
            </a:r>
            <a:r>
              <a:rPr lang="en-US" sz="1800" dirty="0">
                <a:latin typeface="Calibri"/>
                <a:ea typeface="Calibri" panose="020F0502020204030204" pitchFamily="34" charset="0"/>
                <a:cs typeface="Calibri"/>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E6BCA0-944D-48EC-AD7E-A46F6D3C98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5639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a:cs typeface="Segoe UI"/>
              </a:rPr>
              <a:t>Let's take a look at the features that are provided with Device Update-</a:t>
            </a:r>
          </a:p>
          <a:p>
            <a:r>
              <a:rPr lang="en-US" sz="1000" dirty="0">
                <a:latin typeface="Segoe UI"/>
                <a:cs typeface="Segoe UI"/>
              </a:rPr>
              <a:t>Device Update provides APIs for importing, distributing and managing updates, so partners can choose to build their own custom portal and experiences on top of it</a:t>
            </a:r>
            <a:endParaRPr lang="en-US" sz="1000" dirty="0">
              <a:latin typeface="Segoe UI" panose="020B0502040204020203" pitchFamily="34" charset="0"/>
              <a:cs typeface="Segoe UI" panose="020B0502040204020203" pitchFamily="34" charset="0"/>
            </a:endParaRPr>
          </a:p>
          <a:p>
            <a:r>
              <a:rPr lang="en-US" sz="1000" dirty="0">
                <a:latin typeface="Segoe UI"/>
                <a:cs typeface="Segoe UI"/>
              </a:rPr>
              <a:t>We also provide a seamless UX experience in Azure Portal integrated with IoT Hub</a:t>
            </a:r>
          </a:p>
          <a:p>
            <a:r>
              <a:rPr lang="en-US" sz="1000" dirty="0">
                <a:latin typeface="Segoe UI"/>
                <a:cs typeface="Segoe UI"/>
              </a:rPr>
              <a:t>There is broad support for various IoT operating systems like Linux, Azure RTOS and platforms like Azure IoT Edge and Azure Percept. All of our agents are completely open-source so they can be extended to any configuration that you have running in your ecosystem</a:t>
            </a:r>
          </a:p>
          <a:p>
            <a:r>
              <a:rPr lang="en-US" sz="1000" dirty="0">
                <a:latin typeface="Segoe UI"/>
                <a:cs typeface="Segoe UI"/>
              </a:rPr>
              <a:t>A unique offering of Device Update is the in-built support for Microsoft Connected Cache that enables updates for cloud disconnected devices downstream of an Edge gateway as well as in nested topologies </a:t>
            </a:r>
          </a:p>
          <a:p>
            <a:r>
              <a:rPr lang="en-US" sz="1000" dirty="0">
                <a:latin typeface="Segoe UI"/>
                <a:cs typeface="Segoe UI"/>
              </a:rPr>
              <a:t>And lastly, Device update provides robust management and reporting tools that help keep customers informed and in control of the update process</a:t>
            </a: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7F40DD-CE06-45C2-8DA7-92D5B712F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3679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spcBef>
                <a:spcPct val="0"/>
              </a:spcBef>
              <a:spcAft>
                <a:spcPct val="0"/>
              </a:spcAft>
              <a:defRPr/>
            </a:pPr>
            <a:r>
              <a:rPr lang="en-US" altLang="en-US" sz="1800" b="1" dirty="0">
                <a:latin typeface="Segoe UI Semibold"/>
                <a:cs typeface="Segoe UI Semibold"/>
              </a:rPr>
              <a:t>Now let's take a look at how you can get started with Device Update for IoT Hub. </a:t>
            </a:r>
            <a:endParaRPr lang="en-US" altLang="en-US" sz="1800" b="1" dirty="0">
              <a:solidFill>
                <a:srgbClr val="002E50"/>
              </a:solidFill>
              <a:latin typeface="Segoe UI Semibold"/>
              <a:cs typeface="Segoe UI Semibold"/>
            </a:endParaRPr>
          </a:p>
          <a:p>
            <a:pPr>
              <a:spcBef>
                <a:spcPct val="0"/>
              </a:spcBef>
              <a:spcAft>
                <a:spcPct val="0"/>
              </a:spcAft>
              <a:defRPr/>
            </a:pPr>
            <a:r>
              <a:rPr lang="en-US" altLang="en-US" sz="1800" b="1" dirty="0">
                <a:solidFill>
                  <a:srgbClr val="000000"/>
                </a:solidFill>
                <a:latin typeface="Segoe UI Semibold"/>
                <a:cs typeface="Segoe UI Semibold"/>
              </a:rPr>
              <a:t>You can provision the Device Update resource from the Azure Marketplace on a new or existing Azure subscription. Provide access to different users or groups within your organization to the platform. You can connect a Device Update instance to a new or existing IoT Hub. Next, you have to install and provision the device update agent on your IoT device. You can use IoT Hub tags to group various devices which enable you to gradually deploy your update. For example you may group devices based on whether they are test or production, based on the region where they are deployed etc. Next import an update into your Device Update instance and then schedule a deployment to the group of devices you created above. You can then monitor the status to discover which of your devices are compliant with the latest update and which devices are not.   </a:t>
            </a:r>
          </a:p>
          <a:p>
            <a:pPr marL="457200" indent="-457200">
              <a:spcBef>
                <a:spcPct val="0"/>
              </a:spcBef>
              <a:spcAft>
                <a:spcPct val="0"/>
              </a:spcAft>
              <a:buAutoNum type="arabicPeriod"/>
              <a:defRPr/>
            </a:pPr>
            <a:endParaRPr lang="en-US" altLang="en-US" sz="1800" b="1" dirty="0">
              <a:solidFill>
                <a:srgbClr val="50E6FF"/>
              </a:solidFill>
              <a:latin typeface="Segoe UI Semibold"/>
              <a:cs typeface="Segoe UI Semibold"/>
            </a:endParaRPr>
          </a:p>
          <a:p>
            <a:pPr marL="457200" indent="-457200">
              <a:spcBef>
                <a:spcPct val="0"/>
              </a:spcBef>
              <a:spcAft>
                <a:spcPct val="0"/>
              </a:spcAft>
              <a:buAutoNum type="arabicPeriod"/>
              <a:defRPr/>
            </a:pPr>
            <a:endParaRPr lang="en-US" altLang="en-US" sz="1800" b="1" dirty="0">
              <a:solidFill>
                <a:srgbClr val="50E6FF"/>
              </a:solidFill>
              <a:latin typeface="Segoe UI Semibold"/>
            </a:endParaRPr>
          </a:p>
          <a:p>
            <a:pPr marL="457200" indent="-457200">
              <a:spcBef>
                <a:spcPct val="0"/>
              </a:spcBef>
              <a:spcAft>
                <a:spcPct val="0"/>
              </a:spcAft>
              <a:buAutoNum type="arabicPeriod"/>
              <a:defRPr/>
            </a:pPr>
            <a:endParaRPr lang="en-US" altLang="en-US" sz="1800" b="1" dirty="0">
              <a:solidFill>
                <a:srgbClr val="50E6FF"/>
              </a:solidFill>
              <a:latin typeface="Segoe UI Semibold"/>
            </a:endParaRPr>
          </a:p>
          <a:p>
            <a:pPr marL="457200" marR="0" lvl="0" indent="-457200" defTabSz="914400">
              <a:lnSpc>
                <a:spcPct val="100000"/>
              </a:lnSpc>
              <a:spcBef>
                <a:spcPct val="0"/>
              </a:spcBef>
              <a:spcAft>
                <a:spcPct val="0"/>
              </a:spcAft>
              <a:buClrTx/>
              <a:buSzTx/>
              <a:buAutoNum type="arabicPeriod"/>
              <a:tabLst/>
              <a:defRPr/>
            </a:pPr>
            <a:r>
              <a:rPr kumimoji="0" lang="en-US" altLang="en-US" sz="1800" b="1" i="0" u="none" strike="noStrike" kern="1200" cap="none" spc="0" normalizeH="0" baseline="0" noProof="0" dirty="0">
                <a:ln>
                  <a:noFill/>
                </a:ln>
                <a:solidFill>
                  <a:srgbClr val="50E6FF"/>
                </a:solidFill>
                <a:effectLst/>
                <a:uLnTx/>
                <a:uFillTx/>
                <a:latin typeface="Segoe UI Semibold"/>
                <a:ea typeface="+mn-ea"/>
                <a:cs typeface="+mn-cs"/>
              </a:rPr>
              <a:t>Subscribe</a:t>
            </a:r>
            <a:r>
              <a:rPr lang="en-US" altLang="en-US" sz="1800" b="1" dirty="0">
                <a:solidFill>
                  <a:srgbClr val="FFFFFF"/>
                </a:solidFill>
                <a:latin typeface="Segoe UI Semibold"/>
              </a:rPr>
              <a:t> – </a:t>
            </a:r>
            <a:r>
              <a:rPr lang="en-US" altLang="en-US" sz="1800" dirty="0">
                <a:solidFill>
                  <a:srgbClr val="FFFFFF"/>
                </a:solidFill>
                <a:latin typeface="Segoe UI"/>
              </a:rPr>
              <a:t>S</a:t>
            </a:r>
            <a:r>
              <a:rPr kumimoji="0" lang="en-US" altLang="en-US" sz="1800" b="0" i="0" u="none" strike="noStrike" kern="1200" cap="none" spc="0" normalizeH="0" baseline="0" noProof="0" dirty="0">
                <a:ln>
                  <a:noFill/>
                </a:ln>
                <a:solidFill>
                  <a:srgbClr val="FFFFFF"/>
                </a:solidFill>
                <a:effectLst/>
                <a:uLnTx/>
                <a:uFillTx/>
                <a:latin typeface="Segoe UI"/>
                <a:ea typeface="+mn-ea"/>
                <a:cs typeface="+mn-cs"/>
              </a:rPr>
              <a:t>elect a subscription and provision the platform. A free introductory trial is available</a:t>
            </a:r>
            <a:endParaRPr lang="en-US" altLang="en-US" sz="1800" b="0" i="0" u="none" strike="noStrike" kern="1200" cap="none" spc="0" normalizeH="0" baseline="0" noProof="0" dirty="0">
              <a:ln>
                <a:noFill/>
              </a:ln>
              <a:solidFill>
                <a:srgbClr val="FFFFFF"/>
              </a:solidFill>
              <a:effectLst/>
              <a:uLnTx/>
              <a:uFillTx/>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Manage access </a:t>
            </a:r>
            <a:r>
              <a:rPr lang="en-US" altLang="en-US" sz="1800" dirty="0">
                <a:solidFill>
                  <a:srgbClr val="FFFFFF"/>
                </a:solidFill>
                <a:latin typeface="Segoe UI"/>
              </a:rPr>
              <a:t>– Select the people you want to have the ability to provision or access the platform</a:t>
            </a:r>
            <a:endParaRPr lang="en-US" altLang="en-US" sz="1800" dirty="0">
              <a:solidFill>
                <a:srgbClr val="FFFFFF"/>
              </a:solidFill>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Easily connect </a:t>
            </a:r>
            <a:r>
              <a:rPr lang="en-US" altLang="en-US" sz="1800" dirty="0">
                <a:solidFill>
                  <a:srgbClr val="FFFFFF"/>
                </a:solidFill>
                <a:latin typeface="Segoe UI"/>
              </a:rPr>
              <a:t>– Select the IoT Hub instance you want to manage</a:t>
            </a:r>
            <a:endParaRPr lang="en-US" altLang="en-US" sz="1800" dirty="0">
              <a:solidFill>
                <a:srgbClr val="FFFFFF"/>
              </a:solidFill>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Provision devices with Device Update agent </a:t>
            </a:r>
            <a:r>
              <a:rPr lang="en-US" altLang="en-US" sz="1800" dirty="0">
                <a:solidFill>
                  <a:srgbClr val="FFFFFF"/>
                </a:solidFill>
                <a:latin typeface="Segoe UI"/>
              </a:rPr>
              <a:t>– Quickly integrate Device Update for IoT Hub capabilities into your client software</a:t>
            </a:r>
            <a:endParaRPr lang="en-US" altLang="en-US" sz="1800" dirty="0">
              <a:solidFill>
                <a:srgbClr val="FFFFFF"/>
              </a:solidFill>
              <a:latin typeface="Segoe UI"/>
              <a:cs typeface="Segoe UI"/>
            </a:endParaRPr>
          </a:p>
          <a:p>
            <a:pPr marL="457200" indent="-457200" fontAlgn="base">
              <a:spcBef>
                <a:spcPct val="0"/>
              </a:spcBef>
              <a:spcAft>
                <a:spcPct val="0"/>
              </a:spcAft>
              <a:buFont typeface="+mj-lt"/>
              <a:buAutoNum type="arabicPeriod"/>
              <a:defRPr/>
            </a:pPr>
            <a:r>
              <a:rPr lang="en-US" altLang="en-US" sz="1800" b="1" dirty="0">
                <a:solidFill>
                  <a:schemeClr val="accent5"/>
                </a:solidFill>
                <a:latin typeface="Segoe UI Semibold"/>
                <a:cs typeface="Segoe UI Semibold"/>
              </a:rPr>
              <a:t>Group devices </a:t>
            </a:r>
            <a:r>
              <a:rPr lang="en-US" altLang="en-US" sz="1800" dirty="0">
                <a:solidFill>
                  <a:srgbClr val="FFFFFF"/>
                </a:solidFill>
                <a:latin typeface="Segoe UI"/>
              </a:rPr>
              <a:t>– Group devices by class and schedule when updates occur. </a:t>
            </a:r>
            <a:endParaRPr lang="en-US" altLang="en-US" sz="1800" dirty="0">
              <a:solidFill>
                <a:srgbClr val="FFFFFF"/>
              </a:solidFill>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Segoe UI Semibold"/>
                <a:cs typeface="Segoe UI Semibold"/>
              </a:rPr>
              <a:t>Import updates </a:t>
            </a:r>
            <a:r>
              <a:rPr lang="en-US" altLang="en-US" sz="1800" b="1" dirty="0">
                <a:solidFill>
                  <a:schemeClr val="bg2"/>
                </a:solidFill>
                <a:latin typeface="+mn-lt"/>
                <a:cs typeface="Calibri"/>
              </a:rPr>
              <a:t>– </a:t>
            </a:r>
            <a:r>
              <a:rPr lang="en-US" altLang="en-US" sz="1800" dirty="0">
                <a:solidFill>
                  <a:schemeClr val="bg2"/>
                </a:solidFill>
                <a:latin typeface="+mn-lt"/>
                <a:cs typeface="Calibri"/>
              </a:rPr>
              <a:t>Import the security or new feature updates you require.</a:t>
            </a: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Deploy and monitor updates </a:t>
            </a:r>
            <a:r>
              <a:rPr lang="en-US" altLang="en-US" sz="1800" dirty="0">
                <a:solidFill>
                  <a:srgbClr val="FFFFFF"/>
                </a:solidFill>
                <a:latin typeface="Segoe UI"/>
              </a:rPr>
              <a:t>– Push security or feature updates to devices and receive real-time status notifications</a:t>
            </a:r>
            <a:endParaRPr lang="en-US" altLang="en-US" sz="1800" dirty="0">
              <a:solidFill>
                <a:srgbClr val="FFFFFF"/>
              </a:solidFill>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View reporting </a:t>
            </a:r>
            <a:r>
              <a:rPr lang="en-US" altLang="en-US" sz="1800" dirty="0">
                <a:solidFill>
                  <a:srgbClr val="FFFFFF"/>
                </a:solidFill>
                <a:latin typeface="Segoe UI"/>
              </a:rPr>
              <a:t>– Robust reporting capabilities make it easy to keep track of updates and provide up-to-date documentation</a:t>
            </a:r>
            <a:endParaRPr lang="en-US" altLang="en-US" sz="1800" dirty="0">
              <a:solidFill>
                <a:srgbClr val="FFFFFF"/>
              </a:solidFill>
              <a:latin typeface="Segoe UI"/>
              <a:cs typeface="Segoe UI"/>
            </a:endParaRPr>
          </a:p>
          <a:p>
            <a:pPr marL="0" marR="0">
              <a:lnSpc>
                <a:spcPct val="110000"/>
              </a:lnSpc>
              <a:spcBef>
                <a:spcPts val="0"/>
              </a:spcBef>
              <a:spcAft>
                <a:spcPts val="600"/>
              </a:spcAft>
            </a:pPr>
            <a:endParaRPr lang="en-US" sz="18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nSpc>
                <a:spcPct val="110000"/>
              </a:lnSpc>
              <a:spcAft>
                <a:spcPts val="600"/>
              </a:spcAft>
            </a:pPr>
            <a:r>
              <a:rPr lang="en-US" sz="1800" dirty="0">
                <a:solidFill>
                  <a:srgbClr val="000000"/>
                </a:solidFill>
                <a:effectLst/>
                <a:latin typeface="Segoe UI"/>
                <a:ea typeface="Segoe UI" panose="020B0502040204020203" pitchFamily="34" charset="0"/>
                <a:cs typeface="Segoe UI"/>
              </a:rPr>
              <a:t>New users can get started by going to </a:t>
            </a:r>
            <a:r>
              <a:rPr lang="en-US" sz="1800" u="sng" dirty="0">
                <a:solidFill>
                  <a:srgbClr val="0078D4"/>
                </a:solidFill>
                <a:effectLst/>
                <a:latin typeface="Segoe UI"/>
                <a:ea typeface="Segoe UI" panose="020B0502040204020203" pitchFamily="34" charset="0"/>
                <a:cs typeface="Segoe UI"/>
                <a:hlinkClick r:id="rId3"/>
              </a:rPr>
              <a:t>Azure.com</a:t>
            </a:r>
            <a:r>
              <a:rPr lang="en-US" sz="1800" dirty="0">
                <a:solidFill>
                  <a:srgbClr val="000000"/>
                </a:solidFill>
                <a:effectLst/>
                <a:latin typeface="Segoe UI"/>
                <a:ea typeface="Segoe UI" panose="020B0502040204020203" pitchFamily="34" charset="0"/>
                <a:cs typeface="Segoe UI"/>
              </a:rPr>
              <a:t>, which has detailed information about the service. New users who want to try out Device Update for Azure IoT Hub can use a free tier without being charged up to a defined threshold. Solution operators are then able to select a resource group and region and then specify the name of the Device Update for Azure IoT Hub resource instance and the Azure AD directory to be associated with this instance. The user can subsequently see the status of the update being provisioned and then manage the update once provisioning is complete. IoT solution operators and team leaders can select who is given Device Update for Azure IoT Hub provisioning access within their organizations, as well as specifying the users who can manage update instances, try out the functionality, and who can publish or deploy updates.</a:t>
            </a:r>
            <a:r>
              <a:rPr lang="en-US" sz="1800" dirty="0">
                <a:solidFill>
                  <a:srgbClr val="000000"/>
                </a:solidFill>
                <a:latin typeface="Segoe UI"/>
                <a:ea typeface="Segoe UI" panose="020B0502040204020203" pitchFamily="34" charset="0"/>
                <a:cs typeface="Segoe UI"/>
              </a:rPr>
              <a:t> </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p>
            <a:endParaRPr lang="en-US" sz="1000" b="0" i="0" dirty="0">
              <a:solidFill>
                <a:srgbClr val="292C33"/>
              </a:solidFill>
              <a:effectLst/>
              <a:latin typeface="Segoe UI" panose="020B0502040204020203" pitchFamily="34" charset="0"/>
              <a:cs typeface="Segoe UI" panose="020B0502040204020203" pitchFamily="34" charset="0"/>
            </a:endParaRPr>
          </a:p>
          <a:p>
            <a:pPr marL="0" marR="0">
              <a:lnSpc>
                <a:spcPct val="110000"/>
              </a:lnSpc>
              <a:spcBef>
                <a:spcPts val="0"/>
              </a:spcBef>
              <a:spcAft>
                <a:spcPts val="600"/>
              </a:spcAft>
            </a:pPr>
            <a:r>
              <a:rPr lang="en-US" sz="1800" b="1" dirty="0">
                <a:solidFill>
                  <a:srgbClr val="000000"/>
                </a:solidFill>
                <a:effectLst/>
                <a:latin typeface="Segoe UI"/>
                <a:ea typeface="Segoe UI" panose="020B0502040204020203" pitchFamily="34" charset="0"/>
                <a:cs typeface="Segoe UI"/>
              </a:rPr>
              <a:t>Included with Device Update for Azure IoT Hub are features</a:t>
            </a:r>
            <a:r>
              <a:rPr lang="en-US" sz="1800" b="1" dirty="0">
                <a:effectLst/>
                <a:latin typeface="Segoe UI"/>
                <a:ea typeface="MS Mincho"/>
                <a:cs typeface="Segoe UI"/>
              </a:rPr>
              <a:t> </a:t>
            </a:r>
            <a:r>
              <a:rPr lang="en-US" sz="1800" b="1" dirty="0">
                <a:solidFill>
                  <a:srgbClr val="000000"/>
                </a:solidFill>
                <a:effectLst/>
                <a:latin typeface="Segoe UI"/>
                <a:ea typeface="Segoe UI" panose="020B0502040204020203" pitchFamily="34" charset="0"/>
                <a:cs typeface="Segoe UI"/>
              </a:rPr>
              <a:t>that allow maximum flexibility for updating devices:</a:t>
            </a:r>
            <a:endParaRPr lang="en-US" sz="1800" b="1" dirty="0">
              <a:effectLst/>
              <a:latin typeface="Segoe UI"/>
              <a:ea typeface="MS Mincho" panose="02020609040205080304" pitchFamily="49" charset="-128"/>
              <a:cs typeface="Segoe UI"/>
            </a:endParaRPr>
          </a:p>
          <a:p>
            <a:pPr marL="342900" marR="0" lvl="0" indent="-342900">
              <a:lnSpc>
                <a:spcPct val="110000"/>
              </a:lnSpc>
              <a:spcBef>
                <a:spcPts val="0"/>
              </a:spcBef>
              <a:spcAft>
                <a:spcPts val="0"/>
              </a:spcAft>
              <a:buFont typeface="Segoe UI" panose="020B0502040204020203" pitchFamily="34" charset="0"/>
              <a:buChar char="•"/>
            </a:pPr>
            <a:r>
              <a:rPr lang="en-US" sz="1800" dirty="0">
                <a:solidFill>
                  <a:srgbClr val="000000"/>
                </a:solidFill>
                <a:effectLst/>
                <a:latin typeface="Segoe UI"/>
                <a:ea typeface="Segoe UI" panose="020B0502040204020203" pitchFamily="34" charset="0"/>
                <a:cs typeface="Segoe UI"/>
              </a:rPr>
              <a:t>Use information in Azure IoT Hub to enable a “cloud scan” or cloud orchestrator, where applicability and workflow is moved to the cloud rather than requiring on-device scans.</a:t>
            </a:r>
            <a:endParaRPr lang="en-US" sz="1800" dirty="0">
              <a:effectLst/>
              <a:latin typeface="Segoe UI"/>
              <a:ea typeface="MS Mincho" panose="02020609040205080304" pitchFamily="49" charset="-128"/>
              <a:cs typeface="Segoe UI"/>
            </a:endParaRPr>
          </a:p>
          <a:p>
            <a:pPr marL="342900" marR="0" lvl="0" indent="-342900">
              <a:lnSpc>
                <a:spcPct val="110000"/>
              </a:lnSpc>
              <a:spcBef>
                <a:spcPts val="0"/>
              </a:spcBef>
              <a:spcAft>
                <a:spcPts val="0"/>
              </a:spcAft>
              <a:buFont typeface="Segoe UI" panose="020B0502040204020203" pitchFamily="34" charset="0"/>
              <a:buChar char="•"/>
            </a:pPr>
            <a:r>
              <a:rPr lang="en-US" sz="1800" dirty="0">
                <a:solidFill>
                  <a:srgbClr val="333333"/>
                </a:solidFill>
                <a:effectLst/>
                <a:latin typeface="Segoe UI"/>
                <a:ea typeface="Segoe UI" panose="020B0502040204020203" pitchFamily="34" charset="0"/>
                <a:cs typeface="Segoe UI"/>
              </a:rPr>
              <a:t>Automatically match updates imported into the system with compatible devices, making it easy to deploy the right updates to the right devices.</a:t>
            </a:r>
            <a:endParaRPr lang="en-US" sz="1800" dirty="0">
              <a:effectLst/>
              <a:latin typeface="Segoe UI"/>
              <a:ea typeface="MS Mincho" panose="02020609040205080304" pitchFamily="49" charset="-128"/>
              <a:cs typeface="Segoe UI"/>
            </a:endParaRPr>
          </a:p>
          <a:p>
            <a:pPr marL="342900" marR="0" lvl="0" indent="-342900">
              <a:lnSpc>
                <a:spcPct val="110000"/>
              </a:lnSpc>
              <a:spcBef>
                <a:spcPts val="0"/>
              </a:spcBef>
              <a:spcAft>
                <a:spcPts val="0"/>
              </a:spcAft>
              <a:buFont typeface="Segoe UI" panose="020B0502040204020203" pitchFamily="34" charset="0"/>
              <a:buChar char="•"/>
            </a:pPr>
            <a:r>
              <a:rPr lang="en-US" sz="1800" dirty="0">
                <a:solidFill>
                  <a:srgbClr val="000000"/>
                </a:solidFill>
                <a:effectLst/>
                <a:latin typeface="Segoe UI"/>
                <a:ea typeface="Segoe UI" panose="020B0502040204020203" pitchFamily="34" charset="0"/>
                <a:cs typeface="Segoe UI"/>
              </a:rPr>
              <a:t>Easily subscribe to Device Update for Azure IoT Hub services through the Azure.com portal and provision update tenants.</a:t>
            </a:r>
            <a:endParaRPr lang="en-US" sz="1800" dirty="0">
              <a:effectLst/>
              <a:latin typeface="Segoe UI"/>
              <a:ea typeface="MS Mincho" panose="02020609040205080304" pitchFamily="49" charset="-128"/>
              <a:cs typeface="Segoe UI"/>
            </a:endParaRPr>
          </a:p>
          <a:p>
            <a:pPr marL="342900" marR="0" lvl="0" indent="-342900">
              <a:lnSpc>
                <a:spcPct val="110000"/>
              </a:lnSpc>
              <a:spcBef>
                <a:spcPts val="0"/>
              </a:spcBef>
              <a:spcAft>
                <a:spcPts val="600"/>
              </a:spcAft>
              <a:buFont typeface="Segoe UI" panose="020B0502040204020203" pitchFamily="34" charset="0"/>
              <a:buChar char="•"/>
            </a:pPr>
            <a:r>
              <a:rPr lang="en-US" sz="1800" dirty="0">
                <a:solidFill>
                  <a:srgbClr val="000000"/>
                </a:solidFill>
                <a:effectLst/>
                <a:latin typeface="Segoe UI"/>
                <a:ea typeface="Segoe UI" panose="020B0502040204020203" pitchFamily="34" charset="0"/>
                <a:cs typeface="Segoe UI"/>
              </a:rPr>
              <a:t>Built-in capability to update cloud disconnected devices using an IoT Edge module called Microsoft Connected Cache. This allows disconnected devices to seamlessly download cloud-hosted update payload.</a:t>
            </a:r>
            <a:endParaRPr lang="en-US" sz="1800" dirty="0">
              <a:effectLst/>
              <a:latin typeface="Segoe UI"/>
              <a:ea typeface="MS Mincho" panose="02020609040205080304" pitchFamily="49" charset="-128"/>
              <a:cs typeface="Segoe UI"/>
            </a:endParaRPr>
          </a:p>
          <a:p>
            <a:endParaRPr lang="en-US" sz="1000" b="0" i="0" dirty="0">
              <a:solidFill>
                <a:srgbClr val="292C33"/>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E6BCA0-944D-48EC-AD7E-A46F6D3C98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8491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75</a:t>
            </a:fld>
            <a:endParaRPr lang="en-US"/>
          </a:p>
        </p:txBody>
      </p:sp>
    </p:spTree>
    <p:extLst>
      <p:ext uri="{BB962C8B-B14F-4D97-AF65-F5344CB8AC3E}">
        <p14:creationId xmlns:p14="http://schemas.microsoft.com/office/powerpoint/2010/main" val="1719544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transcript</a:t>
            </a:r>
          </a:p>
          <a:p>
            <a:r>
              <a:rPr lang="en-US" b="0" dirty="0"/>
              <a:t>When you start thinking about how to do it, two questions emerges.</a:t>
            </a:r>
          </a:p>
          <a:p>
            <a:r>
              <a:rPr lang="en-US" b="0" dirty="0"/>
              <a:t>In most IoT architectures, IoT Data goes through a central point – an IoT Gateway like Azure IoT Hub – that can dispatch incoming state and telemetry to downstream storages. The first question you may ask yourself is where can we store our IoT Data? </a:t>
            </a:r>
          </a:p>
          <a:p>
            <a:r>
              <a:rPr lang="en-US" b="0" dirty="0"/>
              <a:t>Then, your IoT Data will probably need to be refined and structured in a specific way, so you can run your analytics on it. Therefore, you’ll need a place to process this IoT Data.</a:t>
            </a:r>
          </a:p>
        </p:txBody>
      </p:sp>
    </p:spTree>
    <p:extLst>
      <p:ext uri="{BB962C8B-B14F-4D97-AF65-F5344CB8AC3E}">
        <p14:creationId xmlns:p14="http://schemas.microsoft.com/office/powerpoint/2010/main" val="1328681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869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 Id="rId4" Type="http://schemas.openxmlformats.org/officeDocument/2006/relationships/image" Target="../media/image28.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5" Type="http://schemas.openxmlformats.org/officeDocument/2006/relationships/image" Target="../media/image56.png"/><Relationship Id="rId4" Type="http://schemas.openxmlformats.org/officeDocument/2006/relationships/image" Target="../media/image55.pn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emf"/><Relationship Id="rId1" Type="http://schemas.openxmlformats.org/officeDocument/2006/relationships/slideMaster" Target="../slideMasters/slideMaster11.xml"/><Relationship Id="rId5" Type="http://schemas.openxmlformats.org/officeDocument/2006/relationships/image" Target="../media/image64.png"/><Relationship Id="rId4" Type="http://schemas.openxmlformats.org/officeDocument/2006/relationships/image" Target="../media/image63.sv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48.emf"/></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67.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70.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2.xml"/><Relationship Id="rId4" Type="http://schemas.openxmlformats.org/officeDocument/2006/relationships/image" Target="../media/image14.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4.jpeg"/><Relationship Id="rId1" Type="http://schemas.openxmlformats.org/officeDocument/2006/relationships/slideMaster" Target="../slideMasters/slideMaster12.xml"/><Relationship Id="rId4" Type="http://schemas.openxmlformats.org/officeDocument/2006/relationships/image" Target="../media/image25.jpeg"/></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3.xml"/><Relationship Id="rId4" Type="http://schemas.openxmlformats.org/officeDocument/2006/relationships/image" Target="../media/image14.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4.jpeg"/><Relationship Id="rId1" Type="http://schemas.openxmlformats.org/officeDocument/2006/relationships/slideMaster" Target="../slideMasters/slideMaster13.xml"/><Relationship Id="rId4" Type="http://schemas.openxmlformats.org/officeDocument/2006/relationships/image" Target="../media/image25.jpeg"/></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13.xml"/><Relationship Id="rId4" Type="http://schemas.openxmlformats.org/officeDocument/2006/relationships/image" Target="../media/image56.png"/></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Master" Target="../slideMasters/slideMaster14.xml"/><Relationship Id="rId1" Type="http://schemas.openxmlformats.org/officeDocument/2006/relationships/tags" Target="../tags/tag1.xml"/><Relationship Id="rId5" Type="http://schemas.openxmlformats.org/officeDocument/2006/relationships/image" Target="../media/image78.emf"/><Relationship Id="rId4" Type="http://schemas.openxmlformats.org/officeDocument/2006/relationships/oleObject" Target="../embeddings/oleObject1.bin"/></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Master" Target="../slideMasters/slideMaster16.xml"/><Relationship Id="rId1" Type="http://schemas.openxmlformats.org/officeDocument/2006/relationships/tags" Target="../tags/tag2.xml"/><Relationship Id="rId5" Type="http://schemas.openxmlformats.org/officeDocument/2006/relationships/image" Target="../media/image78.emf"/><Relationship Id="rId4" Type="http://schemas.openxmlformats.org/officeDocument/2006/relationships/oleObject" Target="../embeddings/oleObject1.bin"/></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8.emf"/><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48.emf"/><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19.xml"/><Relationship Id="rId4" Type="http://schemas.openxmlformats.org/officeDocument/2006/relationships/image" Target="../media/image91.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15.png"/><Relationship Id="rId1" Type="http://schemas.openxmlformats.org/officeDocument/2006/relationships/slideMaster" Target="../slideMasters/slideMaster19.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Master" Target="../slideMasters/slideMaster19.xml"/><Relationship Id="rId4" Type="http://schemas.openxmlformats.org/officeDocument/2006/relationships/image" Target="../media/image101.jpeg"/></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04.png"/><Relationship Id="rId1" Type="http://schemas.openxmlformats.org/officeDocument/2006/relationships/slideMaster" Target="../slideMasters/slideMaster19.xml"/><Relationship Id="rId4" Type="http://schemas.openxmlformats.org/officeDocument/2006/relationships/image" Target="../media/image105.png"/></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9.jpeg"/><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Master" Target="../slideMasters/slideMaster20.xml"/><Relationship Id="rId4" Type="http://schemas.openxmlformats.org/officeDocument/2006/relationships/image" Target="../media/image112.jp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Master" Target="../slideMasters/slideMaster20.xml"/><Relationship Id="rId4" Type="http://schemas.openxmlformats.org/officeDocument/2006/relationships/image" Target="../media/image116.jpg"/></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Master" Target="../slideMasters/slideMaster20.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Master" Target="../slideMasters/slideMaster20.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Master" Target="../slideMasters/slideMaster20.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Master" Target="../slideMasters/slideMaster20.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9.jpeg"/><Relationship Id="rId1" Type="http://schemas.openxmlformats.org/officeDocument/2006/relationships/slideMaster" Target="../slideMasters/slideMaster20.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Master" Target="../slideMasters/slideMaster2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Master" Target="../slideMasters/slideMaster20.xml"/><Relationship Id="rId4" Type="http://schemas.openxmlformats.org/officeDocument/2006/relationships/image" Target="../media/image112.jpg"/></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Master" Target="../slideMasters/slideMaster20.xml"/></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Master" Target="../slideMasters/slideMaster20.xml"/><Relationship Id="rId4" Type="http://schemas.openxmlformats.org/officeDocument/2006/relationships/image" Target="../media/image116.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0.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Master" Target="../slideMasters/slideMaster20.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8.emf"/><Relationship Id="rId1" Type="http://schemas.openxmlformats.org/officeDocument/2006/relationships/slideMaster" Target="../slideMasters/slideMaster21.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1.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1.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1.xml"/></Relationships>
</file>

<file path=ppt/slideLayouts/_rels/slideLayout6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1.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1.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1.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1.xml"/></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1.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1.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2.xml"/><Relationship Id="rId6" Type="http://schemas.openxmlformats.org/officeDocument/2006/relationships/image" Target="../media/image28.emf"/><Relationship Id="rId5" Type="http://schemas.openxmlformats.org/officeDocument/2006/relationships/image" Target="../media/image56.png"/><Relationship Id="rId4" Type="http://schemas.openxmlformats.org/officeDocument/2006/relationships/image" Target="../media/image55.pn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2.xml"/><Relationship Id="rId6" Type="http://schemas.openxmlformats.org/officeDocument/2006/relationships/image" Target="../media/image28.emf"/><Relationship Id="rId5" Type="http://schemas.openxmlformats.org/officeDocument/2006/relationships/image" Target="../media/image56.png"/><Relationship Id="rId4" Type="http://schemas.openxmlformats.org/officeDocument/2006/relationships/image" Target="../media/image55.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2.xml"/><Relationship Id="rId5" Type="http://schemas.openxmlformats.org/officeDocument/2006/relationships/image" Target="../media/image56.png"/><Relationship Id="rId4" Type="http://schemas.openxmlformats.org/officeDocument/2006/relationships/image" Target="../media/image55.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Master" Target="../slideMasters/slideMaster22.xml"/><Relationship Id="rId5" Type="http://schemas.openxmlformats.org/officeDocument/2006/relationships/image" Target="../media/image56.png"/><Relationship Id="rId4" Type="http://schemas.openxmlformats.org/officeDocument/2006/relationships/image" Target="../media/image5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8.png"/><Relationship Id="rId1" Type="http://schemas.openxmlformats.org/officeDocument/2006/relationships/slideMaster" Target="../slideMasters/slideMaster22.xml"/><Relationship Id="rId5" Type="http://schemas.openxmlformats.org/officeDocument/2006/relationships/image" Target="../media/image119.png"/><Relationship Id="rId4" Type="http://schemas.openxmlformats.org/officeDocument/2006/relationships/image" Target="../media/image56.png"/></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6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22.xml"/><Relationship Id="rId4" Type="http://schemas.openxmlformats.org/officeDocument/2006/relationships/image" Target="../media/image56.png"/></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22.xml"/><Relationship Id="rId4" Type="http://schemas.openxmlformats.org/officeDocument/2006/relationships/image" Target="../media/image56.png"/></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2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Master" Target="../slideMasters/slideMaster2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5889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7982669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001155"/>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561555"/>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794079"/>
      </p:ext>
    </p:extLst>
  </p:cSld>
  <p:clrMapOvr>
    <a:overrideClrMapping bg1="lt1" tx1="dk1" bg2="lt2" tx2="dk2" accent1="accent1" accent2="accent2" accent3="accent3" accent4="accent4" accent5="accent5" accent6="accent6" hlink="hlink" folHlink="folHlink"/>
  </p:clrMapOvr>
  <p:transition advClick="0" advTm="20000">
    <p:push dir="u"/>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5379220"/>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6429"/>
            <a:ext cx="9624683" cy="677108"/>
          </a:xfrm>
        </p:spPr>
        <p:txBody>
          <a:bodyPr wrap="square" anchor="b" anchorCtr="0">
            <a:spAutoFit/>
          </a:bodyPr>
          <a:lstStyle>
            <a:lvl1pPr>
              <a:defRPr sz="4400">
                <a:gradFill flip="none" rotWithShape="1">
                  <a:gsLst>
                    <a:gs pos="100000">
                      <a:srgbClr val="50E6FF"/>
                    </a:gs>
                    <a:gs pos="0">
                      <a:srgbClr val="0078D4"/>
                    </a:gs>
                  </a:gsLst>
                  <a:lin ang="4800000" scaled="0"/>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2" name="Text Placeholder 4">
            <a:extLst>
              <a:ext uri="{FF2B5EF4-FFF2-40B4-BE49-F238E27FC236}">
                <a16:creationId xmlns:a16="http://schemas.microsoft.com/office/drawing/2014/main" id="{CDDFFF5F-F843-4F0E-BA81-1CC563655509}"/>
              </a:ext>
            </a:extLst>
          </p:cNvPr>
          <p:cNvSpPr>
            <a:spLocks noGrp="1"/>
          </p:cNvSpPr>
          <p:nvPr>
            <p:ph type="body" sz="quarter" idx="15" hasCustomPrompt="1"/>
          </p:nvPr>
        </p:nvSpPr>
        <p:spPr>
          <a:xfrm>
            <a:off x="582042" y="2467908"/>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786757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4389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850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8726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120084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2785646"/>
            <a:ext cx="4162425" cy="338554"/>
          </a:xfrm>
        </p:spPr>
        <p:txBody>
          <a:bodyPr/>
          <a:lstStyle>
            <a:lvl1pPr marL="0" indent="0">
              <a:spcBef>
                <a:spcPts val="1200"/>
              </a:spcBef>
              <a:spcAft>
                <a:spcPts val="12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1712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5143013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02745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270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044806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14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14987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557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14453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0" y="1236663"/>
            <a:ext cx="12368213" cy="4714875"/>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88963" y="2351088"/>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1957667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22225" y="10886"/>
            <a:ext cx="12169775" cy="3383280"/>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36563" y="318587"/>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1" y="3457302"/>
            <a:ext cx="12192000" cy="338328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6563" y="3859345"/>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39415447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25101917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348313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9264754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589558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893558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315379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5361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5539926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147903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90786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06184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4950105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10779329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2893843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BB4BF58-A979-4DEB-B5C0-812DE1E3801E}"/>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2557029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1158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68177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8345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334916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5161606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8219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358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1194311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73017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64896"/>
            <a:ext cx="11653523" cy="923330"/>
          </a:xfrm>
          <a:noFill/>
        </p:spPr>
        <p:txBody>
          <a:bodyPr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77381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6873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05206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910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922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0845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53211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2298323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284351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75710899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6746649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2310611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20940246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121113525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652769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52154284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2140146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079448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6732858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636749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849110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74480306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4941343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35552796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80354707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6918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88947930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329926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13980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1671083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569656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333727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57455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827581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803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9175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11B-2461-4B9F-BA8C-284E0DB59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9AC44-84E1-4E6F-BAEC-645C4BDB9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704E1-8F17-401F-A5DA-78D856867F08}"/>
              </a:ext>
            </a:extLst>
          </p:cNvPr>
          <p:cNvSpPr>
            <a:spLocks noGrp="1"/>
          </p:cNvSpPr>
          <p:nvPr>
            <p:ph type="dt" sz="half" idx="10"/>
          </p:nvPr>
        </p:nvSpPr>
        <p:spPr/>
        <p:txBody>
          <a:bodyPr/>
          <a:lstStyle/>
          <a:p>
            <a:fld id="{359D067C-962C-437E-A0A2-08F853FA38DF}" type="datetimeFigureOut">
              <a:rPr lang="en-US" smtClean="0"/>
              <a:t>3/29/2021</a:t>
            </a:fld>
            <a:endParaRPr lang="en-US"/>
          </a:p>
        </p:txBody>
      </p:sp>
      <p:sp>
        <p:nvSpPr>
          <p:cNvPr id="5" name="Footer Placeholder 4">
            <a:extLst>
              <a:ext uri="{FF2B5EF4-FFF2-40B4-BE49-F238E27FC236}">
                <a16:creationId xmlns:a16="http://schemas.microsoft.com/office/drawing/2014/main" id="{2B9DA1EB-778F-4452-8B63-7001376E2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BF147-9ACC-436C-9400-E0E719D962DF}"/>
              </a:ext>
            </a:extLst>
          </p:cNvPr>
          <p:cNvSpPr>
            <a:spLocks noGrp="1"/>
          </p:cNvSpPr>
          <p:nvPr>
            <p:ph type="sldNum" sz="quarter" idx="12"/>
          </p:nvPr>
        </p:nvSpPr>
        <p:spPr/>
        <p:txBody>
          <a:bodyPr/>
          <a:lstStyle/>
          <a:p>
            <a:fld id="{4F3D8C6D-7F86-49EE-85D0-46BDCF8324B7}" type="slidenum">
              <a:rPr lang="en-US" smtClean="0"/>
              <a:t>‹#›</a:t>
            </a:fld>
            <a:endParaRPr lang="en-US"/>
          </a:p>
        </p:txBody>
      </p:sp>
    </p:spTree>
    <p:extLst>
      <p:ext uri="{BB962C8B-B14F-4D97-AF65-F5344CB8AC3E}">
        <p14:creationId xmlns:p14="http://schemas.microsoft.com/office/powerpoint/2010/main" val="64209559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93663859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01738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6804363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Microsoft.com/Learn</a:t>
            </a:r>
          </a:p>
        </p:txBody>
      </p:sp>
    </p:spTree>
    <p:extLst>
      <p:ext uri="{BB962C8B-B14F-4D97-AF65-F5344CB8AC3E}">
        <p14:creationId xmlns:p14="http://schemas.microsoft.com/office/powerpoint/2010/main" val="708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1753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033708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16544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823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047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03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055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47571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62340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21322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20958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7826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2294313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21317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64275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830997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192807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5771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05014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92176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076459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3477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4848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48802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43296801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64742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75317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16853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656532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37046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101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7415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05088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4444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2996216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10542551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770820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596920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0840612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 or subtitle</a:t>
            </a:r>
          </a:p>
        </p:txBody>
      </p:sp>
    </p:spTree>
    <p:extLst>
      <p:ext uri="{BB962C8B-B14F-4D97-AF65-F5344CB8AC3E}">
        <p14:creationId xmlns:p14="http://schemas.microsoft.com/office/powerpoint/2010/main" val="3636009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3632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55135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7580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9853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617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7461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235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5756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6095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4315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0190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542670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68461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646834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957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964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010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80544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8307735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394600"/>
            <a:ext cx="6392810" cy="1480405"/>
          </a:xfrm>
        </p:spPr>
        <p:txBody>
          <a:bodyPr anchor="t"/>
          <a:lstStyle>
            <a:lvl1pPr marL="0" indent="0">
              <a:spcBef>
                <a:spcPts val="1200"/>
              </a:spcBef>
              <a:spcAft>
                <a:spcPts val="600"/>
              </a:spcAft>
              <a:buNone/>
              <a:defRPr sz="2400">
                <a:solidFill>
                  <a:schemeClr val="accent1">
                    <a:lumMod val="60000"/>
                    <a:lumOff val="40000"/>
                  </a:schemeClr>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463715"/>
            <a:ext cx="2851980" cy="553998"/>
          </a:xfrm>
        </p:spPr>
        <p:txBody>
          <a:bodyPr/>
          <a:lstStyle>
            <a:lvl1pPr>
              <a:defRPr>
                <a:solidFill>
                  <a:schemeClr val="accent2"/>
                </a:solidFill>
              </a:defRPr>
            </a:lvl1pPr>
          </a:lstStyle>
          <a:p>
            <a:r>
              <a:rPr lang="en-US"/>
              <a:t>Click to</a:t>
            </a:r>
          </a:p>
        </p:txBody>
      </p:sp>
    </p:spTree>
    <p:extLst>
      <p:ext uri="{BB962C8B-B14F-4D97-AF65-F5344CB8AC3E}">
        <p14:creationId xmlns:p14="http://schemas.microsoft.com/office/powerpoint/2010/main" val="303061462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111677"/>
            <a:ext cx="5958095" cy="1344984"/>
          </a:xfrm>
        </p:spPr>
        <p:txBody>
          <a:bodyPr anchor="t"/>
          <a:lstStyle>
            <a:lvl1pPr marL="0" indent="0">
              <a:spcBef>
                <a:spcPts val="1200"/>
              </a:spcBef>
              <a:spcAft>
                <a:spcPts val="600"/>
              </a:spcAft>
              <a:buNone/>
              <a:defRPr sz="2000"/>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D4E9B4A3-7849-4797-ACCB-22200180F6BB}"/>
              </a:ext>
            </a:extLst>
          </p:cNvPr>
          <p:cNvSpPr>
            <a:spLocks noGrp="1"/>
          </p:cNvSpPr>
          <p:nvPr>
            <p:ph type="title"/>
          </p:nvPr>
        </p:nvSpPr>
        <p:spPr>
          <a:xfrm>
            <a:off x="4849813" y="457200"/>
            <a:ext cx="6756970" cy="553998"/>
          </a:xfrm>
        </p:spPr>
        <p:txBody>
          <a:bodyPr/>
          <a:lstStyle/>
          <a:p>
            <a:r>
              <a:rPr lang="en-US"/>
              <a:t>Click to edit Master title style</a:t>
            </a:r>
          </a:p>
        </p:txBody>
      </p:sp>
      <p:sp>
        <p:nvSpPr>
          <p:cNvPr id="6" name="Text Placeholder 6">
            <a:extLst>
              <a:ext uri="{FF2B5EF4-FFF2-40B4-BE49-F238E27FC236}">
                <a16:creationId xmlns:a16="http://schemas.microsoft.com/office/drawing/2014/main" id="{0E64CAD8-4ECB-4FA2-B572-862C3C535B48}"/>
              </a:ext>
            </a:extLst>
          </p:cNvPr>
          <p:cNvSpPr>
            <a:spLocks noGrp="1"/>
          </p:cNvSpPr>
          <p:nvPr>
            <p:ph type="body" sz="quarter" idx="14"/>
          </p:nvPr>
        </p:nvSpPr>
        <p:spPr>
          <a:xfrm>
            <a:off x="4849813" y="1031316"/>
            <a:ext cx="6392810" cy="492443"/>
          </a:xfrm>
        </p:spPr>
        <p:txBody>
          <a:bodyPr anchor="t"/>
          <a:lstStyle>
            <a:lvl1pPr marL="0" indent="0">
              <a:spcBef>
                <a:spcPts val="1200"/>
              </a:spcBef>
              <a:spcAft>
                <a:spcPts val="600"/>
              </a:spcAft>
              <a:buNone/>
              <a:defRPr sz="3200" b="1">
                <a:solidFill>
                  <a:schemeClr val="accent1">
                    <a:lumMod val="60000"/>
                    <a:lumOff val="40000"/>
                  </a:schemeClr>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p:txBody>
      </p:sp>
    </p:spTree>
    <p:extLst>
      <p:ext uri="{BB962C8B-B14F-4D97-AF65-F5344CB8AC3E}">
        <p14:creationId xmlns:p14="http://schemas.microsoft.com/office/powerpoint/2010/main" val="38233042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4614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582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6724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37626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2436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772628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501506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7093095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289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5937378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001353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7902061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49911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9293913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44818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5204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00445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3827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4248605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404386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0877522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9180368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978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4146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14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96162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5C6-564C-4C28-9B39-5913B39208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93E15-9308-4A69-A434-7502734660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DEAFB6-B6C0-4761-BCFF-43942C585458}"/>
              </a:ext>
            </a:extLst>
          </p:cNvPr>
          <p:cNvSpPr>
            <a:spLocks noGrp="1"/>
          </p:cNvSpPr>
          <p:nvPr>
            <p:ph type="dt" sz="half" idx="10"/>
          </p:nvPr>
        </p:nvSpPr>
        <p:spPr/>
        <p:txBody>
          <a:bodyPr/>
          <a:lstStyle/>
          <a:p>
            <a:fld id="{AB418EC6-A7C0-45EC-9569-8900DE822755}" type="datetimeFigureOut">
              <a:rPr lang="en-US" smtClean="0"/>
              <a:t>3/29/2021</a:t>
            </a:fld>
            <a:endParaRPr lang="en-US"/>
          </a:p>
        </p:txBody>
      </p:sp>
      <p:sp>
        <p:nvSpPr>
          <p:cNvPr id="5" name="Footer Placeholder 4">
            <a:extLst>
              <a:ext uri="{FF2B5EF4-FFF2-40B4-BE49-F238E27FC236}">
                <a16:creationId xmlns:a16="http://schemas.microsoft.com/office/drawing/2014/main" id="{91C4D7F9-F41F-4B1E-A905-3D4035409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BE494-8370-4550-9204-72B7CCBC56AD}"/>
              </a:ext>
            </a:extLst>
          </p:cNvPr>
          <p:cNvSpPr>
            <a:spLocks noGrp="1"/>
          </p:cNvSpPr>
          <p:nvPr>
            <p:ph type="sldNum" sz="quarter" idx="12"/>
          </p:nvPr>
        </p:nvSpPr>
        <p:spPr/>
        <p:txBody>
          <a:bodyPr/>
          <a:lstStyle/>
          <a:p>
            <a:fld id="{D8D1F8D1-C7FB-46BF-B328-D0A207C11741}" type="slidenum">
              <a:rPr lang="en-US" smtClean="0"/>
              <a:t>‹#›</a:t>
            </a:fld>
            <a:endParaRPr lang="en-US"/>
          </a:p>
        </p:txBody>
      </p:sp>
    </p:spTree>
    <p:extLst>
      <p:ext uri="{BB962C8B-B14F-4D97-AF65-F5344CB8AC3E}">
        <p14:creationId xmlns:p14="http://schemas.microsoft.com/office/powerpoint/2010/main" val="305045746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Quote Black">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88EC491-1C24-B94A-9B63-4FBAD642BAE9}"/>
              </a:ext>
            </a:extLst>
          </p:cNvPr>
          <p:cNvSpPr>
            <a:spLocks noGrp="1"/>
          </p:cNvSpPr>
          <p:nvPr>
            <p:ph type="subTitle" idx="1" hasCustomPrompt="1"/>
          </p:nvPr>
        </p:nvSpPr>
        <p:spPr>
          <a:xfrm>
            <a:off x="2611553" y="4137077"/>
            <a:ext cx="6968896" cy="430887"/>
          </a:xfrm>
          <a:prstGeom prst="rect">
            <a:avLst/>
          </a:prstGeom>
        </p:spPr>
        <p:txBody>
          <a:bodyPr wrap="square">
            <a:spAutoFit/>
          </a:bodyPr>
          <a:lstStyle>
            <a:lvl1pPr marL="0" indent="0" algn="ctr">
              <a:lnSpc>
                <a:spcPct val="100000"/>
              </a:lnSpc>
              <a:buNone/>
              <a:defRPr sz="2200" cap="all" spc="44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5" name="Text Placeholder 4">
            <a:extLst>
              <a:ext uri="{FF2B5EF4-FFF2-40B4-BE49-F238E27FC236}">
                <a16:creationId xmlns:a16="http://schemas.microsoft.com/office/drawing/2014/main" id="{8BAEFE32-6500-6148-82F2-4CE1E691ACC1}"/>
              </a:ext>
            </a:extLst>
          </p:cNvPr>
          <p:cNvSpPr>
            <a:spLocks noGrp="1"/>
          </p:cNvSpPr>
          <p:nvPr>
            <p:ph type="body" sz="quarter" idx="10" hasCustomPrompt="1"/>
          </p:nvPr>
        </p:nvSpPr>
        <p:spPr>
          <a:xfrm>
            <a:off x="2611552" y="2460172"/>
            <a:ext cx="6968897" cy="1349602"/>
          </a:xfrm>
          <a:prstGeom prst="rect">
            <a:avLst/>
          </a:prstGeom>
        </p:spPr>
        <p:txBody>
          <a:bodyPr/>
          <a:lstStyle>
            <a:lvl1pPr marL="0" indent="0" algn="ctr">
              <a:lnSpc>
                <a:spcPct val="120000"/>
              </a:lnSpc>
              <a:buNone/>
              <a:defRPr sz="2200" b="0" i="0" spc="0" baseline="0">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grpSp>
        <p:nvGrpSpPr>
          <p:cNvPr id="6" name="Group 5">
            <a:extLst>
              <a:ext uri="{FF2B5EF4-FFF2-40B4-BE49-F238E27FC236}">
                <a16:creationId xmlns:a16="http://schemas.microsoft.com/office/drawing/2014/main" id="{C1B6FB3F-86B0-F24A-938A-BA5676A17EBB}"/>
              </a:ext>
            </a:extLst>
          </p:cNvPr>
          <p:cNvGrpSpPr/>
          <p:nvPr userDrawn="1"/>
        </p:nvGrpSpPr>
        <p:grpSpPr>
          <a:xfrm rot="5400000">
            <a:off x="10128268" y="2370357"/>
            <a:ext cx="6748141" cy="2227148"/>
            <a:chOff x="8206313" y="6182284"/>
            <a:chExt cx="12824005" cy="4231313"/>
          </a:xfrm>
        </p:grpSpPr>
        <p:pic>
          <p:nvPicPr>
            <p:cNvPr id="7" name="Image" descr="Image">
              <a:extLst>
                <a:ext uri="{FF2B5EF4-FFF2-40B4-BE49-F238E27FC236}">
                  <a16:creationId xmlns:a16="http://schemas.microsoft.com/office/drawing/2014/main" id="{283D4BED-A46C-904E-83B9-B9B92D512F77}"/>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8" name="R134 G97 B197…">
              <a:extLst>
                <a:ext uri="{FF2B5EF4-FFF2-40B4-BE49-F238E27FC236}">
                  <a16:creationId xmlns:a16="http://schemas.microsoft.com/office/drawing/2014/main" id="{AA8BD064-D5DF-1843-A453-FD6F500426EE}"/>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0" name="R59 G46 B88…">
              <a:extLst>
                <a:ext uri="{FF2B5EF4-FFF2-40B4-BE49-F238E27FC236}">
                  <a16:creationId xmlns:a16="http://schemas.microsoft.com/office/drawing/2014/main" id="{EA6A3093-C04F-2E47-9455-811BD8DDCF06}"/>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1" name="R213 G157 B255…">
              <a:extLst>
                <a:ext uri="{FF2B5EF4-FFF2-40B4-BE49-F238E27FC236}">
                  <a16:creationId xmlns:a16="http://schemas.microsoft.com/office/drawing/2014/main" id="{D0603156-7C79-0B4C-8409-6A14E8974898}"/>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2" name="R161 G133 B210…">
              <a:extLst>
                <a:ext uri="{FF2B5EF4-FFF2-40B4-BE49-F238E27FC236}">
                  <a16:creationId xmlns:a16="http://schemas.microsoft.com/office/drawing/2014/main" id="{287424CE-4273-9340-86EE-3370A10C95EF}"/>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3" name="R0 G120 B212…">
              <a:extLst>
                <a:ext uri="{FF2B5EF4-FFF2-40B4-BE49-F238E27FC236}">
                  <a16:creationId xmlns:a16="http://schemas.microsoft.com/office/drawing/2014/main" id="{437B39D9-C292-2449-908D-C180CDFDEBEE}"/>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4" name="R36 G58 B94…">
              <a:extLst>
                <a:ext uri="{FF2B5EF4-FFF2-40B4-BE49-F238E27FC236}">
                  <a16:creationId xmlns:a16="http://schemas.microsoft.com/office/drawing/2014/main" id="{B872BDC9-2C39-994A-840E-90F111A9AACD}"/>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5" name="R80 G230 B255…">
              <a:extLst>
                <a:ext uri="{FF2B5EF4-FFF2-40B4-BE49-F238E27FC236}">
                  <a16:creationId xmlns:a16="http://schemas.microsoft.com/office/drawing/2014/main" id="{84EF78B7-B61B-C34D-B710-FA636CCC17C3}"/>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6" name="R40 G167 B233…">
              <a:extLst>
                <a:ext uri="{FF2B5EF4-FFF2-40B4-BE49-F238E27FC236}">
                  <a16:creationId xmlns:a16="http://schemas.microsoft.com/office/drawing/2014/main" id="{50FAA26B-811E-2246-9CE3-6C7E763C0A66}"/>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17" name="R0 G133 B117   Hex #008575   C100 M15 Y60 K0   PMS 3285 C">
              <a:extLst>
                <a:ext uri="{FF2B5EF4-FFF2-40B4-BE49-F238E27FC236}">
                  <a16:creationId xmlns:a16="http://schemas.microsoft.com/office/drawing/2014/main" id="{12513E89-44C0-5040-AC07-96B414F9B275}"/>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18" name="R39 G75 B71   Hex #274b47…">
              <a:extLst>
                <a:ext uri="{FF2B5EF4-FFF2-40B4-BE49-F238E27FC236}">
                  <a16:creationId xmlns:a16="http://schemas.microsoft.com/office/drawing/2014/main" id="{ECECA43E-F361-E947-B9A6-8D0C6D47D77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19" name="R48 G229 B208…">
              <a:extLst>
                <a:ext uri="{FF2B5EF4-FFF2-40B4-BE49-F238E27FC236}">
                  <a16:creationId xmlns:a16="http://schemas.microsoft.com/office/drawing/2014/main" id="{727421A1-E37E-F14E-80BB-0D5C402D7600}"/>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0" name="R40 G194 B209…">
              <a:extLst>
                <a:ext uri="{FF2B5EF4-FFF2-40B4-BE49-F238E27FC236}">
                  <a16:creationId xmlns:a16="http://schemas.microsoft.com/office/drawing/2014/main" id="{37EE231A-51CE-024E-9CB4-CC8FA2217DD9}"/>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1" name="R16 G124 B16  Hex #107c10  C75 M0 Y100 K0   PMS 362 C">
              <a:extLst>
                <a:ext uri="{FF2B5EF4-FFF2-40B4-BE49-F238E27FC236}">
                  <a16:creationId xmlns:a16="http://schemas.microsoft.com/office/drawing/2014/main" id="{8314D691-744E-6A46-BEEC-11B5BB520BEB}"/>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2" name="R5 G75 B22   Hex #054b16…">
              <a:extLst>
                <a:ext uri="{FF2B5EF4-FFF2-40B4-BE49-F238E27FC236}">
                  <a16:creationId xmlns:a16="http://schemas.microsoft.com/office/drawing/2014/main" id="{3FB4E0BF-EDC8-534C-B6B6-C6101C26E669}"/>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3" name="R155 G240 B11…">
              <a:extLst>
                <a:ext uri="{FF2B5EF4-FFF2-40B4-BE49-F238E27FC236}">
                  <a16:creationId xmlns:a16="http://schemas.microsoft.com/office/drawing/2014/main" id="{C5630AE6-156F-E347-8BD6-948BA75E6474}"/>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4" name="R127 G186 B0…">
              <a:extLst>
                <a:ext uri="{FF2B5EF4-FFF2-40B4-BE49-F238E27FC236}">
                  <a16:creationId xmlns:a16="http://schemas.microsoft.com/office/drawing/2014/main" id="{255A1E7E-AF91-3045-A4AE-F9858A257672}"/>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5" name="R216 G59 B1…">
              <a:extLst>
                <a:ext uri="{FF2B5EF4-FFF2-40B4-BE49-F238E27FC236}">
                  <a16:creationId xmlns:a16="http://schemas.microsoft.com/office/drawing/2014/main" id="{53906A8F-930C-AB4C-A2E4-72FA1727FF32}"/>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6" name="R107 G41 B41…">
              <a:extLst>
                <a:ext uri="{FF2B5EF4-FFF2-40B4-BE49-F238E27FC236}">
                  <a16:creationId xmlns:a16="http://schemas.microsoft.com/office/drawing/2014/main" id="{9D3A9914-F684-3647-846B-A560A548A3BB}"/>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27" name="R255 G147 B73…">
              <a:extLst>
                <a:ext uri="{FF2B5EF4-FFF2-40B4-BE49-F238E27FC236}">
                  <a16:creationId xmlns:a16="http://schemas.microsoft.com/office/drawing/2014/main" id="{D3699238-9EA3-0742-A247-AA0905E926E1}"/>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28" name="R241 G101 B34…">
              <a:extLst>
                <a:ext uri="{FF2B5EF4-FFF2-40B4-BE49-F238E27FC236}">
                  <a16:creationId xmlns:a16="http://schemas.microsoft.com/office/drawing/2014/main" id="{2FA3FB3D-3CE9-0F49-AE9C-B7B03F8580AC}"/>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29" name="R255 G185 B0…">
              <a:extLst>
                <a:ext uri="{FF2B5EF4-FFF2-40B4-BE49-F238E27FC236}">
                  <a16:creationId xmlns:a16="http://schemas.microsoft.com/office/drawing/2014/main" id="{EB556B2B-8EF2-D94C-9B22-63EB5C57180E}"/>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0" name="R106 G75 B22…">
              <a:extLst>
                <a:ext uri="{FF2B5EF4-FFF2-40B4-BE49-F238E27FC236}">
                  <a16:creationId xmlns:a16="http://schemas.microsoft.com/office/drawing/2014/main" id="{7C5425CE-E4CC-AE46-A6A4-AC9D48322CEE}"/>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1" name="R254 G240 B0…">
              <a:extLst>
                <a:ext uri="{FF2B5EF4-FFF2-40B4-BE49-F238E27FC236}">
                  <a16:creationId xmlns:a16="http://schemas.microsoft.com/office/drawing/2014/main" id="{A761C67C-3535-4446-84F6-97297739F793}"/>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2" name="R254 G212 B0…">
              <a:extLst>
                <a:ext uri="{FF2B5EF4-FFF2-40B4-BE49-F238E27FC236}">
                  <a16:creationId xmlns:a16="http://schemas.microsoft.com/office/drawing/2014/main" id="{32CBD316-139C-D445-A34D-8B0C8F310CA6}"/>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3" name="Image" descr="Image">
              <a:extLst>
                <a:ext uri="{FF2B5EF4-FFF2-40B4-BE49-F238E27FC236}">
                  <a16:creationId xmlns:a16="http://schemas.microsoft.com/office/drawing/2014/main" id="{2273861A-65C8-AE4D-B420-3D441ECB9937}"/>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4" name="R242 G242 B242…">
              <a:extLst>
                <a:ext uri="{FF2B5EF4-FFF2-40B4-BE49-F238E27FC236}">
                  <a16:creationId xmlns:a16="http://schemas.microsoft.com/office/drawing/2014/main" id="{0A99623C-0664-AD42-8EE0-4B9975A379AB}"/>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5" name="R230 G230 B230…">
              <a:extLst>
                <a:ext uri="{FF2B5EF4-FFF2-40B4-BE49-F238E27FC236}">
                  <a16:creationId xmlns:a16="http://schemas.microsoft.com/office/drawing/2014/main" id="{1850ECE4-E22D-7B4B-9987-9A4D957F1D37}"/>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6" name="R210 G210 B210…">
              <a:extLst>
                <a:ext uri="{FF2B5EF4-FFF2-40B4-BE49-F238E27FC236}">
                  <a16:creationId xmlns:a16="http://schemas.microsoft.com/office/drawing/2014/main" id="{3650D9DE-5F16-8F4C-A39D-D99E083E2B9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37" name="R115 G115 B115…">
              <a:extLst>
                <a:ext uri="{FF2B5EF4-FFF2-40B4-BE49-F238E27FC236}">
                  <a16:creationId xmlns:a16="http://schemas.microsoft.com/office/drawing/2014/main" id="{3F4AD3A5-1D60-5946-969A-95BD8F45CC6F}"/>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38" name="R80 G80 B80…">
              <a:extLst>
                <a:ext uri="{FF2B5EF4-FFF2-40B4-BE49-F238E27FC236}">
                  <a16:creationId xmlns:a16="http://schemas.microsoft.com/office/drawing/2014/main" id="{E3CC6CD8-98EE-0842-BE06-00097DF0B4E5}"/>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39" name="R47 G47 B47…">
              <a:extLst>
                <a:ext uri="{FF2B5EF4-FFF2-40B4-BE49-F238E27FC236}">
                  <a16:creationId xmlns:a16="http://schemas.microsoft.com/office/drawing/2014/main" id="{433EC8C7-81B8-774B-9430-DBF85FC0F68D}"/>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0" name="R0 G0 B0…">
              <a:extLst>
                <a:ext uri="{FF2B5EF4-FFF2-40B4-BE49-F238E27FC236}">
                  <a16:creationId xmlns:a16="http://schemas.microsoft.com/office/drawing/2014/main" id="{61AD9472-9E98-2840-850E-217E1959E4DE}"/>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1" name="Primary">
              <a:extLst>
                <a:ext uri="{FF2B5EF4-FFF2-40B4-BE49-F238E27FC236}">
                  <a16:creationId xmlns:a16="http://schemas.microsoft.com/office/drawing/2014/main" id="{3F5C37D3-012C-6A4E-935C-8B7B1AEF0507}"/>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2" name="Secondary">
              <a:extLst>
                <a:ext uri="{FF2B5EF4-FFF2-40B4-BE49-F238E27FC236}">
                  <a16:creationId xmlns:a16="http://schemas.microsoft.com/office/drawing/2014/main" id="{D3002086-8480-1E44-9E16-9EE0F4861015}"/>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3" name="Primary">
              <a:extLst>
                <a:ext uri="{FF2B5EF4-FFF2-40B4-BE49-F238E27FC236}">
                  <a16:creationId xmlns:a16="http://schemas.microsoft.com/office/drawing/2014/main" id="{AC8DCEF6-B773-C749-8C01-07E040291577}"/>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4" name="Secondary">
              <a:extLst>
                <a:ext uri="{FF2B5EF4-FFF2-40B4-BE49-F238E27FC236}">
                  <a16:creationId xmlns:a16="http://schemas.microsoft.com/office/drawing/2014/main" id="{A2D9EB29-1D3C-7C42-950D-320446EBD717}"/>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Tree>
    <p:extLst>
      <p:ext uri="{BB962C8B-B14F-4D97-AF65-F5344CB8AC3E}">
        <p14:creationId xmlns:p14="http://schemas.microsoft.com/office/powerpoint/2010/main" val="3705562102"/>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4048121" y="2019300"/>
            <a:ext cx="756429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Agenda</a:t>
            </a:r>
          </a:p>
        </p:txBody>
      </p:sp>
      <p:sp>
        <p:nvSpPr>
          <p:cNvPr id="50" name="Text Placeholder 6">
            <a:extLst>
              <a:ext uri="{FF2B5EF4-FFF2-40B4-BE49-F238E27FC236}">
                <a16:creationId xmlns:a16="http://schemas.microsoft.com/office/drawing/2014/main" id="{C6A1F9B0-9726-2C40-B822-434EDCAA2047}"/>
              </a:ext>
            </a:extLst>
          </p:cNvPr>
          <p:cNvSpPr>
            <a:spLocks noGrp="1"/>
          </p:cNvSpPr>
          <p:nvPr>
            <p:ph type="body" sz="quarter" idx="11" hasCustomPrompt="1"/>
          </p:nvPr>
        </p:nvSpPr>
        <p:spPr>
          <a:xfrm>
            <a:off x="594852" y="2019300"/>
            <a:ext cx="283290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000" b="1" spc="0" baseline="0">
                <a:solidFill>
                  <a:srgbClr val="2F2F2F"/>
                </a:solidFill>
                <a:latin typeface="Segoe UI" panose="020B0502040204020203" pitchFamily="34" charset="0"/>
                <a:cs typeface="Segoe UI" panose="020B0502040204020203" pitchFamily="34" charset="0"/>
              </a:defRPr>
            </a:lvl1pPr>
          </a:lstStyle>
          <a:p>
            <a:pPr lvl="0"/>
            <a:r>
              <a:rPr lang="en-US"/>
              <a:t>Agenda item 1</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2</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3</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4</a:t>
            </a:r>
          </a:p>
          <a:p>
            <a:pPr lvl="0"/>
            <a:endParaRPr lang="en-US"/>
          </a:p>
        </p:txBody>
      </p:sp>
      <p:cxnSp>
        <p:nvCxnSpPr>
          <p:cNvPr id="3" name="Straight Connector 2">
            <a:extLst>
              <a:ext uri="{FF2B5EF4-FFF2-40B4-BE49-F238E27FC236}">
                <a16:creationId xmlns:a16="http://schemas.microsoft.com/office/drawing/2014/main" id="{77219F2E-E5C2-F54D-867F-9DA413FD9B1D}"/>
              </a:ext>
            </a:extLst>
          </p:cNvPr>
          <p:cNvCxnSpPr/>
          <p:nvPr userDrawn="1"/>
        </p:nvCxnSpPr>
        <p:spPr>
          <a:xfrm>
            <a:off x="588416" y="1391478"/>
            <a:ext cx="11023996" cy="0"/>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25212309"/>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8826963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x" preserve="1">
  <p:cSld name="Blank">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9ABB5-4F33-B04C-AFF0-3805612717CB}"/>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4" name="Group 3">
            <a:extLst>
              <a:ext uri="{FF2B5EF4-FFF2-40B4-BE49-F238E27FC236}">
                <a16:creationId xmlns:a16="http://schemas.microsoft.com/office/drawing/2014/main" id="{A441B92B-640D-1E4D-8223-3E513D16942B}"/>
              </a:ext>
            </a:extLst>
          </p:cNvPr>
          <p:cNvGrpSpPr/>
          <p:nvPr userDrawn="1"/>
        </p:nvGrpSpPr>
        <p:grpSpPr>
          <a:xfrm rot="5400000">
            <a:off x="10128268" y="2370357"/>
            <a:ext cx="6748141" cy="2227148"/>
            <a:chOff x="8206313" y="6182284"/>
            <a:chExt cx="12824005" cy="4231313"/>
          </a:xfrm>
        </p:grpSpPr>
        <p:pic>
          <p:nvPicPr>
            <p:cNvPr id="5" name="Image" descr="Image">
              <a:extLst>
                <a:ext uri="{FF2B5EF4-FFF2-40B4-BE49-F238E27FC236}">
                  <a16:creationId xmlns:a16="http://schemas.microsoft.com/office/drawing/2014/main" id="{E44188F6-9A00-9D4D-BC40-4376F3DD1A85}"/>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6" name="R134 G97 B197…">
              <a:extLst>
                <a:ext uri="{FF2B5EF4-FFF2-40B4-BE49-F238E27FC236}">
                  <a16:creationId xmlns:a16="http://schemas.microsoft.com/office/drawing/2014/main" id="{DFC3007F-3588-9D43-A360-DC86C3FACEAD}"/>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7" name="R59 G46 B88…">
              <a:extLst>
                <a:ext uri="{FF2B5EF4-FFF2-40B4-BE49-F238E27FC236}">
                  <a16:creationId xmlns:a16="http://schemas.microsoft.com/office/drawing/2014/main" id="{5FB5AB3C-2F67-9B4F-ABDF-FD740A2264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8" name="R213 G157 B255…">
              <a:extLst>
                <a:ext uri="{FF2B5EF4-FFF2-40B4-BE49-F238E27FC236}">
                  <a16:creationId xmlns:a16="http://schemas.microsoft.com/office/drawing/2014/main" id="{73F0DA44-B96D-6E45-A170-11844A1361FD}"/>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0" name="R161 G133 B210…">
              <a:extLst>
                <a:ext uri="{FF2B5EF4-FFF2-40B4-BE49-F238E27FC236}">
                  <a16:creationId xmlns:a16="http://schemas.microsoft.com/office/drawing/2014/main" id="{B4026D13-5298-2946-8040-74FCAFFCA199}"/>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1" name="R0 G120 B212…">
              <a:extLst>
                <a:ext uri="{FF2B5EF4-FFF2-40B4-BE49-F238E27FC236}">
                  <a16:creationId xmlns:a16="http://schemas.microsoft.com/office/drawing/2014/main" id="{2FEA6EB9-1860-244B-9897-AA5B6FDB4D31}"/>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2" name="R36 G58 B94…">
              <a:extLst>
                <a:ext uri="{FF2B5EF4-FFF2-40B4-BE49-F238E27FC236}">
                  <a16:creationId xmlns:a16="http://schemas.microsoft.com/office/drawing/2014/main" id="{12BD0209-1457-F249-83CC-7155A757C2A7}"/>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3" name="R80 G230 B255…">
              <a:extLst>
                <a:ext uri="{FF2B5EF4-FFF2-40B4-BE49-F238E27FC236}">
                  <a16:creationId xmlns:a16="http://schemas.microsoft.com/office/drawing/2014/main" id="{9E8407FE-D45E-1F4A-8227-7BE2DB23D6EF}"/>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4" name="R40 G167 B233…">
              <a:extLst>
                <a:ext uri="{FF2B5EF4-FFF2-40B4-BE49-F238E27FC236}">
                  <a16:creationId xmlns:a16="http://schemas.microsoft.com/office/drawing/2014/main" id="{E229A4C4-BE9D-0F47-9E21-5CF3345767AB}"/>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15" name="R0 G133 B117   Hex #008575   C100 M15 Y60 K0   PMS 3285 C">
              <a:extLst>
                <a:ext uri="{FF2B5EF4-FFF2-40B4-BE49-F238E27FC236}">
                  <a16:creationId xmlns:a16="http://schemas.microsoft.com/office/drawing/2014/main" id="{D44177AA-FEE3-6241-A3EE-9414C4CED4C1}"/>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16" name="R39 G75 B71   Hex #274b47…">
              <a:extLst>
                <a:ext uri="{FF2B5EF4-FFF2-40B4-BE49-F238E27FC236}">
                  <a16:creationId xmlns:a16="http://schemas.microsoft.com/office/drawing/2014/main" id="{0B5EE5C3-6A13-0548-8D66-6FD18D9AF523}"/>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17" name="R48 G229 B208…">
              <a:extLst>
                <a:ext uri="{FF2B5EF4-FFF2-40B4-BE49-F238E27FC236}">
                  <a16:creationId xmlns:a16="http://schemas.microsoft.com/office/drawing/2014/main" id="{C6388E27-AB2E-0343-86F1-36B8EAFF3D4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18" name="R40 G194 B209…">
              <a:extLst>
                <a:ext uri="{FF2B5EF4-FFF2-40B4-BE49-F238E27FC236}">
                  <a16:creationId xmlns:a16="http://schemas.microsoft.com/office/drawing/2014/main" id="{F219F6F1-D84F-684E-AB72-030E4A0AC4DF}"/>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19" name="R16 G124 B16  Hex #107c10  C75 M0 Y100 K0   PMS 362 C">
              <a:extLst>
                <a:ext uri="{FF2B5EF4-FFF2-40B4-BE49-F238E27FC236}">
                  <a16:creationId xmlns:a16="http://schemas.microsoft.com/office/drawing/2014/main" id="{BF17FAA6-BDB6-BC4D-912B-90516EE6FEC1}"/>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0" name="R5 G75 B22   Hex #054b16…">
              <a:extLst>
                <a:ext uri="{FF2B5EF4-FFF2-40B4-BE49-F238E27FC236}">
                  <a16:creationId xmlns:a16="http://schemas.microsoft.com/office/drawing/2014/main" id="{0BBE1C91-D002-1644-AD23-4684A805EFE7}"/>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1" name="R155 G240 B11…">
              <a:extLst>
                <a:ext uri="{FF2B5EF4-FFF2-40B4-BE49-F238E27FC236}">
                  <a16:creationId xmlns:a16="http://schemas.microsoft.com/office/drawing/2014/main" id="{8D369F68-8235-3740-A6CB-D38E711462F5}"/>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2" name="R127 G186 B0…">
              <a:extLst>
                <a:ext uri="{FF2B5EF4-FFF2-40B4-BE49-F238E27FC236}">
                  <a16:creationId xmlns:a16="http://schemas.microsoft.com/office/drawing/2014/main" id="{18A141F0-67EC-CE48-8101-E8BA9B6132D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3" name="R216 G59 B1…">
              <a:extLst>
                <a:ext uri="{FF2B5EF4-FFF2-40B4-BE49-F238E27FC236}">
                  <a16:creationId xmlns:a16="http://schemas.microsoft.com/office/drawing/2014/main" id="{3EEE95DC-3BF8-8743-9244-96CD7DFEE375}"/>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4" name="R107 G41 B41…">
              <a:extLst>
                <a:ext uri="{FF2B5EF4-FFF2-40B4-BE49-F238E27FC236}">
                  <a16:creationId xmlns:a16="http://schemas.microsoft.com/office/drawing/2014/main" id="{D1ECA49C-DD08-EF48-A757-F09DEDA4B3D4}"/>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25" name="R255 G147 B73…">
              <a:extLst>
                <a:ext uri="{FF2B5EF4-FFF2-40B4-BE49-F238E27FC236}">
                  <a16:creationId xmlns:a16="http://schemas.microsoft.com/office/drawing/2014/main" id="{C2EF966E-253F-D140-A67B-C7B7E6C91733}"/>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26" name="R241 G101 B34…">
              <a:extLst>
                <a:ext uri="{FF2B5EF4-FFF2-40B4-BE49-F238E27FC236}">
                  <a16:creationId xmlns:a16="http://schemas.microsoft.com/office/drawing/2014/main" id="{F60DCB26-402B-D04C-948F-DE481322171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27" name="R255 G185 B0…">
              <a:extLst>
                <a:ext uri="{FF2B5EF4-FFF2-40B4-BE49-F238E27FC236}">
                  <a16:creationId xmlns:a16="http://schemas.microsoft.com/office/drawing/2014/main" id="{FD7B5561-D5B3-C942-9970-CA280F6C81C4}"/>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28" name="R106 G75 B22…">
              <a:extLst>
                <a:ext uri="{FF2B5EF4-FFF2-40B4-BE49-F238E27FC236}">
                  <a16:creationId xmlns:a16="http://schemas.microsoft.com/office/drawing/2014/main" id="{EA71BF1F-612B-D944-B2AC-6FA71CD5995D}"/>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29" name="R254 G240 B0…">
              <a:extLst>
                <a:ext uri="{FF2B5EF4-FFF2-40B4-BE49-F238E27FC236}">
                  <a16:creationId xmlns:a16="http://schemas.microsoft.com/office/drawing/2014/main" id="{8D4E9CC4-5777-0945-B7E1-C13AA280B1FF}"/>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0" name="R254 G212 B0…">
              <a:extLst>
                <a:ext uri="{FF2B5EF4-FFF2-40B4-BE49-F238E27FC236}">
                  <a16:creationId xmlns:a16="http://schemas.microsoft.com/office/drawing/2014/main" id="{1B023192-B330-3C4A-9210-32EBB85FBE0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1" name="Image" descr="Image">
              <a:extLst>
                <a:ext uri="{FF2B5EF4-FFF2-40B4-BE49-F238E27FC236}">
                  <a16:creationId xmlns:a16="http://schemas.microsoft.com/office/drawing/2014/main" id="{5720E2F2-B39E-D543-A24C-26FD0765087E}"/>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2" name="R242 G242 B242…">
              <a:extLst>
                <a:ext uri="{FF2B5EF4-FFF2-40B4-BE49-F238E27FC236}">
                  <a16:creationId xmlns:a16="http://schemas.microsoft.com/office/drawing/2014/main" id="{E0625094-1C8F-EF49-8192-8620088F4330}"/>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3" name="R230 G230 B230…">
              <a:extLst>
                <a:ext uri="{FF2B5EF4-FFF2-40B4-BE49-F238E27FC236}">
                  <a16:creationId xmlns:a16="http://schemas.microsoft.com/office/drawing/2014/main" id="{F82EB461-03B4-394E-80AB-C91B99420037}"/>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4" name="R210 G210 B210…">
              <a:extLst>
                <a:ext uri="{FF2B5EF4-FFF2-40B4-BE49-F238E27FC236}">
                  <a16:creationId xmlns:a16="http://schemas.microsoft.com/office/drawing/2014/main" id="{9470BBE0-8B89-494A-B521-368BA969C1D5}"/>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35" name="R115 G115 B115…">
              <a:extLst>
                <a:ext uri="{FF2B5EF4-FFF2-40B4-BE49-F238E27FC236}">
                  <a16:creationId xmlns:a16="http://schemas.microsoft.com/office/drawing/2014/main" id="{3FCFD05B-8721-764B-A618-EC896F80ECAF}"/>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36" name="R80 G80 B80…">
              <a:extLst>
                <a:ext uri="{FF2B5EF4-FFF2-40B4-BE49-F238E27FC236}">
                  <a16:creationId xmlns:a16="http://schemas.microsoft.com/office/drawing/2014/main" id="{F4833C41-1B8D-9C49-B5DE-4CC8E79A4971}"/>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37" name="R47 G47 B47…">
              <a:extLst>
                <a:ext uri="{FF2B5EF4-FFF2-40B4-BE49-F238E27FC236}">
                  <a16:creationId xmlns:a16="http://schemas.microsoft.com/office/drawing/2014/main" id="{0FBE3A4F-20F7-4049-9215-EB2EC0E60963}"/>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38" name="R0 G0 B0…">
              <a:extLst>
                <a:ext uri="{FF2B5EF4-FFF2-40B4-BE49-F238E27FC236}">
                  <a16:creationId xmlns:a16="http://schemas.microsoft.com/office/drawing/2014/main" id="{2ADE1AE9-0BC1-DF42-A655-C6E581B865C3}"/>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39" name="Primary">
              <a:extLst>
                <a:ext uri="{FF2B5EF4-FFF2-40B4-BE49-F238E27FC236}">
                  <a16:creationId xmlns:a16="http://schemas.microsoft.com/office/drawing/2014/main" id="{C972B520-2845-D648-A744-0A5E6D2E0368}"/>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0" name="Secondary">
              <a:extLst>
                <a:ext uri="{FF2B5EF4-FFF2-40B4-BE49-F238E27FC236}">
                  <a16:creationId xmlns:a16="http://schemas.microsoft.com/office/drawing/2014/main" id="{AADE4F1F-3EDA-8E46-BB16-FAD3534012B4}"/>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1" name="Primary">
              <a:extLst>
                <a:ext uri="{FF2B5EF4-FFF2-40B4-BE49-F238E27FC236}">
                  <a16:creationId xmlns:a16="http://schemas.microsoft.com/office/drawing/2014/main" id="{B1888F3B-F42D-044A-BC01-C22A9CBBC329}"/>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2" name="Secondary">
              <a:extLst>
                <a:ext uri="{FF2B5EF4-FFF2-40B4-BE49-F238E27FC236}">
                  <a16:creationId xmlns:a16="http://schemas.microsoft.com/office/drawing/2014/main" id="{A484FC6A-40AE-C34E-9C4A-852A57731C21}"/>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Tree>
    <p:extLst>
      <p:ext uri="{BB962C8B-B14F-4D97-AF65-F5344CB8AC3E}">
        <p14:creationId xmlns:p14="http://schemas.microsoft.com/office/powerpoint/2010/main" val="2401024474"/>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ex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a:t>
            </a:r>
          </a:p>
        </p:txBody>
      </p:sp>
    </p:spTree>
    <p:extLst>
      <p:ext uri="{BB962C8B-B14F-4D97-AF65-F5344CB8AC3E}">
        <p14:creationId xmlns:p14="http://schemas.microsoft.com/office/powerpoint/2010/main" val="2039125822"/>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Content Blank">
    <p:bg>
      <p:bgPr>
        <a:solidFill>
          <a:srgbClr val="F2F2F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 (no background)</a:t>
            </a:r>
          </a:p>
        </p:txBody>
      </p:sp>
    </p:spTree>
    <p:extLst>
      <p:ext uri="{BB962C8B-B14F-4D97-AF65-F5344CB8AC3E}">
        <p14:creationId xmlns:p14="http://schemas.microsoft.com/office/powerpoint/2010/main" val="133731934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5" y="2019300"/>
            <a:ext cx="11038167"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48564937"/>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Comparison</a:t>
            </a:r>
          </a:p>
        </p:txBody>
      </p:sp>
      <p:sp>
        <p:nvSpPr>
          <p:cNvPr id="56" name="Text Placeholder 6">
            <a:extLst>
              <a:ext uri="{FF2B5EF4-FFF2-40B4-BE49-F238E27FC236}">
                <a16:creationId xmlns:a16="http://schemas.microsoft.com/office/drawing/2014/main" id="{B9BA9784-2126-1848-8E03-4E7CF943C78F}"/>
              </a:ext>
            </a:extLst>
          </p:cNvPr>
          <p:cNvSpPr>
            <a:spLocks noGrp="1"/>
          </p:cNvSpPr>
          <p:nvPr>
            <p:ph type="body" sz="quarter" idx="11" hasCustomPrompt="1"/>
          </p:nvPr>
        </p:nvSpPr>
        <p:spPr>
          <a:xfrm>
            <a:off x="59485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1</a:t>
            </a:r>
          </a:p>
        </p:txBody>
      </p:sp>
      <p:sp>
        <p:nvSpPr>
          <p:cNvPr id="57" name="Text Placeholder 6">
            <a:extLst>
              <a:ext uri="{FF2B5EF4-FFF2-40B4-BE49-F238E27FC236}">
                <a16:creationId xmlns:a16="http://schemas.microsoft.com/office/drawing/2014/main" id="{329F1A02-E026-D042-A41E-F73797D633C7}"/>
              </a:ext>
            </a:extLst>
          </p:cNvPr>
          <p:cNvSpPr>
            <a:spLocks noGrp="1"/>
          </p:cNvSpPr>
          <p:nvPr>
            <p:ph type="body" sz="quarter" idx="10" hasCustomPrompt="1"/>
          </p:nvPr>
        </p:nvSpPr>
        <p:spPr>
          <a:xfrm>
            <a:off x="599622"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58" name="Text Placeholder 6">
            <a:extLst>
              <a:ext uri="{FF2B5EF4-FFF2-40B4-BE49-F238E27FC236}">
                <a16:creationId xmlns:a16="http://schemas.microsoft.com/office/drawing/2014/main" id="{34192514-DB65-A841-ACF2-B1B1EF984D6E}"/>
              </a:ext>
            </a:extLst>
          </p:cNvPr>
          <p:cNvSpPr>
            <a:spLocks noGrp="1"/>
          </p:cNvSpPr>
          <p:nvPr>
            <p:ph type="body" sz="quarter" idx="12" hasCustomPrompt="1"/>
          </p:nvPr>
        </p:nvSpPr>
        <p:spPr>
          <a:xfrm>
            <a:off x="662616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2</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6630931"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cxnSp>
        <p:nvCxnSpPr>
          <p:cNvPr id="19" name="Straight Connector 18">
            <a:extLst>
              <a:ext uri="{FF2B5EF4-FFF2-40B4-BE49-F238E27FC236}">
                <a16:creationId xmlns:a16="http://schemas.microsoft.com/office/drawing/2014/main" id="{B3F672C9-0DB5-2942-B42D-AA5E1193F82E}"/>
              </a:ext>
            </a:extLst>
          </p:cNvPr>
          <p:cNvCxnSpPr/>
          <p:nvPr userDrawn="1"/>
        </p:nvCxnSpPr>
        <p:spPr>
          <a:xfrm>
            <a:off x="5742450" y="1929473"/>
            <a:ext cx="0" cy="4016807"/>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05405400"/>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Image Left, List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Image on the left, list on the right, 28pt </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4466995" y="1929472"/>
            <a:ext cx="7145414" cy="3867478"/>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52" name="Picture Placeholder 2" descr="Add alt text to all images">
            <a:extLst>
              <a:ext uri="{FF2B5EF4-FFF2-40B4-BE49-F238E27FC236}">
                <a16:creationId xmlns:a16="http://schemas.microsoft.com/office/drawing/2014/main" id="{4C137356-5022-5D4A-9491-CF4D7809CE3D}"/>
              </a:ext>
            </a:extLst>
          </p:cNvPr>
          <p:cNvSpPr>
            <a:spLocks noGrp="1"/>
          </p:cNvSpPr>
          <p:nvPr>
            <p:ph type="pic" sz="quarter" idx="14" hasCustomPrompt="1"/>
          </p:nvPr>
        </p:nvSpPr>
        <p:spPr>
          <a:xfrm>
            <a:off x="588415" y="1904327"/>
            <a:ext cx="3070138" cy="3926816"/>
          </a:xfrm>
          <a:prstGeom prst="rect">
            <a:avLst/>
          </a:prstGeom>
        </p:spPr>
        <p:txBody>
          <a:bodyPr/>
          <a:lstStyle>
            <a:lvl1pPr algn="ctr">
              <a:buNone/>
              <a:defRPr sz="3200" spc="0">
                <a:solidFill>
                  <a:schemeClr val="bg2"/>
                </a:solidFill>
              </a:defRPr>
            </a:lvl1pPr>
          </a:lstStyle>
          <a:p>
            <a:r>
              <a:rPr lang="en-US"/>
              <a:t>Add picture</a:t>
            </a:r>
          </a:p>
        </p:txBody>
      </p:sp>
    </p:spTree>
    <p:extLst>
      <p:ext uri="{BB962C8B-B14F-4D97-AF65-F5344CB8AC3E}">
        <p14:creationId xmlns:p14="http://schemas.microsoft.com/office/powerpoint/2010/main" val="3917034993"/>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List Left, Image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 on the left, image on the right</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588415" y="1929472"/>
            <a:ext cx="6755589" cy="3867478"/>
          </a:xfrm>
          <a:prstGeom prst="rect">
            <a:avLst/>
          </a:prstGeom>
        </p:spPr>
        <p:txBody>
          <a:bodyPr/>
          <a:lstStyle>
            <a:lvl1pPr marL="342900" marR="0" indent="-342900" algn="r"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3" name="Picture Placeholder 2">
            <a:extLst>
              <a:ext uri="{FF2B5EF4-FFF2-40B4-BE49-F238E27FC236}">
                <a16:creationId xmlns:a16="http://schemas.microsoft.com/office/drawing/2014/main" id="{90521DD1-C3DF-A749-8763-9CC63EFC5880}"/>
              </a:ext>
            </a:extLst>
          </p:cNvPr>
          <p:cNvSpPr>
            <a:spLocks noGrp="1"/>
          </p:cNvSpPr>
          <p:nvPr>
            <p:ph type="pic" sz="quarter" idx="14" hasCustomPrompt="1"/>
          </p:nvPr>
        </p:nvSpPr>
        <p:spPr>
          <a:xfrm>
            <a:off x="8506680" y="1904327"/>
            <a:ext cx="3070138" cy="3926816"/>
          </a:xfrm>
          <a:prstGeom prst="rect">
            <a:avLst/>
          </a:prstGeom>
        </p:spPr>
        <p:txBody>
          <a:bodyPr/>
          <a:lstStyle>
            <a:lvl1pPr algn="ctr">
              <a:buNone/>
              <a:defRPr sz="3200" spc="0">
                <a:solidFill>
                  <a:schemeClr val="bg2"/>
                </a:solidFill>
              </a:defRPr>
            </a:lvl1pPr>
          </a:lstStyle>
          <a:p>
            <a:r>
              <a:rPr lang="en-US"/>
              <a:t>Add picture</a:t>
            </a:r>
          </a:p>
        </p:txBody>
      </p:sp>
    </p:spTree>
    <p:extLst>
      <p:ext uri="{BB962C8B-B14F-4D97-AF65-F5344CB8AC3E}">
        <p14:creationId xmlns:p14="http://schemas.microsoft.com/office/powerpoint/2010/main" val="131731106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6B71AC10-0A8D-FD4F-9144-4780889F385A}"/>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47B816A4-8209-2048-B6D0-289DEAEF5D18}"/>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grpSp>
        <p:nvGrpSpPr>
          <p:cNvPr id="10" name="Group 9">
            <a:extLst>
              <a:ext uri="{FF2B5EF4-FFF2-40B4-BE49-F238E27FC236}">
                <a16:creationId xmlns:a16="http://schemas.microsoft.com/office/drawing/2014/main" id="{EF8F013E-6FA7-5C4F-9D0A-EB84443842DB}"/>
              </a:ext>
            </a:extLst>
          </p:cNvPr>
          <p:cNvGrpSpPr/>
          <p:nvPr userDrawn="1"/>
        </p:nvGrpSpPr>
        <p:grpSpPr>
          <a:xfrm rot="5400000">
            <a:off x="10128268" y="2370357"/>
            <a:ext cx="6748141" cy="2227148"/>
            <a:chOff x="8206313" y="6182284"/>
            <a:chExt cx="12824005" cy="4231313"/>
          </a:xfrm>
        </p:grpSpPr>
        <p:pic>
          <p:nvPicPr>
            <p:cNvPr id="11" name="Image" descr="Image">
              <a:extLst>
                <a:ext uri="{FF2B5EF4-FFF2-40B4-BE49-F238E27FC236}">
                  <a16:creationId xmlns:a16="http://schemas.microsoft.com/office/drawing/2014/main" id="{5A4DE547-92A1-044D-B5D4-1665113CC01C}"/>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2" name="R134 G97 B197…">
              <a:extLst>
                <a:ext uri="{FF2B5EF4-FFF2-40B4-BE49-F238E27FC236}">
                  <a16:creationId xmlns:a16="http://schemas.microsoft.com/office/drawing/2014/main" id="{E330689E-2D41-1C46-86F7-9A1160F37829}"/>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4" name="R59 G46 B88…">
              <a:extLst>
                <a:ext uri="{FF2B5EF4-FFF2-40B4-BE49-F238E27FC236}">
                  <a16:creationId xmlns:a16="http://schemas.microsoft.com/office/drawing/2014/main" id="{3F800971-ADAC-4347-B715-B4555CB24FDA}"/>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5" name="R213 G157 B255…">
              <a:extLst>
                <a:ext uri="{FF2B5EF4-FFF2-40B4-BE49-F238E27FC236}">
                  <a16:creationId xmlns:a16="http://schemas.microsoft.com/office/drawing/2014/main" id="{750D3DD1-127E-D647-80C5-7BD0F6E9CF25}"/>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6" name="R161 G133 B210…">
              <a:extLst>
                <a:ext uri="{FF2B5EF4-FFF2-40B4-BE49-F238E27FC236}">
                  <a16:creationId xmlns:a16="http://schemas.microsoft.com/office/drawing/2014/main" id="{ED4CDA45-5E01-3243-A90F-BB3DE2375CAB}"/>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7" name="R0 G120 B212…">
              <a:extLst>
                <a:ext uri="{FF2B5EF4-FFF2-40B4-BE49-F238E27FC236}">
                  <a16:creationId xmlns:a16="http://schemas.microsoft.com/office/drawing/2014/main" id="{85312296-97D8-6840-BB8B-63E20577CA51}"/>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8" name="R36 G58 B94…">
              <a:extLst>
                <a:ext uri="{FF2B5EF4-FFF2-40B4-BE49-F238E27FC236}">
                  <a16:creationId xmlns:a16="http://schemas.microsoft.com/office/drawing/2014/main" id="{B2160F5A-63C0-9846-A61F-4D24B8BDE9E3}"/>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9" name="R80 G230 B255…">
              <a:extLst>
                <a:ext uri="{FF2B5EF4-FFF2-40B4-BE49-F238E27FC236}">
                  <a16:creationId xmlns:a16="http://schemas.microsoft.com/office/drawing/2014/main" id="{89923A7C-BE87-8D42-A3FA-1DCE6B6F31F7}"/>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0" name="R40 G167 B233…">
              <a:extLst>
                <a:ext uri="{FF2B5EF4-FFF2-40B4-BE49-F238E27FC236}">
                  <a16:creationId xmlns:a16="http://schemas.microsoft.com/office/drawing/2014/main" id="{9ABDA324-B076-9A42-BA84-2DA3493FC71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1" name="R0 G133 B117   Hex #008575   C100 M15 Y60 K0   PMS 3285 C">
              <a:extLst>
                <a:ext uri="{FF2B5EF4-FFF2-40B4-BE49-F238E27FC236}">
                  <a16:creationId xmlns:a16="http://schemas.microsoft.com/office/drawing/2014/main" id="{C76ABFD5-F3B6-5344-87FF-F698D4F6A4B0}"/>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2" name="R39 G75 B71   Hex #274b47…">
              <a:extLst>
                <a:ext uri="{FF2B5EF4-FFF2-40B4-BE49-F238E27FC236}">
                  <a16:creationId xmlns:a16="http://schemas.microsoft.com/office/drawing/2014/main" id="{2AFD252E-1AEC-5741-B99C-5DAEA63DDF96}"/>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3" name="R48 G229 B208…">
              <a:extLst>
                <a:ext uri="{FF2B5EF4-FFF2-40B4-BE49-F238E27FC236}">
                  <a16:creationId xmlns:a16="http://schemas.microsoft.com/office/drawing/2014/main" id="{EAA41001-6B52-EF40-96D7-971948EABB98}"/>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4" name="R40 G194 B209…">
              <a:extLst>
                <a:ext uri="{FF2B5EF4-FFF2-40B4-BE49-F238E27FC236}">
                  <a16:creationId xmlns:a16="http://schemas.microsoft.com/office/drawing/2014/main" id="{B1CBFCA2-92F6-BD4A-972E-D3D37F347673}"/>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5" name="R16 G124 B16  Hex #107c10  C75 M0 Y100 K0   PMS 362 C">
              <a:extLst>
                <a:ext uri="{FF2B5EF4-FFF2-40B4-BE49-F238E27FC236}">
                  <a16:creationId xmlns:a16="http://schemas.microsoft.com/office/drawing/2014/main" id="{A2EC5BE3-EB70-0742-A12B-9681FB8CF09D}"/>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6" name="R5 G75 B22   Hex #054b16…">
              <a:extLst>
                <a:ext uri="{FF2B5EF4-FFF2-40B4-BE49-F238E27FC236}">
                  <a16:creationId xmlns:a16="http://schemas.microsoft.com/office/drawing/2014/main" id="{499712BF-D2E0-CD4C-87FA-862BB816B2FB}"/>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7" name="R155 G240 B11…">
              <a:extLst>
                <a:ext uri="{FF2B5EF4-FFF2-40B4-BE49-F238E27FC236}">
                  <a16:creationId xmlns:a16="http://schemas.microsoft.com/office/drawing/2014/main" id="{AFDA10FE-0491-E446-9CEE-FD84CD46EC75}"/>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8" name="R127 G186 B0…">
              <a:extLst>
                <a:ext uri="{FF2B5EF4-FFF2-40B4-BE49-F238E27FC236}">
                  <a16:creationId xmlns:a16="http://schemas.microsoft.com/office/drawing/2014/main" id="{CDE02636-0442-6743-AEE6-BFA7438CE50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9" name="R216 G59 B1…">
              <a:extLst>
                <a:ext uri="{FF2B5EF4-FFF2-40B4-BE49-F238E27FC236}">
                  <a16:creationId xmlns:a16="http://schemas.microsoft.com/office/drawing/2014/main" id="{6604AA48-78A9-814B-BF45-DB637BCCAA4E}"/>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0" name="R107 G41 B41…">
              <a:extLst>
                <a:ext uri="{FF2B5EF4-FFF2-40B4-BE49-F238E27FC236}">
                  <a16:creationId xmlns:a16="http://schemas.microsoft.com/office/drawing/2014/main" id="{BEF89C42-1CE3-4A44-B8E9-D950745167A6}"/>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1" name="R255 G147 B73…">
              <a:extLst>
                <a:ext uri="{FF2B5EF4-FFF2-40B4-BE49-F238E27FC236}">
                  <a16:creationId xmlns:a16="http://schemas.microsoft.com/office/drawing/2014/main" id="{C8CE703B-F93A-884F-87C7-7EF6ADE18CA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2" name="R241 G101 B34…">
              <a:extLst>
                <a:ext uri="{FF2B5EF4-FFF2-40B4-BE49-F238E27FC236}">
                  <a16:creationId xmlns:a16="http://schemas.microsoft.com/office/drawing/2014/main" id="{2B345FC2-522A-ED45-A540-A282F3A59672}"/>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3" name="R255 G185 B0…">
              <a:extLst>
                <a:ext uri="{FF2B5EF4-FFF2-40B4-BE49-F238E27FC236}">
                  <a16:creationId xmlns:a16="http://schemas.microsoft.com/office/drawing/2014/main" id="{61DB5B1C-BA87-E148-8BCA-F7BE00755B1F}"/>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4" name="R106 G75 B22…">
              <a:extLst>
                <a:ext uri="{FF2B5EF4-FFF2-40B4-BE49-F238E27FC236}">
                  <a16:creationId xmlns:a16="http://schemas.microsoft.com/office/drawing/2014/main" id="{7D9C2C93-5FA3-5C4E-864A-5C8EF86A619E}"/>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5" name="R254 G240 B0…">
              <a:extLst>
                <a:ext uri="{FF2B5EF4-FFF2-40B4-BE49-F238E27FC236}">
                  <a16:creationId xmlns:a16="http://schemas.microsoft.com/office/drawing/2014/main" id="{7DDB271E-F25E-C346-BA0E-E2FA851EAE04}"/>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6" name="R254 G212 B0…">
              <a:extLst>
                <a:ext uri="{FF2B5EF4-FFF2-40B4-BE49-F238E27FC236}">
                  <a16:creationId xmlns:a16="http://schemas.microsoft.com/office/drawing/2014/main" id="{FCB4BFC4-7870-CA40-890E-79B2345EFDDE}"/>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7" name="Image" descr="Image">
              <a:extLst>
                <a:ext uri="{FF2B5EF4-FFF2-40B4-BE49-F238E27FC236}">
                  <a16:creationId xmlns:a16="http://schemas.microsoft.com/office/drawing/2014/main" id="{F7CBA398-7286-4B48-A037-01C2789FD183}"/>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8" name="R242 G242 B242…">
              <a:extLst>
                <a:ext uri="{FF2B5EF4-FFF2-40B4-BE49-F238E27FC236}">
                  <a16:creationId xmlns:a16="http://schemas.microsoft.com/office/drawing/2014/main" id="{A9370A21-4217-F949-B5D0-CA4B1AE096E5}"/>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9" name="R230 G230 B230…">
              <a:extLst>
                <a:ext uri="{FF2B5EF4-FFF2-40B4-BE49-F238E27FC236}">
                  <a16:creationId xmlns:a16="http://schemas.microsoft.com/office/drawing/2014/main" id="{37A7C53A-A05D-2E46-8ACD-6E22AC65B67F}"/>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0" name="R210 G210 B210…">
              <a:extLst>
                <a:ext uri="{FF2B5EF4-FFF2-40B4-BE49-F238E27FC236}">
                  <a16:creationId xmlns:a16="http://schemas.microsoft.com/office/drawing/2014/main" id="{4B72FBD5-F4D3-5446-B0B0-999A325ED83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1" name="R115 G115 B115…">
              <a:extLst>
                <a:ext uri="{FF2B5EF4-FFF2-40B4-BE49-F238E27FC236}">
                  <a16:creationId xmlns:a16="http://schemas.microsoft.com/office/drawing/2014/main" id="{9DCC3AC4-7D4C-0D49-98EA-89E76DC2F3A6}"/>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2" name="R80 G80 B80…">
              <a:extLst>
                <a:ext uri="{FF2B5EF4-FFF2-40B4-BE49-F238E27FC236}">
                  <a16:creationId xmlns:a16="http://schemas.microsoft.com/office/drawing/2014/main" id="{AA230AEE-DB5A-A545-B1EF-145368A79C72}"/>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3" name="R47 G47 B47…">
              <a:extLst>
                <a:ext uri="{FF2B5EF4-FFF2-40B4-BE49-F238E27FC236}">
                  <a16:creationId xmlns:a16="http://schemas.microsoft.com/office/drawing/2014/main" id="{8D6C6E69-FAB2-254E-B990-6CE0F34084ED}"/>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4" name="R0 G0 B0…">
              <a:extLst>
                <a:ext uri="{FF2B5EF4-FFF2-40B4-BE49-F238E27FC236}">
                  <a16:creationId xmlns:a16="http://schemas.microsoft.com/office/drawing/2014/main" id="{A6F71D6F-3E3D-8C4B-85EC-362A9AE0A466}"/>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5" name="Primary">
              <a:extLst>
                <a:ext uri="{FF2B5EF4-FFF2-40B4-BE49-F238E27FC236}">
                  <a16:creationId xmlns:a16="http://schemas.microsoft.com/office/drawing/2014/main" id="{BAD793CC-879C-C349-9E33-94B0E3E443C9}"/>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6" name="Secondary">
              <a:extLst>
                <a:ext uri="{FF2B5EF4-FFF2-40B4-BE49-F238E27FC236}">
                  <a16:creationId xmlns:a16="http://schemas.microsoft.com/office/drawing/2014/main" id="{0DD59233-A460-A741-9E17-4A2830BACA67}"/>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7" name="Primary">
              <a:extLst>
                <a:ext uri="{FF2B5EF4-FFF2-40B4-BE49-F238E27FC236}">
                  <a16:creationId xmlns:a16="http://schemas.microsoft.com/office/drawing/2014/main" id="{B259ACDB-AD6E-5F40-9A46-7A59615320F9}"/>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8" name="Secondary">
              <a:extLst>
                <a:ext uri="{FF2B5EF4-FFF2-40B4-BE49-F238E27FC236}">
                  <a16:creationId xmlns:a16="http://schemas.microsoft.com/office/drawing/2014/main" id="{6F79FA09-BC14-C542-B12D-CB97534E57CF}"/>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ext Placeholder 9">
            <a:extLst>
              <a:ext uri="{FF2B5EF4-FFF2-40B4-BE49-F238E27FC236}">
                <a16:creationId xmlns:a16="http://schemas.microsoft.com/office/drawing/2014/main" id="{D84AE76E-0F8E-4E4F-AA81-912BDA9A432D}"/>
              </a:ext>
            </a:extLst>
          </p:cNvPr>
          <p:cNvSpPr>
            <a:spLocks noGrp="1"/>
          </p:cNvSpPr>
          <p:nvPr>
            <p:ph type="body" sz="quarter" idx="10" hasCustomPrompt="1"/>
          </p:nvPr>
        </p:nvSpPr>
        <p:spPr>
          <a:xfrm>
            <a:off x="584351" y="2644422"/>
            <a:ext cx="7207011" cy="1710033"/>
          </a:xfrm>
          <a:prstGeom prst="rect">
            <a:avLst/>
          </a:prstGeom>
        </p:spPr>
        <p:txBody>
          <a:bodyPr lIns="0" tIns="0" rIns="0" bIns="0">
            <a:normAutofit/>
          </a:bodyPr>
          <a:lstStyle>
            <a:lvl1pPr marL="0" indent="0">
              <a:lnSpc>
                <a:spcPct val="100000"/>
              </a:lnSpc>
              <a:spcAft>
                <a:spcPts val="600"/>
              </a:spcAft>
              <a:buNone/>
              <a:defRPr sz="2000" b="0" i="0" spc="0" baseline="0">
                <a:solidFill>
                  <a:schemeClr val="bg1"/>
                </a:solidFill>
                <a:latin typeface="Segoe UI" panose="020B0502040204020203" pitchFamily="34" charset="0"/>
                <a:cs typeface="Segoe UI" panose="020B0502040204020203" pitchFamily="34" charset="0"/>
              </a:defRPr>
            </a:lvl1pPr>
          </a:lstStyle>
          <a:p>
            <a:pPr lvl="0"/>
            <a:r>
              <a:rPr lang="en-US"/>
              <a:t>Body copy, 20pt</a:t>
            </a:r>
          </a:p>
        </p:txBody>
      </p:sp>
      <p:sp>
        <p:nvSpPr>
          <p:cNvPr id="50" name="Subtitle 2">
            <a:extLst>
              <a:ext uri="{FF2B5EF4-FFF2-40B4-BE49-F238E27FC236}">
                <a16:creationId xmlns:a16="http://schemas.microsoft.com/office/drawing/2014/main" id="{A018086F-C34A-3C41-8B4C-2D6A83134E1B}"/>
              </a:ext>
            </a:extLst>
          </p:cNvPr>
          <p:cNvSpPr>
            <a:spLocks noGrp="1"/>
          </p:cNvSpPr>
          <p:nvPr>
            <p:ph type="subTitle" idx="1" hasCustomPrompt="1"/>
          </p:nvPr>
        </p:nvSpPr>
        <p:spPr>
          <a:xfrm>
            <a:off x="584353" y="533243"/>
            <a:ext cx="5511647" cy="276999"/>
          </a:xfrm>
          <a:prstGeom prst="rect">
            <a:avLst/>
          </a:prstGeom>
        </p:spPr>
        <p:txBody>
          <a:bodyPr lIns="0" tIns="0" rIns="0" bIns="0">
            <a:spAutoFit/>
          </a:bodyPr>
          <a:lstStyle>
            <a:lvl1pPr marL="0" indent="0" algn="l">
              <a:lnSpc>
                <a:spcPct val="100000"/>
              </a:lnSpc>
              <a:spcBef>
                <a:spcPts val="0"/>
              </a:spcBef>
              <a:buNone/>
              <a:defRPr sz="1800" cap="all" spc="28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Category, 18pt</a:t>
            </a:r>
          </a:p>
        </p:txBody>
      </p:sp>
      <p:sp>
        <p:nvSpPr>
          <p:cNvPr id="51" name="Title 1">
            <a:extLst>
              <a:ext uri="{FF2B5EF4-FFF2-40B4-BE49-F238E27FC236}">
                <a16:creationId xmlns:a16="http://schemas.microsoft.com/office/drawing/2014/main" id="{D66AECF4-4A52-E344-9154-5AF177201204}"/>
              </a:ext>
            </a:extLst>
          </p:cNvPr>
          <p:cNvSpPr>
            <a:spLocks noGrp="1"/>
          </p:cNvSpPr>
          <p:nvPr>
            <p:ph type="title" hasCustomPrompt="1"/>
          </p:nvPr>
        </p:nvSpPr>
        <p:spPr>
          <a:xfrm>
            <a:off x="588416" y="1629321"/>
            <a:ext cx="5507584" cy="553998"/>
          </a:xfrm>
          <a:prstGeom prst="rect">
            <a:avLst/>
          </a:prstGeom>
        </p:spPr>
        <p:txBody>
          <a:bodyPr wrap="square" lIns="0" tIns="0" rIns="0" bIns="0" anchor="b" anchorCtr="0">
            <a:spAutoFit/>
          </a:bodyPr>
          <a:lstStyle>
            <a:lvl1pPr marL="0" marR="0" indent="0" algn="l" defTabSz="412667" rtl="0" eaLnBrk="1" fontAlgn="auto" latinLnBrk="0" hangingPunct="1">
              <a:lnSpc>
                <a:spcPct val="100000"/>
              </a:lnSpc>
              <a:spcBef>
                <a:spcPts val="0"/>
              </a:spcBef>
              <a:spcAft>
                <a:spcPts val="0"/>
              </a:spcAft>
              <a:buClrTx/>
              <a:buSzTx/>
              <a:buFontTx/>
              <a:buNone/>
              <a:tabLst/>
              <a:defRPr sz="3600" b="0" i="0" kern="1200" spc="-50" baseline="0">
                <a:solidFill>
                  <a:schemeClr val="bg1"/>
                </a:solidFill>
                <a:latin typeface="Segoe UI Semibold" panose="020B0502040204020203" pitchFamily="34" charset="0"/>
                <a:cs typeface="Segoe UI Semibold" panose="020B0502040204020203" pitchFamily="34" charset="0"/>
              </a:defRPr>
            </a:lvl1pPr>
          </a:lstStyle>
          <a:p>
            <a:r>
              <a:rPr lang="en-US"/>
              <a:t>Section title, 36pt</a:t>
            </a:r>
          </a:p>
        </p:txBody>
      </p:sp>
    </p:spTree>
    <p:extLst>
      <p:ext uri="{BB962C8B-B14F-4D97-AF65-F5344CB8AC3E}">
        <p14:creationId xmlns:p14="http://schemas.microsoft.com/office/powerpoint/2010/main" val="1156700770"/>
      </p:ext>
    </p:extLst>
  </p:cSld>
  <p:clrMapOvr>
    <a:masterClrMapping/>
  </p:clrMapOvr>
  <p:extLst>
    <p:ext uri="{DCECCB84-F9BA-43D5-87BE-67443E8EF086}">
      <p15:sldGuideLst xmlns:p15="http://schemas.microsoft.com/office/powerpoint/2012/main"/>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101638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825632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5736669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13449527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3072545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52694552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3861541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38569004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1814560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0858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9088441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9858808" cy="1794661"/>
          </a:xfrm>
          <a:noFill/>
        </p:spPr>
        <p:txBody>
          <a:bodyPr lIns="146304" tIns="109728" rIns="146304" bIns="109728">
            <a:noAutofit/>
          </a:bodyPr>
          <a:lstStyle>
            <a:lvl1pPr marL="0" indent="0">
              <a:spcBef>
                <a:spcPts val="0"/>
              </a:spcBef>
              <a:buNone/>
              <a:defRPr sz="330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513" spc="-92"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1" y="470411"/>
            <a:ext cx="1522404" cy="326167"/>
          </a:xfrm>
          <a:prstGeom prst="rect">
            <a:avLst/>
          </a:prstGeom>
        </p:spPr>
      </p:pic>
      <p:sp>
        <p:nvSpPr>
          <p:cNvPr id="7"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69239" y="470413"/>
            <a:ext cx="3047874" cy="439223"/>
          </a:xfrm>
        </p:spPr>
        <p:txBody>
          <a:bodyPr/>
          <a:lstStyle>
            <a:lvl1pPr marL="0" indent="0">
              <a:buNone/>
              <a:defRPr sz="1838"/>
            </a:lvl1pPr>
          </a:lstStyle>
          <a:p>
            <a:pPr lvl="0"/>
            <a:r>
              <a:rPr lang="en-US"/>
              <a:t>Session Code Here</a:t>
            </a:r>
          </a:p>
        </p:txBody>
      </p:sp>
    </p:spTree>
    <p:extLst>
      <p:ext uri="{BB962C8B-B14F-4D97-AF65-F5344CB8AC3E}">
        <p14:creationId xmlns:p14="http://schemas.microsoft.com/office/powerpoint/2010/main" val="3436838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350">
          <p15:clr>
            <a:srgbClr val="FBAE40"/>
          </p15:clr>
        </p15:guide>
        <p15:guide id="2"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21012" y="6057329"/>
            <a:ext cx="1522404" cy="326167"/>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1177221" y="1728540"/>
            <a:ext cx="7178269" cy="3156826"/>
          </a:xfrm>
          <a:prstGeom prst="rect">
            <a:avLst/>
          </a:prstGeom>
        </p:spPr>
      </p:pic>
    </p:spTree>
    <p:extLst>
      <p:ext uri="{BB962C8B-B14F-4D97-AF65-F5344CB8AC3E}">
        <p14:creationId xmlns:p14="http://schemas.microsoft.com/office/powerpoint/2010/main" val="1902331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39809313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6"/>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defRPr/>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6616" spc="-92"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9"/>
            <a:ext cx="9860674" cy="1793881"/>
          </a:xfrm>
          <a:noFill/>
        </p:spPr>
        <p:txBody>
          <a:bodyPr lIns="182880" tIns="146304" rIns="182880" bIns="146304">
            <a:noAutofit/>
          </a:bodyPr>
          <a:lstStyle>
            <a:lvl1pPr marL="0" indent="0">
              <a:spcBef>
                <a:spcPts val="0"/>
              </a:spcBef>
              <a:buNone/>
              <a:defRPr sz="3308"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47221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defRPr/>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6616" spc="-92" baseline="0">
                <a:gradFill>
                  <a:gsLst>
                    <a:gs pos="5833">
                      <a:srgbClr val="FFFFFF"/>
                    </a:gs>
                    <a:gs pos="18000">
                      <a:srgbClr val="FFFFFF"/>
                    </a:gs>
                  </a:gsLst>
                  <a:lin ang="5400000" scaled="0"/>
                </a:gradFill>
              </a:defRPr>
            </a:lvl1pPr>
          </a:lstStyle>
          <a:p>
            <a:r>
              <a:rPr lang="en-US"/>
              <a:t>Video title</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75739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086"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7209877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086"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0906536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086"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1902223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864633"/>
          </a:xfrm>
        </p:spPr>
        <p:txBody>
          <a:bodyPr/>
          <a:lstStyle>
            <a:lvl1pPr marL="0" indent="0">
              <a:buNone/>
              <a:defRPr>
                <a:gradFill>
                  <a:gsLst>
                    <a:gs pos="1250">
                      <a:schemeClr val="tx2"/>
                    </a:gs>
                    <a:gs pos="99000">
                      <a:schemeClr val="tx2"/>
                    </a:gs>
                  </a:gsLst>
                  <a:lin ang="5400000" scaled="0"/>
                </a:gradFill>
              </a:defRPr>
            </a:lvl1pPr>
            <a:lvl2pPr marL="0" indent="0">
              <a:buFontTx/>
              <a:buNone/>
              <a:defRPr sz="1838"/>
            </a:lvl2pPr>
            <a:lvl3pPr marL="210051" indent="0">
              <a:buNone/>
              <a:defRPr/>
            </a:lvl3pPr>
            <a:lvl4pPr marL="420101" indent="0">
              <a:buNone/>
              <a:defRPr/>
            </a:lvl4pPr>
            <a:lvl5pPr marL="630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9058688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864633"/>
          </a:xfrm>
        </p:spPr>
        <p:txBody>
          <a:bodyPr/>
          <a:lstStyle>
            <a:lvl1pPr marL="0" indent="0">
              <a:buNone/>
              <a:defRPr>
                <a:gradFill>
                  <a:gsLst>
                    <a:gs pos="1250">
                      <a:schemeClr val="tx1"/>
                    </a:gs>
                    <a:gs pos="99000">
                      <a:schemeClr val="tx1"/>
                    </a:gs>
                  </a:gsLst>
                  <a:lin ang="5400000" scaled="0"/>
                </a:gradFill>
              </a:defRPr>
            </a:lvl1pPr>
            <a:lvl2pPr marL="0" indent="0">
              <a:buFontTx/>
              <a:buNone/>
              <a:defRPr sz="1838"/>
            </a:lvl2pPr>
            <a:lvl3pPr marL="210051" indent="0">
              <a:buNone/>
              <a:defRPr/>
            </a:lvl3pPr>
            <a:lvl4pPr marL="420101" indent="0">
              <a:buNone/>
              <a:defRPr/>
            </a:lvl4pPr>
            <a:lvl5pPr marL="630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0759051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2684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3250463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26849"/>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2356529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272016"/>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272016"/>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52171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4247291933"/>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272016"/>
          </a:xfrm>
        </p:spPr>
        <p:txBody>
          <a:bodyPr wrap="square">
            <a:spAutoFit/>
          </a:bodyPr>
          <a:lstStyle>
            <a:lvl1pPr marL="0" indent="0">
              <a:spcBef>
                <a:spcPts val="1124"/>
              </a:spcBef>
              <a:buClr>
                <a:schemeClr val="tx1"/>
              </a:buClr>
              <a:buFont typeface="Wingdings" pitchFamily="2" charset="2"/>
              <a:buNone/>
              <a:defRPr sz="3308"/>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272016"/>
          </a:xfrm>
        </p:spPr>
        <p:txBody>
          <a:bodyPr wrap="square">
            <a:spAutoFit/>
          </a:bodyPr>
          <a:lstStyle>
            <a:lvl1pPr marL="0" indent="0">
              <a:spcBef>
                <a:spcPts val="1124"/>
              </a:spcBef>
              <a:buClr>
                <a:schemeClr val="tx1"/>
              </a:buClr>
              <a:buFont typeface="Wingdings" pitchFamily="2" charset="2"/>
              <a:buNone/>
              <a:defRPr sz="3308"/>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26115828"/>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34233"/>
          </a:xfrm>
        </p:spPr>
        <p:txBody>
          <a:bodyPr wrap="square">
            <a:spAutoFit/>
          </a:bodyPr>
          <a:lstStyle>
            <a:lvl1pPr marL="264021" indent="-264021">
              <a:spcBef>
                <a:spcPts val="1124"/>
              </a:spcBef>
              <a:buClr>
                <a:schemeClr val="tx1"/>
              </a:buClr>
              <a:buFont typeface="Arial" pitchFamily="34" charset="0"/>
              <a:buChar char="•"/>
              <a:defRPr sz="3308"/>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334233"/>
          </a:xfrm>
        </p:spPr>
        <p:txBody>
          <a:bodyPr wrap="square">
            <a:spAutoFit/>
          </a:bodyPr>
          <a:lstStyle>
            <a:lvl1pPr marL="264021" indent="-264021">
              <a:spcBef>
                <a:spcPts val="1124"/>
              </a:spcBef>
              <a:buClr>
                <a:schemeClr val="tx1"/>
              </a:buClr>
              <a:buFont typeface="Arial" pitchFamily="34" charset="0"/>
              <a:buChar char="•"/>
              <a:defRPr sz="3308"/>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3861082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34233"/>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334233"/>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8981441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3355633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080334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a:stretch/>
        </p:blipFill>
        <p:spPr>
          <a:xfrm>
            <a:off x="313" y="-312"/>
            <a:ext cx="12191377" cy="6858623"/>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166739"/>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298139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7806565"/>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6036282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58" tIns="42858" rIns="42858" bIns="42858" numCol="1" spcCol="0" rtlCol="0" fromWordArt="0" anchor="ctr" anchorCtr="0" forceAA="0" compatLnSpc="1">
            <a:prstTxWarp prst="textNoShape">
              <a:avLst/>
            </a:prstTxWarp>
            <a:noAutofit/>
          </a:bodyPr>
          <a:lstStyle/>
          <a:p>
            <a:pPr algn="ctr" defTabSz="856807" fontAlgn="base">
              <a:spcBef>
                <a:spcPct val="0"/>
              </a:spcBef>
              <a:spcAft>
                <a:spcPct val="0"/>
              </a:spcAft>
              <a:defRPr/>
            </a:pPr>
            <a:endParaRPr lang="en-US" sz="165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837823"/>
          </a:xfrm>
        </p:spPr>
        <p:txBody>
          <a:bodyPr/>
          <a:lstStyle>
            <a:lvl1pPr marL="0" indent="0">
              <a:buNone/>
              <a:defRPr sz="3032">
                <a:gradFill>
                  <a:gsLst>
                    <a:gs pos="1250">
                      <a:srgbClr val="000000"/>
                    </a:gs>
                    <a:gs pos="100000">
                      <a:srgbClr val="000000"/>
                    </a:gs>
                  </a:gsLst>
                  <a:lin ang="5400000" scaled="0"/>
                </a:gradFill>
                <a:latin typeface="Segoe UI" pitchFamily="34" charset="0"/>
                <a:cs typeface="Segoe UI" pitchFamily="34" charset="0"/>
              </a:defRPr>
            </a:lvl1pPr>
            <a:lvl2pPr marL="318432" indent="0">
              <a:buNone/>
              <a:defRPr>
                <a:gradFill>
                  <a:gsLst>
                    <a:gs pos="1250">
                      <a:srgbClr val="000000"/>
                    </a:gs>
                    <a:gs pos="100000">
                      <a:srgbClr val="000000"/>
                    </a:gs>
                  </a:gsLst>
                  <a:lin ang="5400000" scaled="0"/>
                </a:gradFill>
                <a:latin typeface="Segoe UI" pitchFamily="34" charset="0"/>
                <a:cs typeface="Segoe UI" pitchFamily="34" charset="0"/>
              </a:defRPr>
            </a:lvl2pPr>
            <a:lvl3pPr marL="537169" indent="0">
              <a:buNone/>
              <a:defRPr>
                <a:gradFill>
                  <a:gsLst>
                    <a:gs pos="1250">
                      <a:srgbClr val="000000"/>
                    </a:gs>
                    <a:gs pos="100000">
                      <a:srgbClr val="000000"/>
                    </a:gs>
                  </a:gsLst>
                  <a:lin ang="5400000" scaled="0"/>
                </a:gradFill>
                <a:latin typeface="Segoe UI" pitchFamily="34" charset="0"/>
                <a:cs typeface="Segoe UI" pitchFamily="34" charset="0"/>
              </a:defRPr>
            </a:lvl3pPr>
            <a:lvl4pPr marL="748465" indent="0">
              <a:buNone/>
              <a:defRPr>
                <a:gradFill>
                  <a:gsLst>
                    <a:gs pos="1250">
                      <a:srgbClr val="000000"/>
                    </a:gs>
                    <a:gs pos="100000">
                      <a:srgbClr val="000000"/>
                    </a:gs>
                  </a:gsLst>
                  <a:lin ang="5400000" scaled="0"/>
                </a:gradFill>
                <a:latin typeface="Segoe UI" pitchFamily="34" charset="0"/>
                <a:cs typeface="Segoe UI" pitchFamily="34" charset="0"/>
              </a:defRPr>
            </a:lvl4pPr>
            <a:lvl5pPr marL="96571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4726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710748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59116010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49354"/>
          </a:xfrm>
          <a:prstGeom prst="rect">
            <a:avLst/>
          </a:prstGeom>
        </p:spPr>
        <p:txBody>
          <a:bodyPr/>
          <a:lstStyle>
            <a:lvl1pPr marL="266940" indent="-266940">
              <a:buClr>
                <a:schemeClr val="tx1"/>
              </a:buClr>
              <a:buSzPct val="90000"/>
              <a:buFont typeface="Arial" pitchFamily="34" charset="0"/>
              <a:buChar char="•"/>
              <a:defRPr sz="330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5125" indent="-258187">
              <a:buClr>
                <a:schemeClr val="tx1"/>
              </a:buClr>
              <a:buSzPct val="90000"/>
              <a:buFont typeface="Arial" pitchFamily="34" charset="0"/>
              <a:buChar char="•"/>
              <a:defRPr sz="294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2065" indent="-266940">
              <a:buClr>
                <a:schemeClr val="tx1"/>
              </a:buClr>
              <a:buSzPct val="90000"/>
              <a:buFont typeface="Arial" pitchFamily="34" charset="0"/>
              <a:buChar char="•"/>
              <a:defRPr sz="257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02116" indent="-210051">
              <a:buClr>
                <a:schemeClr val="tx1"/>
              </a:buClr>
              <a:buSzPct val="90000"/>
              <a:buFont typeface="Arial" pitchFamily="34" charset="0"/>
              <a:buChar char="•"/>
              <a:defRPr sz="22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12165" indent="-210051">
              <a:buClr>
                <a:schemeClr val="tx1"/>
              </a:buClr>
              <a:buSzPct val="90000"/>
              <a:buFont typeface="Arial" pitchFamily="34" charset="0"/>
              <a:buChar char="•"/>
              <a:defRPr sz="183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00"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374811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622"/>
            </a:lvl1pPr>
          </a:lstStyle>
          <a:p>
            <a:r>
              <a:rPr lang="en-US"/>
              <a:t>Click to edit Master title style</a:t>
            </a:r>
          </a:p>
        </p:txBody>
      </p:sp>
      <p:sp>
        <p:nvSpPr>
          <p:cNvPr id="3" name="Subtitle 2"/>
          <p:cNvSpPr>
            <a:spLocks noGrp="1"/>
          </p:cNvSpPr>
          <p:nvPr>
            <p:ph type="subTitle" idx="1"/>
          </p:nvPr>
        </p:nvSpPr>
        <p:spPr>
          <a:xfrm>
            <a:off x="1524000" y="3602039"/>
            <a:ext cx="9144000" cy="496290"/>
          </a:xfrm>
        </p:spPr>
        <p:txBody>
          <a:bodyPr/>
          <a:lstStyle>
            <a:lvl1pPr marL="0" indent="0" algn="ctr">
              <a:buNone/>
              <a:defRPr sz="2250"/>
            </a:lvl1pPr>
            <a:lvl2pPr marL="428461" indent="0" algn="ctr">
              <a:buNone/>
              <a:defRPr sz="1874"/>
            </a:lvl2pPr>
            <a:lvl3pPr marL="856921" indent="0" algn="ctr">
              <a:buNone/>
              <a:defRPr sz="1688"/>
            </a:lvl3pPr>
            <a:lvl4pPr marL="1285381" indent="0" algn="ctr">
              <a:buNone/>
              <a:defRPr sz="1500"/>
            </a:lvl4pPr>
            <a:lvl5pPr marL="1713842" indent="0" algn="ctr">
              <a:buNone/>
              <a:defRPr sz="1500"/>
            </a:lvl5pPr>
            <a:lvl6pPr marL="2142302" indent="0" algn="ctr">
              <a:buNone/>
              <a:defRPr sz="1500"/>
            </a:lvl6pPr>
            <a:lvl7pPr marL="2570763" indent="0" algn="ctr">
              <a:buNone/>
              <a:defRPr sz="1500"/>
            </a:lvl7pPr>
            <a:lvl8pPr marL="2999222" indent="0" algn="ctr">
              <a:buNone/>
              <a:defRPr sz="1500"/>
            </a:lvl8pPr>
            <a:lvl9pPr marL="3427683" indent="0" algn="ctr">
              <a:buNone/>
              <a:defRPr sz="1500"/>
            </a:lvl9pPr>
          </a:lstStyle>
          <a:p>
            <a:r>
              <a:rPr lang="en-US"/>
              <a:t>Click to edit Master subtitle style</a:t>
            </a:r>
          </a:p>
        </p:txBody>
      </p:sp>
      <p:sp>
        <p:nvSpPr>
          <p:cNvPr id="4" name="Date Placeholder 3"/>
          <p:cNvSpPr>
            <a:spLocks noGrp="1"/>
          </p:cNvSpPr>
          <p:nvPr>
            <p:ph type="dt" sz="half" idx="10"/>
          </p:nvPr>
        </p:nvSpPr>
        <p:spPr>
          <a:xfrm>
            <a:off x="838202" y="6356353"/>
            <a:ext cx="2743200" cy="365125"/>
          </a:xfrm>
          <a:prstGeom prst="rect">
            <a:avLst/>
          </a:prstGeom>
        </p:spPr>
        <p:txBody>
          <a:bodyPr/>
          <a:lstStyle/>
          <a:p>
            <a:pPr defTabSz="857055"/>
            <a:fld id="{FF10745D-BFEF-4546-BEC9-7742E95A3706}" type="datetimeFigureOut">
              <a:rPr lang="en-US" sz="1655" smtClean="0">
                <a:solidFill>
                  <a:srgbClr val="FFFFFF"/>
                </a:solidFill>
              </a:rPr>
              <a:pPr defTabSz="857055"/>
              <a:t>3/29/2021</a:t>
            </a:fld>
            <a:endParaRPr lang="en-US" sz="1655">
              <a:solidFill>
                <a:srgbClr val="FFFFFF"/>
              </a:solidFill>
            </a:endParaRPr>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pPr defTabSz="857055"/>
            <a:endParaRPr lang="en-US" sz="1655">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857055"/>
            <a:fld id="{17D91851-E457-4236-BE61-7DC395D2A288}" type="slidenum">
              <a:rPr lang="en-US" sz="1655" smtClean="0">
                <a:solidFill>
                  <a:srgbClr val="FFFFFF"/>
                </a:solidFill>
              </a:rPr>
              <a:pPr defTabSz="857055"/>
              <a:t>‹#›</a:t>
            </a:fld>
            <a:endParaRPr lang="en-US" sz="1655">
              <a:solidFill>
                <a:srgbClr val="FFFFFF"/>
              </a:solidFill>
            </a:endParaRPr>
          </a:p>
        </p:txBody>
      </p:sp>
    </p:spTree>
    <p:extLst>
      <p:ext uri="{BB962C8B-B14F-4D97-AF65-F5344CB8AC3E}">
        <p14:creationId xmlns:p14="http://schemas.microsoft.com/office/powerpoint/2010/main" val="3373719506"/>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1" y="2008785"/>
            <a:ext cx="5157787" cy="496290"/>
          </a:xfrm>
        </p:spPr>
        <p:txBody>
          <a:bodyPr anchor="b"/>
          <a:lstStyle>
            <a:lvl1pPr marL="0" indent="0">
              <a:buNone/>
              <a:defRPr sz="2250" b="1"/>
            </a:lvl1pPr>
            <a:lvl2pPr marL="428543" indent="0">
              <a:buNone/>
              <a:defRPr sz="1874" b="1"/>
            </a:lvl2pPr>
            <a:lvl3pPr marL="857085" indent="0">
              <a:buNone/>
              <a:defRPr sz="1688" b="1"/>
            </a:lvl3pPr>
            <a:lvl4pPr marL="1285628" indent="0">
              <a:buNone/>
              <a:defRPr sz="1500" b="1"/>
            </a:lvl4pPr>
            <a:lvl5pPr marL="1714171" indent="0">
              <a:buNone/>
              <a:defRPr sz="1500" b="1"/>
            </a:lvl5pPr>
            <a:lvl6pPr marL="2142713" indent="0">
              <a:buNone/>
              <a:defRPr sz="1500" b="1"/>
            </a:lvl6pPr>
            <a:lvl7pPr marL="2571256" indent="0">
              <a:buNone/>
              <a:defRPr sz="1500" b="1"/>
            </a:lvl7pPr>
            <a:lvl8pPr marL="2999798" indent="0">
              <a:buNone/>
              <a:defRPr sz="1500" b="1"/>
            </a:lvl8pPr>
            <a:lvl9pPr marL="3428341" indent="0">
              <a:buNone/>
              <a:defRPr sz="1500" b="1"/>
            </a:lvl9pPr>
          </a:lstStyle>
          <a:p>
            <a:pPr lvl="0"/>
            <a:r>
              <a:rPr lang="en-US"/>
              <a:t>Click to edit Master text styles</a:t>
            </a:r>
          </a:p>
        </p:txBody>
      </p:sp>
      <p:sp>
        <p:nvSpPr>
          <p:cNvPr id="4" name="Content Placeholder 3"/>
          <p:cNvSpPr>
            <a:spLocks noGrp="1"/>
          </p:cNvSpPr>
          <p:nvPr>
            <p:ph sz="half" idx="2"/>
          </p:nvPr>
        </p:nvSpPr>
        <p:spPr>
          <a:xfrm>
            <a:off x="839791" y="2505076"/>
            <a:ext cx="5157787" cy="2435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008785"/>
            <a:ext cx="5183188" cy="496290"/>
          </a:xfrm>
        </p:spPr>
        <p:txBody>
          <a:bodyPr anchor="b"/>
          <a:lstStyle>
            <a:lvl1pPr marL="0" indent="0">
              <a:buNone/>
              <a:defRPr sz="2250" b="1"/>
            </a:lvl1pPr>
            <a:lvl2pPr marL="428543" indent="0">
              <a:buNone/>
              <a:defRPr sz="1874" b="1"/>
            </a:lvl2pPr>
            <a:lvl3pPr marL="857085" indent="0">
              <a:buNone/>
              <a:defRPr sz="1688" b="1"/>
            </a:lvl3pPr>
            <a:lvl4pPr marL="1285628" indent="0">
              <a:buNone/>
              <a:defRPr sz="1500" b="1"/>
            </a:lvl4pPr>
            <a:lvl5pPr marL="1714171" indent="0">
              <a:buNone/>
              <a:defRPr sz="1500" b="1"/>
            </a:lvl5pPr>
            <a:lvl6pPr marL="2142713" indent="0">
              <a:buNone/>
              <a:defRPr sz="1500" b="1"/>
            </a:lvl6pPr>
            <a:lvl7pPr marL="2571256" indent="0">
              <a:buNone/>
              <a:defRPr sz="1500" b="1"/>
            </a:lvl7pPr>
            <a:lvl8pPr marL="2999798" indent="0">
              <a:buNone/>
              <a:defRPr sz="1500" b="1"/>
            </a:lvl8pPr>
            <a:lvl9pPr marL="3428341" indent="0">
              <a:buNone/>
              <a:defRPr sz="1500"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2435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1" y="6356352"/>
            <a:ext cx="2743200" cy="365125"/>
          </a:xfrm>
          <a:prstGeom prst="rect">
            <a:avLst/>
          </a:prstGeom>
        </p:spPr>
        <p:txBody>
          <a:bodyPr/>
          <a:lstStyle/>
          <a:p>
            <a:fld id="{F5E1262D-0FBC-4B24-BF93-EB17A44FB349}" type="datetimeFigureOut">
              <a:rPr lang="en-US">
                <a:solidFill>
                  <a:srgbClr val="FFFFFF"/>
                </a:solidFill>
              </a:rPr>
              <a:pPr/>
              <a:t>3/29/2021</a:t>
            </a:fld>
            <a:endParaRPr lang="en-US">
              <a:solidFill>
                <a:srgbClr val="FFFFFF"/>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endParaRPr lang="en-US">
              <a:solidFill>
                <a:srgbClr val="FFFFFF"/>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EC354C75-676E-4691-9B79-CBB15BB669A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9459483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327394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2"/>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3"/>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l" defTabSz="93230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75"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75"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75"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4" y="3183754"/>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1" y="1816159"/>
            <a:ext cx="3474481" cy="4149241"/>
          </a:xfrm>
          <a:prstGeom prst="rect">
            <a:avLst/>
          </a:prstGeom>
        </p:spPr>
      </p:pic>
    </p:spTree>
    <p:extLst>
      <p:ext uri="{BB962C8B-B14F-4D97-AF65-F5344CB8AC3E}">
        <p14:creationId xmlns:p14="http://schemas.microsoft.com/office/powerpoint/2010/main" val="2963826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1"/>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2"/>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90"/>
            <a:ext cx="2691631" cy="276999"/>
          </a:xfrm>
          <a:solidFill>
            <a:srgbClr val="E6E6E6">
              <a:alpha val="75000"/>
            </a:srgbClr>
          </a:solidFill>
        </p:spPr>
        <p:txBody>
          <a:bodyPr/>
          <a:lstStyle>
            <a:lvl1pPr marL="0" marR="0" indent="0" algn="r" defTabSz="9325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11641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9" indent="0">
              <a:buNone/>
              <a:defRPr/>
            </a:lvl2pPr>
            <a:lvl3pPr marL="457117" indent="0">
              <a:buNone/>
              <a:defRPr/>
            </a:lvl3pPr>
            <a:lvl4pPr marL="685677" indent="0">
              <a:buNone/>
              <a:defRPr/>
            </a:lvl4pPr>
            <a:lvl5pPr marL="914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797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21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42" indent="0">
              <a:buFont typeface="Wingdings" panose="05000000000000000000" pitchFamily="2" charset="2"/>
              <a:buNone/>
              <a:defRPr sz="2000" b="0"/>
            </a:lvl2pPr>
            <a:lvl3pPr marL="450768" indent="0">
              <a:buFont typeface="Wingdings" panose="05000000000000000000" pitchFamily="2" charset="2"/>
              <a:buNone/>
              <a:tabLst/>
              <a:defRPr sz="1600" b="0"/>
            </a:lvl3pPr>
            <a:lvl4pPr marL="652345" indent="0">
              <a:buFont typeface="Wingdings" panose="05000000000000000000" pitchFamily="2" charset="2"/>
              <a:buNone/>
              <a:defRPr sz="1400" b="0"/>
            </a:lvl4pPr>
            <a:lvl5pPr marL="85392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42" indent="0">
              <a:buFont typeface="Wingdings" panose="05000000000000000000" pitchFamily="2" charset="2"/>
              <a:buNone/>
              <a:defRPr sz="2000" b="0"/>
            </a:lvl2pPr>
            <a:lvl3pPr marL="450768" indent="0">
              <a:buFont typeface="Wingdings" panose="05000000000000000000" pitchFamily="2" charset="2"/>
              <a:buNone/>
              <a:tabLst/>
              <a:defRPr sz="1600" b="0"/>
            </a:lvl3pPr>
            <a:lvl4pPr marL="652345" indent="0">
              <a:buFont typeface="Wingdings" panose="05000000000000000000" pitchFamily="2" charset="2"/>
              <a:buNone/>
              <a:defRPr sz="1400" b="0"/>
            </a:lvl4pPr>
            <a:lvl5pPr marL="85392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3313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2" indent="-231732">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61" indent="-171419">
              <a:buFont typeface="Wingdings" panose="05000000000000000000" pitchFamily="2" charset="2"/>
              <a:buChar char=""/>
              <a:defRPr sz="2000" b="0"/>
            </a:lvl2pPr>
            <a:lvl3pPr marL="639647" indent="-188878">
              <a:buFont typeface="Wingdings" panose="05000000000000000000" pitchFamily="2" charset="2"/>
              <a:buChar char=""/>
              <a:tabLst/>
              <a:defRPr sz="1600" b="0"/>
            </a:lvl3pPr>
            <a:lvl4pPr marL="828526" indent="-176181">
              <a:buFont typeface="Wingdings" panose="05000000000000000000" pitchFamily="2" charset="2"/>
              <a:buChar char=""/>
              <a:defRPr sz="1400" b="0"/>
            </a:lvl4pPr>
            <a:lvl5pPr marL="1023754" indent="-16983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2" indent="-231732">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61" indent="-171419">
              <a:buFont typeface="Wingdings" panose="05000000000000000000" pitchFamily="2" charset="2"/>
              <a:buChar char=""/>
              <a:defRPr sz="2000" b="0"/>
            </a:lvl2pPr>
            <a:lvl3pPr marL="639647" indent="-188878">
              <a:buFont typeface="Wingdings" panose="05000000000000000000" pitchFamily="2" charset="2"/>
              <a:buChar char=""/>
              <a:tabLst/>
              <a:defRPr sz="1600" b="0"/>
            </a:lvl3pPr>
            <a:lvl4pPr marL="828526" indent="-176181">
              <a:buFont typeface="Wingdings" panose="05000000000000000000" pitchFamily="2" charset="2"/>
              <a:buChar char=""/>
              <a:defRPr sz="1400" b="0"/>
            </a:lvl4pPr>
            <a:lvl5pPr marL="1023754" indent="-16983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101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382904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728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288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8106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2" y="292102"/>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50"/>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9" indent="0">
              <a:buNone/>
              <a:defRPr/>
            </a:lvl2pPr>
            <a:lvl3pPr marL="457117" indent="0">
              <a:buNone/>
              <a:defRPr/>
            </a:lvl3pPr>
            <a:lvl4pPr marL="661869" indent="0">
              <a:buNone/>
              <a:defRPr/>
            </a:lvl4pPr>
            <a:lvl5pPr marL="855510" indent="0">
              <a:buNone/>
              <a:defRPr/>
            </a:lvl5pPr>
          </a:lstStyle>
          <a:p>
            <a:pPr lvl="0"/>
            <a:r>
              <a:rPr lang="en-US"/>
              <a:t>Edit Master text styles</a:t>
            </a:r>
          </a:p>
        </p:txBody>
      </p:sp>
    </p:spTree>
    <p:extLst>
      <p:ext uri="{BB962C8B-B14F-4D97-AF65-F5344CB8AC3E}">
        <p14:creationId xmlns:p14="http://schemas.microsoft.com/office/powerpoint/2010/main" val="42702759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2"/>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2"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2" y="292102"/>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92409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2"/>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7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1"/>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879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2"/>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7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9649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2"/>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7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165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809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1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08"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7376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637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23"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535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712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071803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7"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304"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49" indent="0">
              <a:buNone/>
              <a:defRPr sz="2353">
                <a:solidFill>
                  <a:schemeClr val="bg1"/>
                </a:solidFill>
                <a:latin typeface="+mn-lt"/>
              </a:defRPr>
            </a:lvl2pPr>
            <a:lvl3pPr marL="520608" indent="0">
              <a:buNone/>
              <a:tabLst/>
              <a:defRPr sz="1961">
                <a:solidFill>
                  <a:schemeClr val="bg1"/>
                </a:solidFill>
                <a:latin typeface="+mn-lt"/>
              </a:defRPr>
            </a:lvl3pPr>
            <a:lvl4pPr marL="685679" indent="0">
              <a:buNone/>
              <a:defRPr>
                <a:solidFill>
                  <a:schemeClr val="bg1"/>
                </a:solidFill>
                <a:latin typeface="+mn-lt"/>
              </a:defRPr>
            </a:lvl4pPr>
            <a:lvl5pPr marL="863448"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1231218"/>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3" y="1604088"/>
            <a:ext cx="3780245" cy="246257"/>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9" indent="0">
              <a:buNone/>
              <a:defRPr sz="2353">
                <a:solidFill>
                  <a:schemeClr val="bg1"/>
                </a:solidFill>
                <a:latin typeface="+mn-lt"/>
              </a:defRPr>
            </a:lvl2pPr>
            <a:lvl3pPr marL="520608" indent="0">
              <a:buNone/>
              <a:tabLst/>
              <a:defRPr sz="1961">
                <a:solidFill>
                  <a:schemeClr val="bg1"/>
                </a:solidFill>
                <a:latin typeface="+mn-lt"/>
              </a:defRPr>
            </a:lvl3pPr>
            <a:lvl4pPr marL="685679" indent="0">
              <a:buNone/>
              <a:defRPr>
                <a:solidFill>
                  <a:schemeClr val="bg1"/>
                </a:solidFill>
                <a:latin typeface="+mn-lt"/>
              </a:defRPr>
            </a:lvl4pPr>
            <a:lvl5pPr marL="863448"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151064"/>
            <a:ext cx="3329638" cy="215451"/>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049" indent="0">
              <a:buNone/>
              <a:defRPr sz="2353">
                <a:solidFill>
                  <a:schemeClr val="bg1"/>
                </a:solidFill>
                <a:latin typeface="+mn-lt"/>
              </a:defRPr>
            </a:lvl2pPr>
            <a:lvl3pPr marL="520608" indent="0">
              <a:buNone/>
              <a:tabLst/>
              <a:defRPr sz="1961">
                <a:solidFill>
                  <a:schemeClr val="bg1"/>
                </a:solidFill>
                <a:latin typeface="+mn-lt"/>
              </a:defRPr>
            </a:lvl3pPr>
            <a:lvl4pPr marL="685679" indent="0">
              <a:buNone/>
              <a:defRPr>
                <a:solidFill>
                  <a:schemeClr val="bg1"/>
                </a:solidFill>
                <a:latin typeface="+mn-lt"/>
              </a:defRPr>
            </a:lvl4pPr>
            <a:lvl5pPr marL="863448"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3"/>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29" tIns="44813" rIns="89629" bIns="44813" numCol="1" anchor="t" anchorCtr="0" compatLnSpc="1">
            <a:prstTxWarp prst="textNoShape">
              <a:avLst/>
            </a:prstTxWarp>
          </a:bodyPr>
          <a:lstStyle/>
          <a:p>
            <a:pPr marL="0" marR="0" lvl="0" indent="0" defTabSz="91420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578810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20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9" indent="0">
              <a:spcBef>
                <a:spcPts val="0"/>
              </a:spcBef>
              <a:spcAft>
                <a:spcPts val="1273"/>
              </a:spcAft>
              <a:buNone/>
              <a:defRPr sz="1961"/>
            </a:lvl4pPr>
            <a:lvl5pPr marL="89622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8" y="6431031"/>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072464535"/>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59385" y="90604"/>
            <a:ext cx="11428379" cy="615609"/>
          </a:xfrm>
          <a:prstGeom prst="rect">
            <a:avLst/>
          </a:prstGeom>
        </p:spPr>
        <p:txBody>
          <a:bodyPr anchor="t"/>
          <a:lstStyle>
            <a:lvl1pPr>
              <a:defRPr sz="4000"/>
            </a:lvl1pPr>
          </a:lstStyle>
          <a:p>
            <a:r>
              <a:rPr lang="en-US"/>
              <a:t>Click to edit Master title style</a:t>
            </a:r>
          </a:p>
        </p:txBody>
      </p:sp>
      <p:sp>
        <p:nvSpPr>
          <p:cNvPr id="4" name="Text Placeholder 2"/>
          <p:cNvSpPr>
            <a:spLocks noGrp="1"/>
          </p:cNvSpPr>
          <p:nvPr>
            <p:ph type="body" sz="quarter" idx="11"/>
          </p:nvPr>
        </p:nvSpPr>
        <p:spPr>
          <a:xfrm>
            <a:off x="359385" y="719397"/>
            <a:ext cx="11428379" cy="596144"/>
          </a:xfrm>
          <a:prstGeom prst="rect">
            <a:avLst/>
          </a:prstGeom>
        </p:spPr>
        <p:txBody>
          <a:bodyPr vert="horz" wrap="square" lIns="91440" tIns="45720" rIns="91440" bIns="45720" rtlCol="0" anchor="t">
            <a:noAutofit/>
          </a:bodyPr>
          <a:lstStyle>
            <a:lvl1pPr marL="0" indent="0">
              <a:buFontTx/>
              <a:buNone/>
              <a:defRPr lang="en-US" sz="2600" b="0" cap="none" spc="-100" dirty="0" smtClean="0">
                <a:ln w="3175">
                  <a:noFill/>
                </a:ln>
                <a:solidFill>
                  <a:schemeClr val="accent1"/>
                </a:solidFill>
                <a:effectLst/>
                <a:latin typeface="+mj-lt"/>
                <a:cs typeface="Segoe UI" pitchFamily="34" charset="0"/>
              </a:defRPr>
            </a:lvl1pPr>
            <a:lvl2pPr>
              <a:defRPr lang="en-US" sz="1567" dirty="0" smtClean="0"/>
            </a:lvl2pPr>
            <a:lvl3pPr>
              <a:defRPr lang="en-US" sz="1567" dirty="0" smtClean="0"/>
            </a:lvl3pPr>
            <a:lvl4pPr>
              <a:defRPr lang="en-US" sz="1371" dirty="0" smtClean="0"/>
            </a:lvl4pPr>
            <a:lvl5pPr>
              <a:defRPr lang="en-US" sz="1371"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1" y="6734889"/>
            <a:ext cx="7848600" cy="123111"/>
          </a:xfrm>
          <a:prstGeom prst="rect">
            <a:avLst/>
          </a:prstGeom>
        </p:spPr>
        <p:txBody>
          <a:bodyPr anchor="b"/>
          <a:lstStyle>
            <a:lvl1pPr marL="0" indent="0">
              <a:buNone/>
              <a:defRPr sz="800">
                <a:solidFill>
                  <a:schemeClr val="tx1">
                    <a:lumMod val="50000"/>
                  </a:schemeClr>
                </a:solidFill>
              </a:defRPr>
            </a:lvl1pPr>
          </a:lstStyle>
          <a:p>
            <a:pPr lvl="0"/>
            <a:r>
              <a:rPr lang="en-US" sz="800"/>
              <a:t>Source:</a:t>
            </a:r>
            <a:endParaRPr lang="en-US"/>
          </a:p>
        </p:txBody>
      </p:sp>
    </p:spTree>
    <p:extLst>
      <p:ext uri="{BB962C8B-B14F-4D97-AF65-F5344CB8AC3E}">
        <p14:creationId xmlns:p14="http://schemas.microsoft.com/office/powerpoint/2010/main" val="29275282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11970" y="3059668"/>
            <a:ext cx="11311107" cy="738664"/>
          </a:xfrm>
        </p:spPr>
        <p:txBody>
          <a:bodyPr anchor="ctr" anchorCtr="0"/>
          <a:lstStyle>
            <a:lvl1pPr>
              <a:defRPr sz="4801" b="0">
                <a:latin typeface="+mn-lt"/>
              </a:defRPr>
            </a:lvl1pPr>
          </a:lstStyle>
          <a:p>
            <a:r>
              <a:rPr lang="en-US"/>
              <a:t>Click to edit Master title style</a:t>
            </a:r>
          </a:p>
        </p:txBody>
      </p:sp>
      <p:grpSp>
        <p:nvGrpSpPr>
          <p:cNvPr id="17" name="Group 16"/>
          <p:cNvGrpSpPr/>
          <p:nvPr userDrawn="1"/>
        </p:nvGrpSpPr>
        <p:grpSpPr>
          <a:xfrm>
            <a:off x="10493815" y="6287141"/>
            <a:ext cx="1229262" cy="261833"/>
            <a:chOff x="3321050" y="454025"/>
            <a:chExt cx="5910263" cy="1258888"/>
          </a:xfrm>
        </p:grpSpPr>
        <p:sp>
          <p:nvSpPr>
            <p:cNvPr id="18" name="Freeform 3"/>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9" name="Freeform 4"/>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0" name="Freeform 5"/>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1" name="Freeform 6"/>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2" name="Freeform 7"/>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3" name="Freeform 8"/>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4" name="Freeform 9"/>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5" name="Freeform 10"/>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6" name="Freeform 11"/>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7" name="Freeform 12"/>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8" name="Freeform 13"/>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9" name="Freeform 14"/>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grpSp>
    </p:spTree>
    <p:extLst>
      <p:ext uri="{BB962C8B-B14F-4D97-AF65-F5344CB8AC3E}">
        <p14:creationId xmlns:p14="http://schemas.microsoft.com/office/powerpoint/2010/main" val="29887886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Dark Title_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412751" y="1188720"/>
            <a:ext cx="11310326"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1441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470759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9E93-35D7-42A9-9FD9-96BA380FFF27}"/>
              </a:ext>
            </a:extLst>
          </p:cNvPr>
          <p:cNvSpPr>
            <a:spLocks noGrp="1"/>
          </p:cNvSpPr>
          <p:nvPr>
            <p:ph type="ctrTitle"/>
          </p:nvPr>
        </p:nvSpPr>
        <p:spPr>
          <a:xfrm>
            <a:off x="1524000" y="1664644"/>
            <a:ext cx="9144000" cy="1845318"/>
          </a:xfrm>
        </p:spPr>
        <p:txBody>
          <a:bodyPr anchor="b"/>
          <a:lstStyle>
            <a:lvl1pPr algn="ctr">
              <a:defRPr sz="5995"/>
            </a:lvl1pPr>
          </a:lstStyle>
          <a:p>
            <a:r>
              <a:rPr lang="en-US"/>
              <a:t>Click to edit Master title style</a:t>
            </a:r>
          </a:p>
        </p:txBody>
      </p:sp>
      <p:sp>
        <p:nvSpPr>
          <p:cNvPr id="3" name="Subtitle 2">
            <a:extLst>
              <a:ext uri="{FF2B5EF4-FFF2-40B4-BE49-F238E27FC236}">
                <a16:creationId xmlns:a16="http://schemas.microsoft.com/office/drawing/2014/main" id="{CCB730EE-CF2C-4295-A0DD-070F51156EEE}"/>
              </a:ext>
            </a:extLst>
          </p:cNvPr>
          <p:cNvSpPr>
            <a:spLocks noGrp="1"/>
          </p:cNvSpPr>
          <p:nvPr>
            <p:ph type="subTitle" idx="1"/>
          </p:nvPr>
        </p:nvSpPr>
        <p:spPr>
          <a:xfrm>
            <a:off x="1524000" y="3602039"/>
            <a:ext cx="9144000" cy="369353"/>
          </a:xfrm>
        </p:spPr>
        <p:txBody>
          <a:bodyPr/>
          <a:lstStyle>
            <a:lvl1pPr marL="0" indent="0" algn="ctr">
              <a:buNone/>
              <a:defRPr sz="2400"/>
            </a:lvl1pPr>
            <a:lvl2pPr marL="456943" indent="0" algn="ctr">
              <a:buNone/>
              <a:defRPr sz="2000"/>
            </a:lvl2pPr>
            <a:lvl3pPr marL="913885" indent="0" algn="ctr">
              <a:buNone/>
              <a:defRPr sz="1800"/>
            </a:lvl3pPr>
            <a:lvl4pPr marL="1370827" indent="0" algn="ctr">
              <a:buNone/>
              <a:defRPr sz="1600"/>
            </a:lvl4pPr>
            <a:lvl5pPr marL="1827769" indent="0" algn="ctr">
              <a:buNone/>
              <a:defRPr sz="1600"/>
            </a:lvl5pPr>
            <a:lvl6pPr marL="2284710" indent="0" algn="ctr">
              <a:buNone/>
              <a:defRPr sz="1600"/>
            </a:lvl6pPr>
            <a:lvl7pPr marL="2741653" indent="0" algn="ctr">
              <a:buNone/>
              <a:defRPr sz="1600"/>
            </a:lvl7pPr>
            <a:lvl8pPr marL="3198595" indent="0" algn="ctr">
              <a:buNone/>
              <a:defRPr sz="1600"/>
            </a:lvl8pPr>
            <a:lvl9pPr marL="365553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5F07D1-3B84-4514-968F-1FD65AFC4CAA}"/>
              </a:ext>
            </a:extLst>
          </p:cNvPr>
          <p:cNvSpPr>
            <a:spLocks noGrp="1"/>
          </p:cNvSpPr>
          <p:nvPr>
            <p:ph type="dt" sz="half" idx="10"/>
          </p:nvPr>
        </p:nvSpPr>
        <p:spPr/>
        <p:txBody>
          <a:bodyPr/>
          <a:lstStyle/>
          <a:p>
            <a:fld id="{CCEB13D1-EBBE-47BB-9DAE-539913719DED}" type="datetimeFigureOut">
              <a:rPr lang="en-US" smtClean="0"/>
              <a:t>3/29/2021</a:t>
            </a:fld>
            <a:endParaRPr lang="en-US"/>
          </a:p>
        </p:txBody>
      </p:sp>
      <p:sp>
        <p:nvSpPr>
          <p:cNvPr id="5" name="Footer Placeholder 4">
            <a:extLst>
              <a:ext uri="{FF2B5EF4-FFF2-40B4-BE49-F238E27FC236}">
                <a16:creationId xmlns:a16="http://schemas.microsoft.com/office/drawing/2014/main" id="{6905CE6B-6BDC-496F-8498-59A773D1B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D3A43-6632-4011-A3D3-C64540BAF3B9}"/>
              </a:ext>
            </a:extLst>
          </p:cNvPr>
          <p:cNvSpPr>
            <a:spLocks noGrp="1"/>
          </p:cNvSpPr>
          <p:nvPr>
            <p:ph type="sldNum" sz="quarter" idx="12"/>
          </p:nvPr>
        </p:nvSpPr>
        <p:spPr/>
        <p:txBody>
          <a:bodyPr/>
          <a:lstStyle/>
          <a:p>
            <a:fld id="{40CCAD98-6F6D-490C-A484-BDCA98790F2E}" type="slidenum">
              <a:rPr lang="en-US" smtClean="0"/>
              <a:t>‹#›</a:t>
            </a:fld>
            <a:endParaRPr lang="en-US"/>
          </a:p>
        </p:txBody>
      </p:sp>
    </p:spTree>
    <p:extLst>
      <p:ext uri="{BB962C8B-B14F-4D97-AF65-F5344CB8AC3E}">
        <p14:creationId xmlns:p14="http://schemas.microsoft.com/office/powerpoint/2010/main" val="1315843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27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805490041"/>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81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4"/>
            <a:ext cx="11655840" cy="554061"/>
          </a:xfrm>
        </p:spPr>
        <p:txBody>
          <a:bodyPr/>
          <a:lstStyle/>
          <a:p>
            <a:r>
              <a:rPr lang="en-US"/>
              <a:t>Click to edit Master title style</a:t>
            </a:r>
          </a:p>
        </p:txBody>
      </p:sp>
      <p:sp>
        <p:nvSpPr>
          <p:cNvPr id="4" name="Text Placeholder 3"/>
          <p:cNvSpPr>
            <a:spLocks noGrp="1"/>
          </p:cNvSpPr>
          <p:nvPr>
            <p:ph type="body" sz="quarter" idx="10"/>
          </p:nvPr>
        </p:nvSpPr>
        <p:spPr>
          <a:xfrm>
            <a:off x="6106889" y="1507584"/>
            <a:ext cx="5818194" cy="1797412"/>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EDD7-542E-4475-B823-F580C894DAF3}"/>
              </a:ext>
            </a:extLst>
          </p:cNvPr>
          <p:cNvSpPr>
            <a:spLocks noGrp="1"/>
          </p:cNvSpPr>
          <p:nvPr>
            <p:ph type="title"/>
          </p:nvPr>
        </p:nvSpPr>
        <p:spPr>
          <a:xfrm>
            <a:off x="831850" y="3639188"/>
            <a:ext cx="10515600" cy="923288"/>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CC602074-E0F9-4239-9EEB-6E5FF4511613}"/>
              </a:ext>
            </a:extLst>
          </p:cNvPr>
          <p:cNvSpPr>
            <a:spLocks noGrp="1"/>
          </p:cNvSpPr>
          <p:nvPr>
            <p:ph type="body" idx="1"/>
          </p:nvPr>
        </p:nvSpPr>
        <p:spPr>
          <a:xfrm>
            <a:off x="831850" y="4589464"/>
            <a:ext cx="10515600" cy="369353"/>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F1F5FD-FAF7-4EE0-9E52-553221554A7C}"/>
              </a:ext>
            </a:extLst>
          </p:cNvPr>
          <p:cNvSpPr>
            <a:spLocks noGrp="1"/>
          </p:cNvSpPr>
          <p:nvPr>
            <p:ph type="dt" sz="half" idx="10"/>
          </p:nvPr>
        </p:nvSpPr>
        <p:spPr/>
        <p:txBody>
          <a:bodyPr/>
          <a:lstStyle/>
          <a:p>
            <a:fld id="{2289BF51-A98E-4AC0-AA72-40A7703287DF}" type="datetimeFigureOut">
              <a:rPr lang="en-US" smtClean="0"/>
              <a:t>3/29/2021</a:t>
            </a:fld>
            <a:endParaRPr lang="en-US"/>
          </a:p>
        </p:txBody>
      </p:sp>
      <p:sp>
        <p:nvSpPr>
          <p:cNvPr id="5" name="Footer Placeholder 4">
            <a:extLst>
              <a:ext uri="{FF2B5EF4-FFF2-40B4-BE49-F238E27FC236}">
                <a16:creationId xmlns:a16="http://schemas.microsoft.com/office/drawing/2014/main" id="{4AA85474-81D8-40D4-974E-309737F48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81C1F-D1AB-4656-9173-6E1FC88B772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36059278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49853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8744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80275191"/>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18104997"/>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99666148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2317510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9953029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267171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45641871"/>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22560436"/>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01897473"/>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78233710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68994874"/>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157482302"/>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58544442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0558551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384896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6345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8927249"/>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87162172"/>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99878751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51171972"/>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61004829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072679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54181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9144239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92122468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8022122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7792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0873850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89946285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852797520"/>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33332761"/>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311073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72441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34952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4">
                <a:solidFill>
                  <a:schemeClr val="bg2"/>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62228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4">
                <a:solidFill>
                  <a:schemeClr val="bg2"/>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93725997"/>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60862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52933407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7"/>
            <a:ext cx="5583404" cy="6409831"/>
          </a:xfrm>
          <a:prstGeom prst="rect">
            <a:avLst/>
          </a:prstGeom>
        </p:spPr>
      </p:pic>
    </p:spTree>
    <p:extLst>
      <p:ext uri="{BB962C8B-B14F-4D97-AF65-F5344CB8AC3E}">
        <p14:creationId xmlns:p14="http://schemas.microsoft.com/office/powerpoint/2010/main" val="374015688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1"/>
            <a:ext cx="5413537" cy="6214821"/>
          </a:xfrm>
          <a:prstGeom prst="rect">
            <a:avLst/>
          </a:prstGeom>
        </p:spPr>
      </p:pic>
    </p:spTree>
    <p:extLst>
      <p:ext uri="{BB962C8B-B14F-4D97-AF65-F5344CB8AC3E}">
        <p14:creationId xmlns:p14="http://schemas.microsoft.com/office/powerpoint/2010/main" val="118122385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86946569"/>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414195672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1275939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2285411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5280796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18131505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5"/>
            <a:ext cx="3618381" cy="899665"/>
          </a:xfrm>
          <a:prstGeom prst="rect">
            <a:avLst/>
          </a:prstGeom>
        </p:spPr>
        <p:txBody>
          <a:bodyPr lIns="0" tIns="0" rIns="0" bIns="0"/>
          <a:lstStyle>
            <a:lvl1pPr>
              <a:defRPr sz="1764"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178">
              <a:spcAft>
                <a:spcPts val="490"/>
              </a:spcAft>
              <a:buNone/>
              <a:defRPr sz="1764" spc="0" baseline="0">
                <a:solidFill>
                  <a:schemeClr val="tx2"/>
                </a:solidFill>
              </a:defRPr>
            </a:lvl1pPr>
            <a:lvl2pPr marL="224030" indent="0">
              <a:buNone/>
              <a:defRPr sz="1764"/>
            </a:lvl2pPr>
            <a:lvl3pPr marL="448059" indent="0">
              <a:buNone/>
              <a:defRPr sz="1764"/>
            </a:lvl3pPr>
            <a:lvl4pPr marL="672088" indent="0">
              <a:buNone/>
              <a:defRPr sz="1764"/>
            </a:lvl4pPr>
            <a:lvl5pPr marL="896117" indent="0">
              <a:buNone/>
              <a:defRPr sz="1764"/>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178">
              <a:spcAft>
                <a:spcPts val="490"/>
              </a:spcAft>
              <a:buNone/>
              <a:defRPr sz="1764" spc="0" baseline="0">
                <a:solidFill>
                  <a:srgbClr val="000000"/>
                </a:solidFill>
              </a:defRPr>
            </a:lvl1pPr>
            <a:lvl2pPr marL="224030" indent="0">
              <a:buNone/>
              <a:defRPr sz="1764"/>
            </a:lvl2pPr>
            <a:lvl3pPr marL="448059" indent="0">
              <a:buNone/>
              <a:defRPr sz="1764"/>
            </a:lvl3pPr>
            <a:lvl4pPr marL="672088" indent="0">
              <a:buNone/>
              <a:defRPr sz="1764"/>
            </a:lvl4pPr>
            <a:lvl5pPr marL="896117" indent="0">
              <a:buNone/>
              <a:defRPr sz="1764"/>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44703430"/>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287771"/>
          </a:xfrm>
          <a:prstGeom prst="rect">
            <a:avLst/>
          </a:prstGeom>
        </p:spPr>
        <p:txBody>
          <a:bodyPr wrap="square" lIns="0" tIns="0" rIns="0" bIns="0">
            <a:spAutoFit/>
          </a:bodyPr>
          <a:lstStyle>
            <a:lvl1pPr marL="0" indent="0">
              <a:lnSpc>
                <a:spcPts val="2352"/>
              </a:lnSpc>
              <a:buNone/>
              <a:defRPr sz="1960" b="0" i="0" spc="0">
                <a:solidFill>
                  <a:srgbClr val="000000"/>
                </a:solidFill>
                <a:latin typeface="+mj-lt"/>
              </a:defRPr>
            </a:lvl1pPr>
            <a:lvl2pPr marL="0" indent="0">
              <a:lnSpc>
                <a:spcPts val="2352"/>
              </a:lnSpc>
              <a:buNone/>
              <a:defRPr spc="0">
                <a:solidFill>
                  <a:srgbClr val="000000"/>
                </a:solidFill>
                <a:latin typeface="+mn-lt"/>
              </a:defRPr>
            </a:lvl2pPr>
            <a:lvl3pPr marL="448059" indent="0">
              <a:buNone/>
              <a:defRPr/>
            </a:lvl3pPr>
            <a:lvl4pPr marL="672088" indent="0">
              <a:buNone/>
              <a:defRPr/>
            </a:lvl4pPr>
            <a:lvl5pPr marL="89611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4"/>
              </a:lnSpc>
              <a:spcBef>
                <a:spcPts val="0"/>
              </a:spcBef>
              <a:buNone/>
              <a:defRPr sz="1372" b="0" spc="0">
                <a:solidFill>
                  <a:schemeClr val="tx2"/>
                </a:solidFill>
                <a:latin typeface="+mj-lt"/>
              </a:defRPr>
            </a:lvl1pPr>
            <a:lvl2pPr marL="0" indent="0">
              <a:lnSpc>
                <a:spcPts val="1764"/>
              </a:lnSpc>
              <a:spcBef>
                <a:spcPts val="0"/>
              </a:spcBef>
              <a:buNone/>
              <a:defRPr sz="1372" spc="0">
                <a:solidFill>
                  <a:srgbClr val="000000"/>
                </a:solidFill>
              </a:defRPr>
            </a:lvl2pPr>
            <a:lvl3pPr marL="448059" indent="0">
              <a:buNone/>
              <a:defRPr/>
            </a:lvl3pPr>
            <a:lvl4pPr marL="672088" indent="0">
              <a:buNone/>
              <a:defRPr/>
            </a:lvl4pPr>
            <a:lvl5pPr marL="89611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59" indent="0">
              <a:buNone/>
              <a:defRPr/>
            </a:lvl3pPr>
            <a:lvl4pPr marL="67208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Medium: body copy Segoe UI Regular 14/18</a:t>
            </a:r>
          </a:p>
        </p:txBody>
      </p:sp>
    </p:spTree>
    <p:extLst>
      <p:ext uri="{BB962C8B-B14F-4D97-AF65-F5344CB8AC3E}">
        <p14:creationId xmlns:p14="http://schemas.microsoft.com/office/powerpoint/2010/main" val="19756284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8448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7"/>
            <a:ext cx="9384447" cy="3365537"/>
          </a:xfrm>
          <a:prstGeom prst="rect">
            <a:avLst/>
          </a:prstGeom>
        </p:spPr>
        <p:txBody>
          <a:bodyPr wrap="square" lIns="0" tIns="0" rIns="0" bIns="0">
            <a:spAutoFit/>
          </a:bodyPr>
          <a:lstStyle>
            <a:lvl1pPr marL="336044" marR="0" indent="-336044" algn="l" defTabSz="914093" rtl="0" eaLnBrk="1" fontAlgn="auto" latinLnBrk="0" hangingPunct="1">
              <a:lnSpc>
                <a:spcPts val="2352"/>
              </a:lnSpc>
              <a:spcBef>
                <a:spcPts val="0"/>
              </a:spcBef>
              <a:spcAft>
                <a:spcPts val="0"/>
              </a:spcAft>
              <a:buClrTx/>
              <a:buSzPct val="90000"/>
              <a:buFont typeface="Arial" panose="020B0604020202020204" pitchFamily="34" charset="0"/>
              <a:buChar char="•"/>
              <a:tabLst/>
              <a:defRPr lang="en-US" sz="1960" kern="1200" spc="0" baseline="0" dirty="0">
                <a:solidFill>
                  <a:srgbClr val="000000"/>
                </a:solidFill>
                <a:latin typeface="+mn-lt"/>
                <a:ea typeface="+mn-ea"/>
                <a:cs typeface="+mn-cs"/>
              </a:defRPr>
            </a:lvl1pPr>
            <a:lvl2pPr marL="224030" indent="0">
              <a:buNone/>
              <a:defRPr/>
            </a:lvl2pPr>
            <a:lvl3pPr marL="448059" indent="0">
              <a:buNone/>
              <a:defRPr/>
            </a:lvl3pPr>
            <a:lvl4pPr marL="672088" indent="0">
              <a:buNone/>
              <a:defRPr/>
            </a:lvl4pPr>
            <a:lvl5pPr marL="89611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44" marR="0" lvl="0" indent="-336044" algn="l" defTabSz="914093" rtl="0" eaLnBrk="1" fontAlgn="auto" latinLnBrk="0" hangingPunct="1">
              <a:lnSpc>
                <a:spcPts val="2352"/>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44" marR="0" lvl="0" indent="-336044" algn="l" defTabSz="914093" rtl="0" eaLnBrk="1" fontAlgn="auto" latinLnBrk="0" hangingPunct="1">
              <a:lnSpc>
                <a:spcPts val="2352"/>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72250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7"/>
            <a:ext cx="9384447" cy="603538"/>
          </a:xfrm>
          <a:prstGeom prst="rect">
            <a:avLst/>
          </a:prstGeom>
        </p:spPr>
        <p:txBody>
          <a:bodyPr wrap="square" lIns="0" tIns="0" rIns="0" bIns="0">
            <a:spAutoFit/>
          </a:bodyPr>
          <a:lstStyle>
            <a:lvl1pPr marL="0" indent="0">
              <a:lnSpc>
                <a:spcPts val="2352"/>
              </a:lnSpc>
              <a:buNone/>
              <a:defRPr lang="en-US" sz="1960" kern="1200" spc="0" baseline="0" dirty="0">
                <a:solidFill>
                  <a:srgbClr val="000000"/>
                </a:solidFill>
                <a:latin typeface="+mn-lt"/>
                <a:ea typeface="+mn-ea"/>
                <a:cs typeface="+mn-cs"/>
              </a:defRPr>
            </a:lvl1pPr>
            <a:lvl2pPr marL="224030" indent="0">
              <a:buNone/>
              <a:defRPr/>
            </a:lvl2pPr>
            <a:lvl3pPr marL="448059" indent="0">
              <a:buNone/>
              <a:defRPr/>
            </a:lvl3pPr>
            <a:lvl4pPr marL="672088" indent="0">
              <a:buNone/>
              <a:defRPr/>
            </a:lvl4pPr>
            <a:lvl5pPr marL="89611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037" marR="0" indent="-280037" algn="l" defTabSz="914093"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059" indent="0">
              <a:buNone/>
              <a:defRPr/>
            </a:lvl3pPr>
            <a:lvl4pPr marL="672088" indent="0">
              <a:buNone/>
              <a:defRPr/>
            </a:lvl4pPr>
            <a:lvl5pPr marL="89611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037" marR="0" indent="-280037" algn="l" defTabSz="914093"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059" indent="0">
              <a:buNone/>
              <a:defRPr/>
            </a:lvl3pPr>
            <a:lvl4pPr marL="672088" indent="0">
              <a:buNone/>
              <a:defRPr/>
            </a:lvl4pPr>
            <a:lvl5pPr marL="89611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037" marR="0" indent="-280037" algn="l" defTabSz="914093"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059" indent="0">
              <a:buNone/>
              <a:defRPr/>
            </a:lvl3pPr>
            <a:lvl4pPr marL="672088" indent="0">
              <a:buNone/>
              <a:defRPr/>
            </a:lvl4pPr>
            <a:lvl5pPr marL="896117"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39"/>
            <a:ext cx="3618381" cy="2059666"/>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39"/>
            <a:ext cx="3618381" cy="2059666"/>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39"/>
            <a:ext cx="3618381" cy="2059666"/>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5158400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49"/>
            <a:ext cx="3618381" cy="2059666"/>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49"/>
            <a:ext cx="3618381" cy="2059666"/>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27238303"/>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4"/>
            <a:ext cx="3609417" cy="3108047"/>
          </a:xfrm>
          <a:prstGeom prst="rect">
            <a:avLst/>
          </a:prstGeom>
        </p:spPr>
      </p:pic>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2"/>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3"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9993236"/>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1"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1"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3"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8"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7"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681864226"/>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85336353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3719040252"/>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6901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484313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30"/>
            <a:ext cx="5541959" cy="403137"/>
          </a:xfrm>
          <a:prstGeom prst="rect">
            <a:avLst/>
          </a:prstGeom>
        </p:spPr>
        <p:txBody>
          <a:bodyPr wrap="square" lIns="0" tIns="0" rIns="0" bIns="0">
            <a:spAutoFit/>
          </a:bodyPr>
          <a:lstStyle>
            <a:lvl1pPr>
              <a:lnSpc>
                <a:spcPts val="3136"/>
              </a:lnSpc>
              <a:defRPr sz="2744"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7"/>
            <a:ext cx="4822951" cy="287771"/>
          </a:xfrm>
          <a:prstGeom prst="rect">
            <a:avLst/>
          </a:prstGeom>
        </p:spPr>
        <p:txBody>
          <a:bodyPr wrap="square" lIns="0" tIns="0" rIns="0" bIns="0">
            <a:spAutoFit/>
          </a:bodyPr>
          <a:lstStyle>
            <a:lvl1pPr marL="0" indent="0">
              <a:lnSpc>
                <a:spcPts val="2352"/>
              </a:lnSpc>
              <a:buNone/>
              <a:defRPr lang="en-US" sz="1960" kern="1200" spc="0" baseline="0" dirty="0">
                <a:solidFill>
                  <a:srgbClr val="000000"/>
                </a:solidFill>
                <a:latin typeface="+mn-lt"/>
                <a:ea typeface="+mn-ea"/>
                <a:cs typeface="+mn-cs"/>
              </a:defRPr>
            </a:lvl1pPr>
            <a:lvl2pPr marL="224030" indent="0">
              <a:buNone/>
              <a:defRPr/>
            </a:lvl2pPr>
            <a:lvl3pPr marL="448059" indent="0">
              <a:buNone/>
              <a:defRPr/>
            </a:lvl3pPr>
            <a:lvl4pPr marL="672088" indent="0">
              <a:buNone/>
              <a:defRPr/>
            </a:lvl4pPr>
            <a:lvl5pPr marL="89611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7"/>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5"/>
            <a:ext cx="4822951" cy="674672"/>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4535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92277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4"/>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4"/>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2855576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2"/>
            <a:ext cx="7747227" cy="6439851"/>
          </a:xfrm>
          <a:prstGeom prst="rect">
            <a:avLst/>
          </a:prstGeom>
        </p:spPr>
      </p:pic>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2"/>
            <a:ext cx="4758211" cy="603538"/>
          </a:xfrm>
          <a:prstGeom prst="rect">
            <a:avLst/>
          </a:prstGeom>
        </p:spPr>
        <p:txBody>
          <a:bodyPr wrap="square" lIns="0" tIns="0" rIns="0" bIns="0">
            <a:spAutoFit/>
          </a:bodyPr>
          <a:lstStyle>
            <a:lvl1pPr marL="0" indent="0">
              <a:lnSpc>
                <a:spcPts val="2352"/>
              </a:lnSpc>
              <a:buNone/>
              <a:defRPr sz="1960" b="0" i="0">
                <a:solidFill>
                  <a:srgbClr val="000000"/>
                </a:solidFill>
                <a:latin typeface="+mn-lt"/>
              </a:defRPr>
            </a:lvl1pPr>
            <a:lvl2pPr marL="224030" indent="0">
              <a:buNone/>
              <a:defRPr/>
            </a:lvl2pPr>
            <a:lvl3pPr marL="448059" indent="0">
              <a:buNone/>
              <a:defRPr/>
            </a:lvl3pPr>
            <a:lvl4pPr marL="672088" indent="0">
              <a:buNone/>
              <a:defRPr/>
            </a:lvl4pPr>
            <a:lvl5pPr marL="89611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35122115"/>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60"/>
            <a:ext cx="1693247"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14781345"/>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9"/>
            <a:ext cx="10869930" cy="6371053"/>
          </a:xfrm>
          <a:prstGeom prst="rect">
            <a:avLst/>
          </a:prstGeom>
        </p:spPr>
      </p:pic>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7" y="3490039"/>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7131602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2"/>
            <a:ext cx="3618377" cy="3534843"/>
          </a:xfrm>
          <a:prstGeom prst="rect">
            <a:avLst/>
          </a:prstGeom>
        </p:spPr>
        <p:txBody>
          <a:bodyPr anchor="ctr">
            <a:noAutofit/>
          </a:bodyPr>
          <a:lstStyle>
            <a:lvl1pPr marL="0" indent="0" algn="ctr">
              <a:buNone/>
              <a:defRPr sz="2352">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093"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059" indent="0">
              <a:buNone/>
              <a:defRPr/>
            </a:lvl3pPr>
            <a:lvl4pPr marL="672088" indent="0">
              <a:buNone/>
              <a:defRPr/>
            </a:lvl4pPr>
            <a:lvl5pPr marL="89611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2"/>
            <a:ext cx="3607487" cy="3534843"/>
          </a:xfrm>
          <a:prstGeom prst="rect">
            <a:avLst/>
          </a:prstGeom>
        </p:spPr>
        <p:txBody>
          <a:bodyPr anchor="ctr">
            <a:noAutofit/>
          </a:bodyPr>
          <a:lstStyle>
            <a:lvl1pPr marL="0" indent="0" algn="ctr">
              <a:buNone/>
              <a:defRPr sz="2352">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2"/>
            <a:ext cx="3623051" cy="3534843"/>
          </a:xfrm>
          <a:prstGeom prst="rect">
            <a:avLst/>
          </a:prstGeom>
        </p:spPr>
        <p:txBody>
          <a:bodyPr anchor="ctr">
            <a:noAutofit/>
          </a:bodyPr>
          <a:lstStyle>
            <a:lvl1pPr marL="0" indent="0" algn="ctr">
              <a:buNone/>
              <a:defRPr sz="2352">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045990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4"/>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841080930"/>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8"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1" y="6451199"/>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85548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8"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9"/>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880398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32675" y="2374765"/>
            <a:ext cx="6739325" cy="2227147"/>
            <a:chOff x="8223066" y="6182286"/>
            <a:chExt cx="12807252" cy="4231311"/>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99613" y="6182286"/>
              <a:ext cx="10509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23066" y="6837393"/>
              <a:ext cx="1373886"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99613" y="7633852"/>
              <a:ext cx="10509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23069" y="8332857"/>
              <a:ext cx="1373886"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5" y="2019300"/>
            <a:ext cx="11038167" cy="1877437"/>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2217210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Speaker name</a:t>
            </a:r>
          </a:p>
        </p:txBody>
      </p:sp>
      <p:pic>
        <p:nvPicPr>
          <p:cNvPr id="6" name="MS logo white - EMF" descr="Microsoft logo white text version">
            <a:extLst>
              <a:ext uri="{FF2B5EF4-FFF2-40B4-BE49-F238E27FC236}">
                <a16:creationId xmlns:a16="http://schemas.microsoft.com/office/drawing/2014/main" id="{82B3A4A2-A5B9-4194-9B94-ED6A4B7888C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818380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79110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32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2"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7"/>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4018794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6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448526" y="6041180"/>
            <a:ext cx="1613705" cy="346697"/>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Placeholder 2"/>
          <p:cNvSpPr txBox="1">
            <a:spLocks/>
          </p:cNvSpPr>
          <p:nvPr userDrawn="1"/>
        </p:nvSpPr>
        <p:spPr bwMode="auto">
          <a:xfrm>
            <a:off x="358944" y="201451"/>
            <a:ext cx="2958170" cy="537925"/>
          </a:xfrm>
          <a:prstGeom prst="rect">
            <a:avLst/>
          </a:prstGeom>
        </p:spPr>
        <p:txBody>
          <a:bodyPr vert="horz" wrap="square" lIns="143391" tIns="107543" rIns="143391" bIns="10754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Segoe UI" panose="020B0502040204020203" pitchFamily="34" charset="0"/>
              </a:rPr>
              <a:t>Microsoft Services</a:t>
            </a:r>
          </a:p>
        </p:txBody>
      </p:sp>
    </p:spTree>
    <p:extLst>
      <p:ext uri="{BB962C8B-B14F-4D97-AF65-F5344CB8AC3E}">
        <p14:creationId xmlns:p14="http://schemas.microsoft.com/office/powerpoint/2010/main" val="348098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8"/>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10912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8"/>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Segoe UI" panose="020B0502040204020203" pitchFamily="34" charset="0"/>
                <a:ea typeface="+mn-ea"/>
                <a:cs typeface="Segoe UI" pitchFamily="34" charset="0"/>
              </a:defRPr>
            </a:lvl1pPr>
          </a:lstStyle>
          <a:p>
            <a:r>
              <a:rPr lang="en-US"/>
              <a:t>Video title</a:t>
            </a:r>
          </a:p>
        </p:txBody>
      </p:sp>
    </p:spTree>
    <p:extLst>
      <p:ext uri="{BB962C8B-B14F-4D97-AF65-F5344CB8AC3E}">
        <p14:creationId xmlns:p14="http://schemas.microsoft.com/office/powerpoint/2010/main" val="1963878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1051995"/>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0839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solidFill>
                  <a:srgbClr val="008272"/>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23970131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Square Right Photo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70289" y="552001"/>
            <a:ext cx="4795873" cy="1484704"/>
          </a:xfrm>
        </p:spPr>
        <p:txBody>
          <a:bodyPr wrap="square" anchor="ctr">
            <a:spAutoFit/>
          </a:bodyPr>
          <a:lstStyle>
            <a:lvl1pPr>
              <a:defRPr sz="4704" baseline="0">
                <a:solidFill>
                  <a:schemeClr val="bg1"/>
                </a:solidFill>
              </a:defRPr>
            </a:lvl1pPr>
          </a:lstStyle>
          <a:p>
            <a:r>
              <a:rPr lang="en-US"/>
              <a:t>Square photo layout</a:t>
            </a:r>
          </a:p>
        </p:txBody>
      </p:sp>
      <p:pic>
        <p:nvPicPr>
          <p:cNvPr id="3" name="Picture 2">
            <a:extLst>
              <a:ext uri="{FF2B5EF4-FFF2-40B4-BE49-F238E27FC236}">
                <a16:creationId xmlns:a16="http://schemas.microsoft.com/office/drawing/2014/main" id="{7FFCA2A4-47A7-435F-926A-3D3F1B650712}"/>
              </a:ext>
            </a:extLst>
          </p:cNvPr>
          <p:cNvPicPr>
            <a:picLocks noChangeAspect="1"/>
          </p:cNvPicPr>
          <p:nvPr userDrawn="1"/>
        </p:nvPicPr>
        <p:blipFill>
          <a:blip r:embed="rId2"/>
          <a:stretch>
            <a:fillRect/>
          </a:stretch>
        </p:blipFill>
        <p:spPr>
          <a:xfrm>
            <a:off x="2" y="0"/>
            <a:ext cx="6857027" cy="6858000"/>
          </a:xfrm>
          <a:prstGeom prst="rect">
            <a:avLst/>
          </a:prstGeom>
        </p:spPr>
      </p:pic>
    </p:spTree>
    <p:extLst>
      <p:ext uri="{BB962C8B-B14F-4D97-AF65-F5344CB8AC3E}">
        <p14:creationId xmlns:p14="http://schemas.microsoft.com/office/powerpoint/2010/main" val="4321968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34966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5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710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2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2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9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50274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27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a:solidFill>
                  <a:schemeClr val="bg1"/>
                </a:solidFill>
                <a:latin typeface="Segoe UI" panose="020B0502040204020203" pitchFamily="34" charset="0"/>
                <a:cs typeface="Segoe UI" pitchFamily="34" charset="0"/>
              </a:rPr>
              <a:t>© Copyright Microsoft Corporation. All rights reserved. </a:t>
            </a:r>
          </a:p>
        </p:txBody>
      </p:sp>
    </p:spTree>
    <p:extLst>
      <p:ext uri="{BB962C8B-B14F-4D97-AF65-F5344CB8AC3E}">
        <p14:creationId xmlns:p14="http://schemas.microsoft.com/office/powerpoint/2010/main" val="3183744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51042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CAB0-3422-4FC0-BDB6-1D282890E20A}"/>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A6017E1-BC0F-403F-9E7B-15068D7527EF}"/>
              </a:ext>
            </a:extLst>
          </p:cNvPr>
          <p:cNvSpPr>
            <a:spLocks noGrp="1"/>
          </p:cNvSpPr>
          <p:nvPr>
            <p:ph type="subTitle" idx="1"/>
          </p:nvPr>
        </p:nvSpPr>
        <p:spPr>
          <a:xfrm>
            <a:off x="1524001" y="3602038"/>
            <a:ext cx="9144000"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BD7730-BB2A-457A-8829-467FA46D9B8C}"/>
              </a:ext>
            </a:extLst>
          </p:cNvPr>
          <p:cNvSpPr>
            <a:spLocks noGrp="1"/>
          </p:cNvSpPr>
          <p:nvPr>
            <p:ph type="dt" sz="half" idx="10"/>
          </p:nvPr>
        </p:nvSpPr>
        <p:spPr/>
        <p:txBody>
          <a:bodyPr/>
          <a:lstStyle>
            <a:lvl1pPr>
              <a:defRPr>
                <a:latin typeface="Segoe UI" panose="020B0502040204020203" pitchFamily="34" charset="0"/>
              </a:defRPr>
            </a:lvl1pPr>
          </a:lstStyle>
          <a:p>
            <a:fld id="{C4DED5F9-56B2-4A48-B2B7-90C4B88360C8}" type="datetimeFigureOut">
              <a:rPr lang="en-US" smtClean="0"/>
              <a:pPr/>
              <a:t>3/29/2021</a:t>
            </a:fld>
            <a:endParaRPr lang="en-US"/>
          </a:p>
        </p:txBody>
      </p:sp>
      <p:sp>
        <p:nvSpPr>
          <p:cNvPr id="5" name="Footer Placeholder 4">
            <a:extLst>
              <a:ext uri="{FF2B5EF4-FFF2-40B4-BE49-F238E27FC236}">
                <a16:creationId xmlns:a16="http://schemas.microsoft.com/office/drawing/2014/main" id="{387877F3-FC0F-4667-AF43-BFD0915D830B}"/>
              </a:ext>
            </a:extLst>
          </p:cNvPr>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3E090D61-9BC1-44B8-AA82-5367AC5F8F90}"/>
              </a:ext>
            </a:extLst>
          </p:cNvPr>
          <p:cNvSpPr>
            <a:spLocks noGrp="1"/>
          </p:cNvSpPr>
          <p:nvPr>
            <p:ph type="sldNum" sz="quarter" idx="12"/>
          </p:nvPr>
        </p:nvSpPr>
        <p:spPr/>
        <p:txBody>
          <a:bodyPr/>
          <a:lstStyle>
            <a:lvl1pPr>
              <a:defRPr>
                <a:latin typeface="Segoe UI" panose="020B0502040204020203" pitchFamily="34" charset="0"/>
              </a:defRPr>
            </a:lvl1pPr>
          </a:lstStyle>
          <a:p>
            <a:fld id="{8D79F186-46CD-496E-AFA0-4B0705A2A114}" type="slidenum">
              <a:rPr lang="en-US" smtClean="0"/>
              <a:pPr/>
              <a:t>‹#›</a:t>
            </a:fld>
            <a:endParaRPr lang="en-US"/>
          </a:p>
        </p:txBody>
      </p:sp>
    </p:spTree>
    <p:extLst>
      <p:ext uri="{BB962C8B-B14F-4D97-AF65-F5344CB8AC3E}">
        <p14:creationId xmlns:p14="http://schemas.microsoft.com/office/powerpoint/2010/main" val="362528970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4297"/>
            <a:ext cx="4167887" cy="213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3"/>
            <a:ext cx="4164583" cy="276999"/>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29318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 y="0"/>
            <a:ext cx="12192000" cy="1219200"/>
          </a:xfrm>
          <a:prstGeom prst="rect">
            <a:avLst/>
          </a:prstGeom>
          <a:solidFill>
            <a:srgbClr val="0A5BBA">
              <a:alpha val="89804"/>
            </a:srgbClr>
          </a:solidFill>
        </p:spPr>
        <p:txBody>
          <a:bodyPr lIns="182880" tIns="91440" rIns="91440" bIns="91440" anchor="ctr">
            <a:normAutofit/>
          </a:bodyPr>
          <a:lstStyle>
            <a:lvl1pPr>
              <a:defRPr sz="3199"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042400" y="6356353"/>
            <a:ext cx="2844800" cy="365125"/>
          </a:xfrm>
        </p:spPr>
        <p:txBody>
          <a:bodyPr/>
          <a:lstStyle>
            <a:lvl1pPr>
              <a:defRPr sz="1067">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609600" y="1219200"/>
            <a:ext cx="10972801" cy="4876800"/>
          </a:xfrm>
          <a:noFill/>
        </p:spPr>
        <p:txBody>
          <a:bodyPr lIns="182880" tIns="91440" rIns="91440" bIns="91440">
            <a:normAutofit/>
          </a:bodyPr>
          <a:lstStyle>
            <a:lvl1pPr marL="304701" indent="-304701">
              <a:lnSpc>
                <a:spcPct val="100000"/>
              </a:lnSpc>
              <a:buFont typeface="Arial" pitchFamily="34" charset="0"/>
              <a:buChar char="•"/>
              <a:defRPr/>
            </a:lvl1pPr>
            <a:lvl2pPr marL="609402" indent="-300469">
              <a:lnSpc>
                <a:spcPct val="100000"/>
              </a:lnSpc>
              <a:buFont typeface="Arial" pitchFamily="34" charset="0"/>
              <a:buChar char="•"/>
              <a:defRPr/>
            </a:lvl2pPr>
            <a:lvl3pPr marL="914103" indent="-304701">
              <a:lnSpc>
                <a:spcPct val="100000"/>
              </a:lnSpc>
              <a:buFont typeface="Arial" pitchFamily="34" charset="0"/>
              <a:buChar char="•"/>
              <a:defRPr/>
            </a:lvl3pPr>
            <a:lvl4pPr marL="1218804" indent="-304701">
              <a:lnSpc>
                <a:spcPct val="100000"/>
              </a:lnSpc>
              <a:buFont typeface="Arial" pitchFamily="34" charset="0"/>
              <a:buChar char="•"/>
              <a:defRPr/>
            </a:lvl4pPr>
            <a:lvl5pPr marL="1523505" indent="-304701">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2121126592"/>
      </p:ext>
    </p:extLst>
  </p:cSld>
  <p:clrMapOvr>
    <a:masterClrMapping/>
  </p:clrMapOvr>
  <p:transition>
    <p:fade/>
  </p:transition>
  <p:hf hdr="0" ftr="0" dt="0"/>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391998"/>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004B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36982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solidFill>
                  <a:schemeClr val="tx2"/>
                </a:solidFill>
              </a:defRPr>
            </a:lvl1pPr>
          </a:lstStyle>
          <a:p>
            <a:r>
              <a:rPr lang="en-US"/>
              <a:t>Click to edit Master title style</a:t>
            </a:r>
          </a:p>
        </p:txBody>
      </p:sp>
    </p:spTree>
    <p:extLst>
      <p:ext uri="{BB962C8B-B14F-4D97-AF65-F5344CB8AC3E}">
        <p14:creationId xmlns:p14="http://schemas.microsoft.com/office/powerpoint/2010/main" val="2103503973"/>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7"/>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605461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89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648"/>
          </a:xfrm>
        </p:spPr>
        <p:txBody>
          <a:bodyPr lIns="0" tIns="0" rIns="0" bIns="0"/>
          <a:lstStyle>
            <a:lvl1pPr marL="0" indent="0" algn="r">
              <a:buNone/>
              <a:defRPr sz="1999">
                <a:latin typeface="+mn-lt"/>
              </a:defRPr>
            </a:lvl1pPr>
            <a:lvl2pPr marL="342797" indent="0">
              <a:buNone/>
              <a:defRPr sz="1999"/>
            </a:lvl2pPr>
            <a:lvl3pPr marL="571329" indent="0">
              <a:buNone/>
              <a:defRPr sz="1999"/>
            </a:lvl3pPr>
            <a:lvl4pPr marL="799860" indent="0">
              <a:buNone/>
              <a:defRPr sz="1999"/>
            </a:lvl4pPr>
            <a:lvl5pPr marL="1028391" indent="0">
              <a:buNone/>
              <a:defRPr sz="1999"/>
            </a:lvl5pPr>
          </a:lstStyle>
          <a:p>
            <a:pPr lvl="0"/>
            <a:r>
              <a:rPr lang="en-US"/>
              <a:t>Session code</a:t>
            </a:r>
          </a:p>
        </p:txBody>
      </p:sp>
    </p:spTree>
    <p:extLst>
      <p:ext uri="{BB962C8B-B14F-4D97-AF65-F5344CB8AC3E}">
        <p14:creationId xmlns:p14="http://schemas.microsoft.com/office/powerpoint/2010/main" val="1426106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808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4072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3100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6005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2828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62415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8756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2432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518"/>
          </a:xfrm>
        </p:spPr>
        <p:txBody>
          <a:bodyPr anchor="t"/>
          <a:lstStyle>
            <a:lvl1pPr>
              <a:defRPr sz="2799"/>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9"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45004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2433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6964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40899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59771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853796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2878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905293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739"/>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204"/>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169982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06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33860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41082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159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0272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9808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871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5895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942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33610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2925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43691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9611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0545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335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32" tIns="146266" rIns="182832" bIns="146266" rtlCol="0" anchor="ctr">
            <a:spAutoFit/>
          </a:bodyPr>
          <a:lstStyle/>
          <a:p>
            <a:pPr algn="ctr">
              <a:lnSpc>
                <a:spcPct val="90000"/>
              </a:lnSpc>
              <a:spcBef>
                <a:spcPts val="1200"/>
              </a:spcBef>
              <a:spcAft>
                <a:spcPts val="600"/>
              </a:spcAft>
            </a:pPr>
            <a:r>
              <a:rPr lang="en-US" sz="1999">
                <a:gradFill>
                  <a:gsLst>
                    <a:gs pos="2917">
                      <a:schemeClr val="tx1"/>
                    </a:gs>
                    <a:gs pos="30000">
                      <a:schemeClr val="tx1"/>
                    </a:gs>
                  </a:gsLst>
                  <a:lin ang="5400000" scaled="0"/>
                </a:gradFill>
              </a:rPr>
              <a:t>Microsoft Ready content is </a:t>
            </a: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1999">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L="0" marR="0" lvl="0" indent="0" algn="ctr" defTabSz="931834"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2399"/>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8"/>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543346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161249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3"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076">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50182610"/>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2191369"/>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51083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Speaker name</a:t>
            </a:r>
          </a:p>
        </p:txBody>
      </p:sp>
      <p:pic>
        <p:nvPicPr>
          <p:cNvPr id="6" name="MS logo white - EMF" descr="Microsoft logo white text version">
            <a:extLst>
              <a:ext uri="{FF2B5EF4-FFF2-40B4-BE49-F238E27FC236}">
                <a16:creationId xmlns:a16="http://schemas.microsoft.com/office/drawing/2014/main" id="{82B3A4A2-A5B9-4194-9B94-ED6A4B7888C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85431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2"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7"/>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283616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6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448526" y="6041180"/>
            <a:ext cx="1613705" cy="346697"/>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Placeholder 2"/>
          <p:cNvSpPr txBox="1">
            <a:spLocks/>
          </p:cNvSpPr>
          <p:nvPr userDrawn="1"/>
        </p:nvSpPr>
        <p:spPr bwMode="auto">
          <a:xfrm>
            <a:off x="358944" y="201451"/>
            <a:ext cx="2958170" cy="537925"/>
          </a:xfrm>
          <a:prstGeom prst="rect">
            <a:avLst/>
          </a:prstGeom>
        </p:spPr>
        <p:txBody>
          <a:bodyPr vert="horz" wrap="square" lIns="143391" tIns="107543" rIns="143391" bIns="10754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Segoe UI" panose="020B0502040204020203" pitchFamily="34" charset="0"/>
              </a:rPr>
              <a:t>Microsoft Services</a:t>
            </a:r>
          </a:p>
        </p:txBody>
      </p:sp>
    </p:spTree>
    <p:extLst>
      <p:ext uri="{BB962C8B-B14F-4D97-AF65-F5344CB8AC3E}">
        <p14:creationId xmlns:p14="http://schemas.microsoft.com/office/powerpoint/2010/main" val="40822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8"/>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4287169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8"/>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Segoe UI" panose="020B0502040204020203" pitchFamily="34" charset="0"/>
                <a:ea typeface="+mn-ea"/>
                <a:cs typeface="Segoe UI" pitchFamily="34" charset="0"/>
              </a:defRPr>
            </a:lvl1pPr>
          </a:lstStyle>
          <a:p>
            <a:r>
              <a:rPr lang="en-US"/>
              <a:t>Video title</a:t>
            </a:r>
          </a:p>
        </p:txBody>
      </p:sp>
    </p:spTree>
    <p:extLst>
      <p:ext uri="{BB962C8B-B14F-4D97-AF65-F5344CB8AC3E}">
        <p14:creationId xmlns:p14="http://schemas.microsoft.com/office/powerpoint/2010/main" val="398392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8021000"/>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95625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962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solidFill>
                  <a:srgbClr val="008272"/>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256025489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1_Square Right Photo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70289" y="552001"/>
            <a:ext cx="4795873" cy="1484704"/>
          </a:xfrm>
        </p:spPr>
        <p:txBody>
          <a:bodyPr wrap="square" anchor="ctr">
            <a:spAutoFit/>
          </a:bodyPr>
          <a:lstStyle>
            <a:lvl1pPr>
              <a:defRPr sz="4704" baseline="0">
                <a:solidFill>
                  <a:schemeClr val="bg1"/>
                </a:solidFill>
              </a:defRPr>
            </a:lvl1pPr>
          </a:lstStyle>
          <a:p>
            <a:r>
              <a:rPr lang="en-US"/>
              <a:t>Square photo layout</a:t>
            </a:r>
          </a:p>
        </p:txBody>
      </p:sp>
      <p:pic>
        <p:nvPicPr>
          <p:cNvPr id="3" name="Picture 2">
            <a:extLst>
              <a:ext uri="{FF2B5EF4-FFF2-40B4-BE49-F238E27FC236}">
                <a16:creationId xmlns:a16="http://schemas.microsoft.com/office/drawing/2014/main" id="{7FFCA2A4-47A7-435F-926A-3D3F1B650712}"/>
              </a:ext>
            </a:extLst>
          </p:cNvPr>
          <p:cNvPicPr>
            <a:picLocks noChangeAspect="1"/>
          </p:cNvPicPr>
          <p:nvPr userDrawn="1"/>
        </p:nvPicPr>
        <p:blipFill>
          <a:blip r:embed="rId2"/>
          <a:stretch>
            <a:fillRect/>
          </a:stretch>
        </p:blipFill>
        <p:spPr>
          <a:xfrm>
            <a:off x="2" y="0"/>
            <a:ext cx="6857027" cy="6858000"/>
          </a:xfrm>
          <a:prstGeom prst="rect">
            <a:avLst/>
          </a:prstGeom>
        </p:spPr>
      </p:pic>
    </p:spTree>
    <p:extLst>
      <p:ext uri="{BB962C8B-B14F-4D97-AF65-F5344CB8AC3E}">
        <p14:creationId xmlns:p14="http://schemas.microsoft.com/office/powerpoint/2010/main" val="2126256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5431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533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2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2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9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010496"/>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27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a:solidFill>
                  <a:schemeClr val="bg1"/>
                </a:solidFill>
                <a:latin typeface="Segoe UI" panose="020B0502040204020203" pitchFamily="34" charset="0"/>
                <a:cs typeface="Segoe UI" pitchFamily="34" charset="0"/>
              </a:rPr>
              <a:t>© Copyright Microsoft Corporation. All rights reserved. </a:t>
            </a:r>
          </a:p>
        </p:txBody>
      </p:sp>
    </p:spTree>
    <p:extLst>
      <p:ext uri="{BB962C8B-B14F-4D97-AF65-F5344CB8AC3E}">
        <p14:creationId xmlns:p14="http://schemas.microsoft.com/office/powerpoint/2010/main" val="3556375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57637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534471"/>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CAB0-3422-4FC0-BDB6-1D282890E20A}"/>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A6017E1-BC0F-403F-9E7B-15068D7527EF}"/>
              </a:ext>
            </a:extLst>
          </p:cNvPr>
          <p:cNvSpPr>
            <a:spLocks noGrp="1"/>
          </p:cNvSpPr>
          <p:nvPr>
            <p:ph type="subTitle" idx="1"/>
          </p:nvPr>
        </p:nvSpPr>
        <p:spPr>
          <a:xfrm>
            <a:off x="1524001" y="3602038"/>
            <a:ext cx="9144000"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BD7730-BB2A-457A-8829-467FA46D9B8C}"/>
              </a:ext>
            </a:extLst>
          </p:cNvPr>
          <p:cNvSpPr>
            <a:spLocks noGrp="1"/>
          </p:cNvSpPr>
          <p:nvPr>
            <p:ph type="dt" sz="half" idx="10"/>
          </p:nvPr>
        </p:nvSpPr>
        <p:spPr/>
        <p:txBody>
          <a:bodyPr/>
          <a:lstStyle>
            <a:lvl1pPr>
              <a:defRPr>
                <a:latin typeface="Segoe UI" panose="020B0502040204020203" pitchFamily="34" charset="0"/>
              </a:defRPr>
            </a:lvl1pPr>
          </a:lstStyle>
          <a:p>
            <a:fld id="{C4DED5F9-56B2-4A48-B2B7-90C4B88360C8}" type="datetimeFigureOut">
              <a:rPr lang="en-US" smtClean="0"/>
              <a:pPr/>
              <a:t>3/29/2021</a:t>
            </a:fld>
            <a:endParaRPr lang="en-US"/>
          </a:p>
        </p:txBody>
      </p:sp>
      <p:sp>
        <p:nvSpPr>
          <p:cNvPr id="5" name="Footer Placeholder 4">
            <a:extLst>
              <a:ext uri="{FF2B5EF4-FFF2-40B4-BE49-F238E27FC236}">
                <a16:creationId xmlns:a16="http://schemas.microsoft.com/office/drawing/2014/main" id="{387877F3-FC0F-4667-AF43-BFD0915D830B}"/>
              </a:ext>
            </a:extLst>
          </p:cNvPr>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3E090D61-9BC1-44B8-AA82-5367AC5F8F90}"/>
              </a:ext>
            </a:extLst>
          </p:cNvPr>
          <p:cNvSpPr>
            <a:spLocks noGrp="1"/>
          </p:cNvSpPr>
          <p:nvPr>
            <p:ph type="sldNum" sz="quarter" idx="12"/>
          </p:nvPr>
        </p:nvSpPr>
        <p:spPr/>
        <p:txBody>
          <a:bodyPr/>
          <a:lstStyle>
            <a:lvl1pPr>
              <a:defRPr>
                <a:latin typeface="Segoe UI" panose="020B0502040204020203" pitchFamily="34" charset="0"/>
              </a:defRPr>
            </a:lvl1pPr>
          </a:lstStyle>
          <a:p>
            <a:fld id="{8D79F186-46CD-496E-AFA0-4B0705A2A114}" type="slidenum">
              <a:rPr lang="en-US" smtClean="0"/>
              <a:pPr/>
              <a:t>‹#›</a:t>
            </a:fld>
            <a:endParaRPr lang="en-US"/>
          </a:p>
        </p:txBody>
      </p:sp>
    </p:spTree>
    <p:extLst>
      <p:ext uri="{BB962C8B-B14F-4D97-AF65-F5344CB8AC3E}">
        <p14:creationId xmlns:p14="http://schemas.microsoft.com/office/powerpoint/2010/main" val="347526410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4297"/>
            <a:ext cx="4167887" cy="213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3"/>
            <a:ext cx="4164583" cy="276999"/>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752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30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 y="0"/>
            <a:ext cx="12192000" cy="1219200"/>
          </a:xfrm>
          <a:prstGeom prst="rect">
            <a:avLst/>
          </a:prstGeom>
          <a:solidFill>
            <a:srgbClr val="0A5BBA">
              <a:alpha val="89804"/>
            </a:srgbClr>
          </a:solidFill>
        </p:spPr>
        <p:txBody>
          <a:bodyPr lIns="182880" tIns="91440" rIns="91440" bIns="91440" anchor="ctr">
            <a:normAutofit/>
          </a:bodyPr>
          <a:lstStyle>
            <a:lvl1pPr>
              <a:defRPr sz="3199"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042400" y="6356353"/>
            <a:ext cx="2844800" cy="365125"/>
          </a:xfrm>
        </p:spPr>
        <p:txBody>
          <a:bodyPr/>
          <a:lstStyle>
            <a:lvl1pPr>
              <a:defRPr sz="1067">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609600" y="1219200"/>
            <a:ext cx="10972801" cy="4876800"/>
          </a:xfrm>
          <a:noFill/>
        </p:spPr>
        <p:txBody>
          <a:bodyPr lIns="182880" tIns="91440" rIns="91440" bIns="91440">
            <a:normAutofit/>
          </a:bodyPr>
          <a:lstStyle>
            <a:lvl1pPr marL="304701" indent="-304701">
              <a:lnSpc>
                <a:spcPct val="100000"/>
              </a:lnSpc>
              <a:buFont typeface="Arial" pitchFamily="34" charset="0"/>
              <a:buChar char="•"/>
              <a:defRPr/>
            </a:lvl1pPr>
            <a:lvl2pPr marL="609402" indent="-300469">
              <a:lnSpc>
                <a:spcPct val="100000"/>
              </a:lnSpc>
              <a:buFont typeface="Arial" pitchFamily="34" charset="0"/>
              <a:buChar char="•"/>
              <a:defRPr/>
            </a:lvl2pPr>
            <a:lvl3pPr marL="914103" indent="-304701">
              <a:lnSpc>
                <a:spcPct val="100000"/>
              </a:lnSpc>
              <a:buFont typeface="Arial" pitchFamily="34" charset="0"/>
              <a:buChar char="•"/>
              <a:defRPr/>
            </a:lvl3pPr>
            <a:lvl4pPr marL="1218804" indent="-304701">
              <a:lnSpc>
                <a:spcPct val="100000"/>
              </a:lnSpc>
              <a:buFont typeface="Arial" pitchFamily="34" charset="0"/>
              <a:buChar char="•"/>
              <a:defRPr/>
            </a:lvl4pPr>
            <a:lvl5pPr marL="1523505" indent="-304701">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041880486"/>
      </p:ext>
    </p:extLst>
  </p:cSld>
  <p:clrMapOvr>
    <a:masterClrMapping/>
  </p:clrMapOvr>
  <p:transition>
    <p:fade/>
  </p:transition>
  <p:hf hdr="0" ftr="0" dt="0"/>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615693"/>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004B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19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solidFill>
                  <a:schemeClr val="tx2"/>
                </a:solidFill>
              </a:defRPr>
            </a:lvl1pPr>
          </a:lstStyle>
          <a:p>
            <a:r>
              <a:rPr lang="en-US"/>
              <a:t>Click to edit Master title style</a:t>
            </a:r>
          </a:p>
        </p:txBody>
      </p:sp>
    </p:spTree>
    <p:extLst>
      <p:ext uri="{BB962C8B-B14F-4D97-AF65-F5344CB8AC3E}">
        <p14:creationId xmlns:p14="http://schemas.microsoft.com/office/powerpoint/2010/main" val="2095223938"/>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7"/>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30452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648"/>
          </a:xfrm>
        </p:spPr>
        <p:txBody>
          <a:bodyPr lIns="0" tIns="0" rIns="0" bIns="0"/>
          <a:lstStyle>
            <a:lvl1pPr marL="0" indent="0" algn="r">
              <a:buNone/>
              <a:defRPr sz="1999">
                <a:latin typeface="+mn-lt"/>
              </a:defRPr>
            </a:lvl1pPr>
            <a:lvl2pPr marL="342797" indent="0">
              <a:buNone/>
              <a:defRPr sz="1999"/>
            </a:lvl2pPr>
            <a:lvl3pPr marL="571329" indent="0">
              <a:buNone/>
              <a:defRPr sz="1999"/>
            </a:lvl3pPr>
            <a:lvl4pPr marL="799860" indent="0">
              <a:buNone/>
              <a:defRPr sz="1999"/>
            </a:lvl4pPr>
            <a:lvl5pPr marL="1028391" indent="0">
              <a:buNone/>
              <a:defRPr sz="1999"/>
            </a:lvl5pPr>
          </a:lstStyle>
          <a:p>
            <a:pPr lvl="0"/>
            <a:r>
              <a:rPr lang="en-US"/>
              <a:t>Session code</a:t>
            </a:r>
          </a:p>
        </p:txBody>
      </p:sp>
    </p:spTree>
    <p:extLst>
      <p:ext uri="{BB962C8B-B14F-4D97-AF65-F5344CB8AC3E}">
        <p14:creationId xmlns:p14="http://schemas.microsoft.com/office/powerpoint/2010/main" val="4155311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78004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6860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350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388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6127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2195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60654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270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0572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518"/>
          </a:xfrm>
        </p:spPr>
        <p:txBody>
          <a:bodyPr anchor="t"/>
          <a:lstStyle>
            <a:lvl1pPr>
              <a:defRPr sz="2799"/>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9"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07241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13563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7317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371799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15852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34832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063190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414613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739"/>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204"/>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92565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26187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0514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60384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412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27646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0609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03623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7368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5845230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5045415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969400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389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7368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6646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0315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32" tIns="146266" rIns="182832" bIns="146266" rtlCol="0" anchor="ctr">
            <a:spAutoFit/>
          </a:bodyPr>
          <a:lstStyle/>
          <a:p>
            <a:pPr algn="ctr">
              <a:lnSpc>
                <a:spcPct val="90000"/>
              </a:lnSpc>
              <a:spcBef>
                <a:spcPts val="1200"/>
              </a:spcBef>
              <a:spcAft>
                <a:spcPts val="600"/>
              </a:spcAft>
            </a:pPr>
            <a:r>
              <a:rPr lang="en-US" sz="1999">
                <a:gradFill>
                  <a:gsLst>
                    <a:gs pos="2917">
                      <a:schemeClr val="tx1"/>
                    </a:gs>
                    <a:gs pos="30000">
                      <a:schemeClr val="tx1"/>
                    </a:gs>
                  </a:gsLst>
                  <a:lin ang="5400000" scaled="0"/>
                </a:gradFill>
              </a:rPr>
              <a:t>Microsoft Ready content is </a:t>
            </a: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1999">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L="0" marR="0" lvl="0" indent="0" algn="ctr" defTabSz="931834"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2399"/>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8"/>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52136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737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161249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3"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076">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47311840"/>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2191369"/>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74638"/>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40304143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322377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866652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A1DB2018-D351-4E93-97E1-244D6E3949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7230411"/>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5542" y="96568"/>
            <a:ext cx="5583404" cy="6409831"/>
          </a:xfrm>
          <a:prstGeom prst="rect">
            <a:avLst/>
          </a:prstGeom>
        </p:spPr>
      </p:pic>
    </p:spTree>
    <p:extLst>
      <p:ext uri="{BB962C8B-B14F-4D97-AF65-F5344CB8AC3E}">
        <p14:creationId xmlns:p14="http://schemas.microsoft.com/office/powerpoint/2010/main" val="4081088504"/>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
        <p:nvSpPr>
          <p:cNvPr id="2" name="TextBox 1">
            <a:extLst>
              <a:ext uri="{FF2B5EF4-FFF2-40B4-BE49-F238E27FC236}">
                <a16:creationId xmlns:a16="http://schemas.microsoft.com/office/drawing/2014/main" id="{202B95C2-531E-4F36-ABBC-DD67383CDAC9}"/>
              </a:ext>
            </a:extLst>
          </p:cNvPr>
          <p:cNvSpPr txBox="1"/>
          <p:nvPr userDrawn="1"/>
        </p:nvSpPr>
        <p:spPr>
          <a:xfrm>
            <a:off x="10553701" y="34930"/>
            <a:ext cx="1557337" cy="627864"/>
          </a:xfrm>
          <a:prstGeom prst="rect">
            <a:avLst/>
          </a:prstGeom>
          <a:solidFill>
            <a:schemeClr val="bg1"/>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2203177"/>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2" name="TextBox 1">
            <a:extLst>
              <a:ext uri="{FF2B5EF4-FFF2-40B4-BE49-F238E27FC236}">
                <a16:creationId xmlns:a16="http://schemas.microsoft.com/office/drawing/2014/main" id="{D4DE672F-FA30-45B6-8B9F-8216211D17C7}"/>
              </a:ext>
            </a:extLst>
          </p:cNvPr>
          <p:cNvSpPr txBox="1"/>
          <p:nvPr userDrawn="1"/>
        </p:nvSpPr>
        <p:spPr>
          <a:xfrm>
            <a:off x="10553701" y="34930"/>
            <a:ext cx="1557337" cy="627864"/>
          </a:xfrm>
          <a:prstGeom prst="rect">
            <a:avLst/>
          </a:prstGeom>
          <a:solidFill>
            <a:schemeClr val="tx1"/>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3097720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63050400"/>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48885928"/>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00712749"/>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55994" y="1817559"/>
            <a:ext cx="1123176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16D04B4B-B8F2-47D4-850E-16491285F99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237890"/>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63970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630670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4856089"/>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418315"/>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80342008"/>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183802"/>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183802"/>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19661254"/>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70702683"/>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09192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186" y="2294474"/>
            <a:ext cx="10757098" cy="1077315"/>
          </a:xfrm>
          <a:noFill/>
        </p:spPr>
        <p:txBody>
          <a:bodyPr wrap="square" tIns="91440" bIns="91440" anchor="t" anchorCtr="0">
            <a:spAutoFit/>
          </a:bodyPr>
          <a:lstStyle>
            <a:lvl1pPr algn="ctr">
              <a:defRPr sz="647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0505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74626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09094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0206" y="223043"/>
            <a:ext cx="10515600" cy="1325563"/>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2201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553998"/>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195469"/>
            <a:ext cx="5415759" cy="1612749"/>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195469"/>
            <a:ext cx="5413248" cy="1612749"/>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528213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956088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889694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11969" y="3065261"/>
            <a:ext cx="11311107" cy="727478"/>
          </a:xfrm>
        </p:spPr>
        <p:txBody>
          <a:bodyPr anchor="ctr" anchorCtr="0"/>
          <a:lstStyle>
            <a:lvl1pPr>
              <a:defRPr sz="4800"/>
            </a:lvl1pPr>
          </a:lstStyle>
          <a:p>
            <a:r>
              <a:rPr lang="en-US"/>
              <a:t>Click to edit Master title style</a:t>
            </a:r>
          </a:p>
        </p:txBody>
      </p:sp>
      <p:sp>
        <p:nvSpPr>
          <p:cNvPr id="65" name="Rectangle 64">
            <a:extLst>
              <a:ext uri="{FF2B5EF4-FFF2-40B4-BE49-F238E27FC236}">
                <a16:creationId xmlns:a16="http://schemas.microsoft.com/office/drawing/2014/main" id="{430998B1-F8DB-4C6F-8A97-8E62B6730763}"/>
              </a:ext>
            </a:extLst>
          </p:cNvPr>
          <p:cNvSpPr/>
          <p:nvPr userDrawn="1"/>
        </p:nvSpPr>
        <p:spPr>
          <a:xfrm>
            <a:off x="10023485" y="5943072"/>
            <a:ext cx="1863715" cy="758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168533"/>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71670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34711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92703187"/>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53326386"/>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026345817"/>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936114002"/>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080122197"/>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733519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35603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62398788"/>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618577535"/>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41919767"/>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898247018"/>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57579086"/>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382588038"/>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82042276"/>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8034900"/>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265279154"/>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28059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67490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13750252"/>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89338369"/>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01824191"/>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262002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68147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67460704"/>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940599252"/>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64956381"/>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6097894"/>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35112789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7455952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799867558"/>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658458828"/>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0380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50543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34B0-6238-446B-A541-F3D2458B8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D70913-E818-4DEF-A795-FE037C28891F}"/>
              </a:ext>
            </a:extLst>
          </p:cNvPr>
          <p:cNvSpPr>
            <a:spLocks noGrp="1"/>
          </p:cNvSpPr>
          <p:nvPr>
            <p:ph type="dt" sz="half" idx="10"/>
          </p:nvPr>
        </p:nvSpPr>
        <p:spPr/>
        <p:txBody>
          <a:bodyPr/>
          <a:lstStyle/>
          <a:p>
            <a:fld id="{E598383A-5E27-400D-A06E-1F159D6DFDDD}" type="datetimeFigureOut">
              <a:rPr lang="en-US" smtClean="0"/>
              <a:t>3/29/2021</a:t>
            </a:fld>
            <a:endParaRPr lang="en-US"/>
          </a:p>
        </p:txBody>
      </p:sp>
      <p:sp>
        <p:nvSpPr>
          <p:cNvPr id="4" name="Footer Placeholder 3">
            <a:extLst>
              <a:ext uri="{FF2B5EF4-FFF2-40B4-BE49-F238E27FC236}">
                <a16:creationId xmlns:a16="http://schemas.microsoft.com/office/drawing/2014/main" id="{99FB8BD6-0379-4400-B224-4B26284931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124AE9-ED30-4877-9B77-B6F65FB9B4FA}"/>
              </a:ext>
            </a:extLst>
          </p:cNvPr>
          <p:cNvSpPr>
            <a:spLocks noGrp="1"/>
          </p:cNvSpPr>
          <p:nvPr>
            <p:ph type="sldNum" sz="quarter" idx="12"/>
          </p:nvPr>
        </p:nvSpPr>
        <p:spPr/>
        <p:txBody>
          <a:bodyPr/>
          <a:lstStyle/>
          <a:p>
            <a:fld id="{E838D20A-A11A-4405-AA14-A2313EB8D7F8}" type="slidenum">
              <a:rPr lang="en-US" smtClean="0"/>
              <a:t>‹#›</a:t>
            </a:fld>
            <a:endParaRPr lang="en-US"/>
          </a:p>
        </p:txBody>
      </p:sp>
    </p:spTree>
    <p:extLst>
      <p:ext uri="{BB962C8B-B14F-4D97-AF65-F5344CB8AC3E}">
        <p14:creationId xmlns:p14="http://schemas.microsoft.com/office/powerpoint/2010/main" val="518748871"/>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7004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06789" y="406526"/>
            <a:ext cx="958677" cy="211686"/>
          </a:xfrm>
          <a:prstGeom prst="rect">
            <a:avLst/>
          </a:prstGeom>
        </p:spPr>
      </p:pic>
    </p:spTree>
    <p:extLst>
      <p:ext uri="{BB962C8B-B14F-4D97-AF65-F5344CB8AC3E}">
        <p14:creationId xmlns:p14="http://schemas.microsoft.com/office/powerpoint/2010/main" val="141779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07391" y="405703"/>
            <a:ext cx="958677" cy="211686"/>
          </a:xfrm>
          <a:prstGeom prst="rect">
            <a:avLst/>
          </a:prstGeom>
        </p:spPr>
      </p:pic>
    </p:spTree>
    <p:extLst>
      <p:ext uri="{BB962C8B-B14F-4D97-AF65-F5344CB8AC3E}">
        <p14:creationId xmlns:p14="http://schemas.microsoft.com/office/powerpoint/2010/main" val="1059566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51" y="0"/>
            <a:ext cx="12160097"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07391" y="405703"/>
            <a:ext cx="958677" cy="211686"/>
          </a:xfrm>
          <a:prstGeom prst="rect">
            <a:avLst/>
          </a:prstGeom>
        </p:spPr>
      </p:pic>
    </p:spTree>
    <p:extLst>
      <p:ext uri="{BB962C8B-B14F-4D97-AF65-F5344CB8AC3E}">
        <p14:creationId xmlns:p14="http://schemas.microsoft.com/office/powerpoint/2010/main" val="227412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28681" y="406525"/>
            <a:ext cx="958677" cy="211686"/>
          </a:xfrm>
          <a:prstGeom prst="rect">
            <a:avLst/>
          </a:prstGeom>
        </p:spPr>
      </p:pic>
    </p:spTree>
    <p:extLst>
      <p:ext uri="{BB962C8B-B14F-4D97-AF65-F5344CB8AC3E}">
        <p14:creationId xmlns:p14="http://schemas.microsoft.com/office/powerpoint/2010/main" val="32174107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186773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260276527"/>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40136830"/>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251443337"/>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6595643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21100173"/>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37651459"/>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884961943"/>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895724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53647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06872217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0508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17331596"/>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131171980"/>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99465708"/>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08905513"/>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681095499"/>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94688323"/>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54170" y="281689"/>
            <a:ext cx="958677" cy="211686"/>
          </a:xfrm>
          <a:prstGeom prst="rect">
            <a:avLst/>
          </a:prstGeom>
        </p:spPr>
      </p:pic>
    </p:spTree>
    <p:extLst>
      <p:ext uri="{BB962C8B-B14F-4D97-AF65-F5344CB8AC3E}">
        <p14:creationId xmlns:p14="http://schemas.microsoft.com/office/powerpoint/2010/main" val="223252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31AF-7E34-4B3F-8061-19F4EACBF7F4}"/>
              </a:ext>
            </a:extLst>
          </p:cNvPr>
          <p:cNvSpPr>
            <a:spLocks noGrp="1"/>
          </p:cNvSpPr>
          <p:nvPr>
            <p:ph type="title"/>
          </p:nvPr>
        </p:nvSpPr>
        <p:spPr>
          <a:xfrm>
            <a:off x="439403" y="2029078"/>
            <a:ext cx="4361198" cy="2795153"/>
          </a:xfrm>
        </p:spPr>
        <p:txBody>
          <a:bodyPr/>
          <a:lstStyle>
            <a:lvl1pPr algn="l">
              <a:defRPr>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BB29D4C-7A11-4689-9344-53324623D160}"/>
              </a:ext>
            </a:extLst>
          </p:cNvPr>
          <p:cNvSpPr>
            <a:spLocks noGrp="1"/>
          </p:cNvSpPr>
          <p:nvPr>
            <p:ph idx="1"/>
          </p:nvPr>
        </p:nvSpPr>
        <p:spPr>
          <a:xfrm>
            <a:off x="5453017" y="2618207"/>
            <a:ext cx="5900783" cy="156919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C30B6-F52D-4776-AD2E-B15536F8A531}"/>
              </a:ext>
            </a:extLst>
          </p:cNvPr>
          <p:cNvSpPr>
            <a:spLocks noGrp="1"/>
          </p:cNvSpPr>
          <p:nvPr>
            <p:ph type="dt" sz="half" idx="10"/>
          </p:nvPr>
        </p:nvSpPr>
        <p:spPr/>
        <p:txBody>
          <a:bodyPr/>
          <a:lstStyle/>
          <a:p>
            <a:fld id="{E504F681-2B88-4CF5-8955-112896A75F4A}" type="datetimeFigureOut">
              <a:rPr lang="en-US" smtClean="0"/>
              <a:t>3/29/2021</a:t>
            </a:fld>
            <a:endParaRPr lang="en-US"/>
          </a:p>
        </p:txBody>
      </p:sp>
      <p:sp>
        <p:nvSpPr>
          <p:cNvPr id="5" name="Footer Placeholder 4">
            <a:extLst>
              <a:ext uri="{FF2B5EF4-FFF2-40B4-BE49-F238E27FC236}">
                <a16:creationId xmlns:a16="http://schemas.microsoft.com/office/drawing/2014/main" id="{EE136DED-D1D4-4AF7-9407-0D8E5475A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0E04A-CE28-4145-8880-3D48831AB8A7}"/>
              </a:ext>
            </a:extLst>
          </p:cNvPr>
          <p:cNvSpPr>
            <a:spLocks noGrp="1"/>
          </p:cNvSpPr>
          <p:nvPr>
            <p:ph type="sldNum" sz="quarter" idx="12"/>
          </p:nvPr>
        </p:nvSpPr>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2146474010"/>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p:nvPicPr>
        <p:blipFill>
          <a:blip r:embed="rId2">
            <a:lum bright="13000"/>
            <a:alphaModFix amt="8000"/>
          </a:blip>
          <a:stretch>
            <a:fillRect/>
          </a:stretch>
        </p:blipFill>
        <p:spPr>
          <a:xfrm>
            <a:off x="5813612"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2"/>
            <a:ext cx="9195564" cy="1402440"/>
          </a:xfrm>
          <a:prstGeom prst="rect">
            <a:avLst/>
          </a:prstGeom>
        </p:spPr>
        <p:txBody>
          <a:bodyPr lIns="0" anchor="t" anchorCtr="0">
            <a:noAutofit/>
          </a:bodyPr>
          <a:lstStyle>
            <a:lvl1pPr>
              <a:defRPr sz="5399"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027" indent="-457027">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900" y="6442503"/>
            <a:ext cx="1180135" cy="415498"/>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2406227427"/>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308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05032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08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3" y="2590801"/>
            <a:ext cx="10601757" cy="990631"/>
          </a:xfrm>
          <a:prstGeom prst="rect">
            <a:avLst/>
          </a:prstGeom>
        </p:spPr>
        <p:txBody>
          <a:bodyPr lIns="0" anchor="b" anchorCtr="0">
            <a:noAutofit/>
          </a:bodyPr>
          <a:lstStyle>
            <a:lvl1pPr>
              <a:defRPr sz="5998"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2"/>
            <a:ext cx="10553700" cy="424771"/>
          </a:xfrm>
          <a:prstGeom prst="rect">
            <a:avLst/>
          </a:prstGeom>
        </p:spPr>
        <p:txBody>
          <a:bodyPr vert="horz" lIns="0" tIns="0" rIns="0" bIns="0" rtlCol="0" anchor="t" anchorCtr="0">
            <a:noAutofit/>
          </a:bodyPr>
          <a:lstStyle>
            <a:lvl1pPr marL="457027" indent="-457027">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611962"/>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678177"/>
            <a:ext cx="3773917" cy="488866"/>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342CE631-D64F-40A6-959C-05AB2D65FE46}" type="slidenum">
              <a:rPr lang="en-US" smtClean="0"/>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p:nvSpPr>
        <p:spPr>
          <a:xfrm>
            <a:off x="1" y="6649883"/>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19227334"/>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E20FB-D5C9-44C8-9315-B34B9B31CF3D}"/>
              </a:ext>
            </a:extLst>
          </p:cNvPr>
          <p:cNvSpPr>
            <a:spLocks noGrp="1"/>
          </p:cNvSpPr>
          <p:nvPr>
            <p:ph type="dt" sz="half" idx="10"/>
          </p:nvPr>
        </p:nvSpPr>
        <p:spPr/>
        <p:txBody>
          <a:bodyPr/>
          <a:lstStyle/>
          <a:p>
            <a:fld id="{D209D745-82CA-4567-8C7D-E682255DBDA9}" type="datetimeFigureOut">
              <a:rPr lang="en-US" smtClean="0"/>
              <a:t>3/29/2021</a:t>
            </a:fld>
            <a:endParaRPr lang="en-US"/>
          </a:p>
        </p:txBody>
      </p:sp>
      <p:sp>
        <p:nvSpPr>
          <p:cNvPr id="3" name="Footer Placeholder 2">
            <a:extLst>
              <a:ext uri="{FF2B5EF4-FFF2-40B4-BE49-F238E27FC236}">
                <a16:creationId xmlns:a16="http://schemas.microsoft.com/office/drawing/2014/main" id="{E29127E7-FF9B-4E50-91FB-FA4C23DC7A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DFC21-3921-4672-B858-EFA3F4D4D758}"/>
              </a:ext>
            </a:extLst>
          </p:cNvPr>
          <p:cNvSpPr>
            <a:spLocks noGrp="1"/>
          </p:cNvSpPr>
          <p:nvPr>
            <p:ph type="sldNum" sz="quarter" idx="12"/>
          </p:nvPr>
        </p:nvSpPr>
        <p:spPr/>
        <p:txBody>
          <a:bodyPr/>
          <a:lstStyle/>
          <a:p>
            <a:fld id="{A86CC0C0-3DF2-4BF0-ABDD-17A8E304AB84}" type="slidenum">
              <a:rPr lang="en-US" smtClean="0"/>
              <a:t>‹#›</a:t>
            </a:fld>
            <a:endParaRPr lang="en-US"/>
          </a:p>
        </p:txBody>
      </p:sp>
    </p:spTree>
    <p:extLst>
      <p:ext uri="{BB962C8B-B14F-4D97-AF65-F5344CB8AC3E}">
        <p14:creationId xmlns:p14="http://schemas.microsoft.com/office/powerpoint/2010/main" val="3845592228"/>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5725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94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06790" y="406526"/>
            <a:ext cx="958677" cy="211686"/>
          </a:xfrm>
          <a:prstGeom prst="rect">
            <a:avLst/>
          </a:prstGeom>
        </p:spPr>
      </p:pic>
    </p:spTree>
    <p:extLst>
      <p:ext uri="{BB962C8B-B14F-4D97-AF65-F5344CB8AC3E}">
        <p14:creationId xmlns:p14="http://schemas.microsoft.com/office/powerpoint/2010/main" val="2704729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07392" y="405703"/>
            <a:ext cx="958677" cy="211686"/>
          </a:xfrm>
          <a:prstGeom prst="rect">
            <a:avLst/>
          </a:prstGeom>
        </p:spPr>
      </p:pic>
    </p:spTree>
    <p:extLst>
      <p:ext uri="{BB962C8B-B14F-4D97-AF65-F5344CB8AC3E}">
        <p14:creationId xmlns:p14="http://schemas.microsoft.com/office/powerpoint/2010/main" val="3295873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52" y="0"/>
            <a:ext cx="12160097"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4" strike="noStrike" spc="-49"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07392" y="405703"/>
            <a:ext cx="958677" cy="211686"/>
          </a:xfrm>
          <a:prstGeom prst="rect">
            <a:avLst/>
          </a:prstGeom>
        </p:spPr>
      </p:pic>
    </p:spTree>
    <p:extLst>
      <p:ext uri="{BB962C8B-B14F-4D97-AF65-F5344CB8AC3E}">
        <p14:creationId xmlns:p14="http://schemas.microsoft.com/office/powerpoint/2010/main" val="3870889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4" strike="noStrike" spc="-49"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28682" y="406525"/>
            <a:ext cx="958677" cy="211686"/>
          </a:xfrm>
          <a:prstGeom prst="rect">
            <a:avLst/>
          </a:prstGeom>
        </p:spPr>
      </p:pic>
    </p:spTree>
    <p:extLst>
      <p:ext uri="{BB962C8B-B14F-4D97-AF65-F5344CB8AC3E}">
        <p14:creationId xmlns:p14="http://schemas.microsoft.com/office/powerpoint/2010/main" val="2273220840"/>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12711704"/>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579281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468731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430009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241581709"/>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30136904"/>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874334617"/>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87582263"/>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96291"/>
            <a:ext cx="11280012"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55925743"/>
      </p:ext>
    </p:extLst>
  </p:cSld>
  <p:clrMapOvr>
    <a:masterClrMapping/>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52798400"/>
      </p:ext>
    </p:extLst>
  </p:cSld>
  <p:clrMapOvr>
    <a:masterClrMapping/>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061945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1_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693486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09258672"/>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1163076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13232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31899796"/>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068071665"/>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132517403"/>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49787860"/>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081393036"/>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1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54171" y="281689"/>
            <a:ext cx="958677" cy="211686"/>
          </a:xfrm>
          <a:prstGeom prst="rect">
            <a:avLst/>
          </a:prstGeom>
        </p:spPr>
      </p:pic>
    </p:spTree>
    <p:extLst>
      <p:ext uri="{BB962C8B-B14F-4D97-AF65-F5344CB8AC3E}">
        <p14:creationId xmlns:p14="http://schemas.microsoft.com/office/powerpoint/2010/main" val="1280848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3"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0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1"/>
            <a:ext cx="10515600"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3/29/2021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92772390"/>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56907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2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0198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2740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361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2251"/>
            <a:ext cx="11018520" cy="615553"/>
          </a:xfrm>
        </p:spPr>
        <p:txBody>
          <a:bodyPr/>
          <a:lstStyle>
            <a:lvl1pPr>
              <a:defRPr sz="4000" b="0">
                <a:solidFill>
                  <a:schemeClr val="accent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4210404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24670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dirty="0"/>
              <a:t>Session code</a:t>
            </a:r>
          </a:p>
        </p:txBody>
      </p:sp>
    </p:spTree>
    <p:extLst>
      <p:ext uri="{BB962C8B-B14F-4D97-AF65-F5344CB8AC3E}">
        <p14:creationId xmlns:p14="http://schemas.microsoft.com/office/powerpoint/2010/main" val="2266553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752636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6821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5966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38495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3089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7034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28203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043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988225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020637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055364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553904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80838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4701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85000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48151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079089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74955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3265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8468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50212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29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295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75693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63731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74307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2978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20415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30545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60781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661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62051"/>
            <a:ext cx="11022584" cy="2118016"/>
          </a:xfrm>
          <a:prstGeom prst="rect">
            <a:avLst/>
          </a:prstGeom>
          <a:noFill/>
        </p:spPr>
        <p:txBody>
          <a:bodyPr wrap="square" lIns="182854" tIns="146284" rIns="182854" bIns="14628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R="0" lvl="0" indent="0" algn="ctr" defTabSz="931935"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R="0" lvl="0" indent="0" algn="ctr" defTabSz="931935"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2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9"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259395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61276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31716602"/>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6B71AC10-0A8D-FD4F-9144-4780889F385A}"/>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47B816A4-8209-2048-B6D0-289DEAEF5D18}"/>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13" name="Subtitle 2">
            <a:extLst>
              <a:ext uri="{FF2B5EF4-FFF2-40B4-BE49-F238E27FC236}">
                <a16:creationId xmlns:a16="http://schemas.microsoft.com/office/drawing/2014/main" id="{A39E740C-6B6A-AF44-8726-801E0525B033}"/>
              </a:ext>
            </a:extLst>
          </p:cNvPr>
          <p:cNvSpPr>
            <a:spLocks noGrp="1"/>
          </p:cNvSpPr>
          <p:nvPr>
            <p:ph type="subTitle" idx="1" hasCustomPrompt="1"/>
          </p:nvPr>
        </p:nvSpPr>
        <p:spPr>
          <a:xfrm>
            <a:off x="584353" y="3837410"/>
            <a:ext cx="5511648" cy="420266"/>
          </a:xfrm>
          <a:prstGeom prst="rect">
            <a:avLst/>
          </a:prstGeom>
        </p:spPr>
        <p:txBody>
          <a:bodyPr lIns="0" tIns="0" rIns="0"/>
          <a:lstStyle>
            <a:lvl1pPr marL="0" indent="0" algn="l">
              <a:lnSpc>
                <a:spcPct val="100000"/>
              </a:lnSpc>
              <a:spcBef>
                <a:spcPts val="0"/>
              </a:spcBef>
              <a:buNone/>
              <a:defRPr sz="2200" cap="all" spc="28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grpSp>
        <p:nvGrpSpPr>
          <p:cNvPr id="10" name="Group 9">
            <a:extLst>
              <a:ext uri="{FF2B5EF4-FFF2-40B4-BE49-F238E27FC236}">
                <a16:creationId xmlns:a16="http://schemas.microsoft.com/office/drawing/2014/main" id="{EF8F013E-6FA7-5C4F-9D0A-EB84443842DB}"/>
              </a:ext>
            </a:extLst>
          </p:cNvPr>
          <p:cNvGrpSpPr/>
          <p:nvPr userDrawn="1"/>
        </p:nvGrpSpPr>
        <p:grpSpPr>
          <a:xfrm rot="5400000">
            <a:off x="10146364" y="2385921"/>
            <a:ext cx="6714479" cy="2229681"/>
            <a:chOff x="8270283" y="6177473"/>
            <a:chExt cx="12760035" cy="4236124"/>
          </a:xfrm>
        </p:grpSpPr>
        <p:pic>
          <p:nvPicPr>
            <p:cNvPr id="11" name="Image" descr="Image">
              <a:extLst>
                <a:ext uri="{FF2B5EF4-FFF2-40B4-BE49-F238E27FC236}">
                  <a16:creationId xmlns:a16="http://schemas.microsoft.com/office/drawing/2014/main" id="{5A4DE547-92A1-044D-B5D4-1665113CC01C}"/>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2" name="R134 G97 B197…">
              <a:extLst>
                <a:ext uri="{FF2B5EF4-FFF2-40B4-BE49-F238E27FC236}">
                  <a16:creationId xmlns:a16="http://schemas.microsoft.com/office/drawing/2014/main" id="{E330689E-2D41-1C46-86F7-9A1160F37829}"/>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4" name="R59 G46 B88…">
              <a:extLst>
                <a:ext uri="{FF2B5EF4-FFF2-40B4-BE49-F238E27FC236}">
                  <a16:creationId xmlns:a16="http://schemas.microsoft.com/office/drawing/2014/main" id="{3F800971-ADAC-4347-B715-B4555CB24FDA}"/>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5" name="R213 G157 B255…">
              <a:extLst>
                <a:ext uri="{FF2B5EF4-FFF2-40B4-BE49-F238E27FC236}">
                  <a16:creationId xmlns:a16="http://schemas.microsoft.com/office/drawing/2014/main" id="{750D3DD1-127E-D647-80C5-7BD0F6E9CF25}"/>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6" name="R161 G133 B210…">
              <a:extLst>
                <a:ext uri="{FF2B5EF4-FFF2-40B4-BE49-F238E27FC236}">
                  <a16:creationId xmlns:a16="http://schemas.microsoft.com/office/drawing/2014/main" id="{ED4CDA45-5E01-3243-A90F-BB3DE2375CAB}"/>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7" name="R0 G120 B212…">
              <a:extLst>
                <a:ext uri="{FF2B5EF4-FFF2-40B4-BE49-F238E27FC236}">
                  <a16:creationId xmlns:a16="http://schemas.microsoft.com/office/drawing/2014/main" id="{85312296-97D8-6840-BB8B-63E20577CA51}"/>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8" name="R36 G58 B94…">
              <a:extLst>
                <a:ext uri="{FF2B5EF4-FFF2-40B4-BE49-F238E27FC236}">
                  <a16:creationId xmlns:a16="http://schemas.microsoft.com/office/drawing/2014/main" id="{B2160F5A-63C0-9846-A61F-4D24B8BDE9E3}"/>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9" name="R80 G230 B255…">
              <a:extLst>
                <a:ext uri="{FF2B5EF4-FFF2-40B4-BE49-F238E27FC236}">
                  <a16:creationId xmlns:a16="http://schemas.microsoft.com/office/drawing/2014/main" id="{89923A7C-BE87-8D42-A3FA-1DCE6B6F31F7}"/>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0" name="R40 G167 B233…">
              <a:extLst>
                <a:ext uri="{FF2B5EF4-FFF2-40B4-BE49-F238E27FC236}">
                  <a16:creationId xmlns:a16="http://schemas.microsoft.com/office/drawing/2014/main" id="{9ABDA324-B076-9A42-BA84-2DA3493FC71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1" name="R0 G133 B117   Hex #008575   C100 M15 Y60 K0   PMS 3285 C">
              <a:extLst>
                <a:ext uri="{FF2B5EF4-FFF2-40B4-BE49-F238E27FC236}">
                  <a16:creationId xmlns:a16="http://schemas.microsoft.com/office/drawing/2014/main" id="{C76ABFD5-F3B6-5344-87FF-F698D4F6A4B0}"/>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2" name="R39 G75 B71   Hex #274b47…">
              <a:extLst>
                <a:ext uri="{FF2B5EF4-FFF2-40B4-BE49-F238E27FC236}">
                  <a16:creationId xmlns:a16="http://schemas.microsoft.com/office/drawing/2014/main" id="{2AFD252E-1AEC-5741-B99C-5DAEA63DDF96}"/>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3" name="R48 G229 B208…">
              <a:extLst>
                <a:ext uri="{FF2B5EF4-FFF2-40B4-BE49-F238E27FC236}">
                  <a16:creationId xmlns:a16="http://schemas.microsoft.com/office/drawing/2014/main" id="{EAA41001-6B52-EF40-96D7-971948EABB98}"/>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4" name="R40 G194 B209…">
              <a:extLst>
                <a:ext uri="{FF2B5EF4-FFF2-40B4-BE49-F238E27FC236}">
                  <a16:creationId xmlns:a16="http://schemas.microsoft.com/office/drawing/2014/main" id="{B1CBFCA2-92F6-BD4A-972E-D3D37F347673}"/>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5" name="R16 G124 B16  Hex #107c10  C75 M0 Y100 K0   PMS 362 C">
              <a:extLst>
                <a:ext uri="{FF2B5EF4-FFF2-40B4-BE49-F238E27FC236}">
                  <a16:creationId xmlns:a16="http://schemas.microsoft.com/office/drawing/2014/main" id="{A2EC5BE3-EB70-0742-A12B-9681FB8CF09D}"/>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6" name="R5 G75 B22   Hex #054b16…">
              <a:extLst>
                <a:ext uri="{FF2B5EF4-FFF2-40B4-BE49-F238E27FC236}">
                  <a16:creationId xmlns:a16="http://schemas.microsoft.com/office/drawing/2014/main" id="{499712BF-D2E0-CD4C-87FA-862BB816B2FB}"/>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7" name="R155 G240 B11…">
              <a:extLst>
                <a:ext uri="{FF2B5EF4-FFF2-40B4-BE49-F238E27FC236}">
                  <a16:creationId xmlns:a16="http://schemas.microsoft.com/office/drawing/2014/main" id="{AFDA10FE-0491-E446-9CEE-FD84CD46EC75}"/>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8" name="R127 G186 B0…">
              <a:extLst>
                <a:ext uri="{FF2B5EF4-FFF2-40B4-BE49-F238E27FC236}">
                  <a16:creationId xmlns:a16="http://schemas.microsoft.com/office/drawing/2014/main" id="{CDE02636-0442-6743-AEE6-BFA7438CE50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9" name="R216 G59 B1…">
              <a:extLst>
                <a:ext uri="{FF2B5EF4-FFF2-40B4-BE49-F238E27FC236}">
                  <a16:creationId xmlns:a16="http://schemas.microsoft.com/office/drawing/2014/main" id="{6604AA48-78A9-814B-BF45-DB637BCCAA4E}"/>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0" name="R107 G41 B41…">
              <a:extLst>
                <a:ext uri="{FF2B5EF4-FFF2-40B4-BE49-F238E27FC236}">
                  <a16:creationId xmlns:a16="http://schemas.microsoft.com/office/drawing/2014/main" id="{BEF89C42-1CE3-4A44-B8E9-D950745167A6}"/>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1" name="R255 G147 B73…">
              <a:extLst>
                <a:ext uri="{FF2B5EF4-FFF2-40B4-BE49-F238E27FC236}">
                  <a16:creationId xmlns:a16="http://schemas.microsoft.com/office/drawing/2014/main" id="{C8CE703B-F93A-884F-87C7-7EF6ADE18CA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2" name="R241 G101 B34…">
              <a:extLst>
                <a:ext uri="{FF2B5EF4-FFF2-40B4-BE49-F238E27FC236}">
                  <a16:creationId xmlns:a16="http://schemas.microsoft.com/office/drawing/2014/main" id="{2B345FC2-522A-ED45-A540-A282F3A59672}"/>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3" name="R255 G185 B0…">
              <a:extLst>
                <a:ext uri="{FF2B5EF4-FFF2-40B4-BE49-F238E27FC236}">
                  <a16:creationId xmlns:a16="http://schemas.microsoft.com/office/drawing/2014/main" id="{61DB5B1C-BA87-E148-8BCA-F7BE00755B1F}"/>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4" name="R106 G75 B22…">
              <a:extLst>
                <a:ext uri="{FF2B5EF4-FFF2-40B4-BE49-F238E27FC236}">
                  <a16:creationId xmlns:a16="http://schemas.microsoft.com/office/drawing/2014/main" id="{7D9C2C93-5FA3-5C4E-864A-5C8EF86A619E}"/>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5" name="R254 G240 B0…">
              <a:extLst>
                <a:ext uri="{FF2B5EF4-FFF2-40B4-BE49-F238E27FC236}">
                  <a16:creationId xmlns:a16="http://schemas.microsoft.com/office/drawing/2014/main" id="{7DDB271E-F25E-C346-BA0E-E2FA851EAE04}"/>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6" name="R254 G212 B0…">
              <a:extLst>
                <a:ext uri="{FF2B5EF4-FFF2-40B4-BE49-F238E27FC236}">
                  <a16:creationId xmlns:a16="http://schemas.microsoft.com/office/drawing/2014/main" id="{FCB4BFC4-7870-CA40-890E-79B2345EFDDE}"/>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7" name="Image" descr="Image">
              <a:extLst>
                <a:ext uri="{FF2B5EF4-FFF2-40B4-BE49-F238E27FC236}">
                  <a16:creationId xmlns:a16="http://schemas.microsoft.com/office/drawing/2014/main" id="{F7CBA398-7286-4B48-A037-01C2789FD183}"/>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8" name="R242 G242 B242…">
              <a:extLst>
                <a:ext uri="{FF2B5EF4-FFF2-40B4-BE49-F238E27FC236}">
                  <a16:creationId xmlns:a16="http://schemas.microsoft.com/office/drawing/2014/main" id="{A9370A21-4217-F949-B5D0-CA4B1AE096E5}"/>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9" name="R230 G230 B230…">
              <a:extLst>
                <a:ext uri="{FF2B5EF4-FFF2-40B4-BE49-F238E27FC236}">
                  <a16:creationId xmlns:a16="http://schemas.microsoft.com/office/drawing/2014/main" id="{37A7C53A-A05D-2E46-8ACD-6E22AC65B67F}"/>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0" name="R210 G210 B210…">
              <a:extLst>
                <a:ext uri="{FF2B5EF4-FFF2-40B4-BE49-F238E27FC236}">
                  <a16:creationId xmlns:a16="http://schemas.microsoft.com/office/drawing/2014/main" id="{4B72FBD5-F4D3-5446-B0B0-999A325ED83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1" name="R115 G115 B115…">
              <a:extLst>
                <a:ext uri="{FF2B5EF4-FFF2-40B4-BE49-F238E27FC236}">
                  <a16:creationId xmlns:a16="http://schemas.microsoft.com/office/drawing/2014/main" id="{9DCC3AC4-7D4C-0D49-98EA-89E76DC2F3A6}"/>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2" name="R80 G80 B80…">
              <a:extLst>
                <a:ext uri="{FF2B5EF4-FFF2-40B4-BE49-F238E27FC236}">
                  <a16:creationId xmlns:a16="http://schemas.microsoft.com/office/drawing/2014/main" id="{AA230AEE-DB5A-A545-B1EF-145368A79C72}"/>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3" name="R47 G47 B47…">
              <a:extLst>
                <a:ext uri="{FF2B5EF4-FFF2-40B4-BE49-F238E27FC236}">
                  <a16:creationId xmlns:a16="http://schemas.microsoft.com/office/drawing/2014/main" id="{8D6C6E69-FAB2-254E-B990-6CE0F34084ED}"/>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4" name="R0 G0 B0…">
              <a:extLst>
                <a:ext uri="{FF2B5EF4-FFF2-40B4-BE49-F238E27FC236}">
                  <a16:creationId xmlns:a16="http://schemas.microsoft.com/office/drawing/2014/main" id="{A6F71D6F-3E3D-8C4B-85EC-362A9AE0A466}"/>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5" name="Primary">
              <a:extLst>
                <a:ext uri="{FF2B5EF4-FFF2-40B4-BE49-F238E27FC236}">
                  <a16:creationId xmlns:a16="http://schemas.microsoft.com/office/drawing/2014/main" id="{BAD793CC-879C-C349-9E33-94B0E3E443C9}"/>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6" name="Secondary">
              <a:extLst>
                <a:ext uri="{FF2B5EF4-FFF2-40B4-BE49-F238E27FC236}">
                  <a16:creationId xmlns:a16="http://schemas.microsoft.com/office/drawing/2014/main" id="{0DD59233-A460-A741-9E17-4A2830BACA67}"/>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7" name="Primary">
              <a:extLst>
                <a:ext uri="{FF2B5EF4-FFF2-40B4-BE49-F238E27FC236}">
                  <a16:creationId xmlns:a16="http://schemas.microsoft.com/office/drawing/2014/main" id="{B259ACDB-AD6E-5F40-9A46-7A59615320F9}"/>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8" name="Secondary">
              <a:extLst>
                <a:ext uri="{FF2B5EF4-FFF2-40B4-BE49-F238E27FC236}">
                  <a16:creationId xmlns:a16="http://schemas.microsoft.com/office/drawing/2014/main" id="{6F79FA09-BC14-C542-B12D-CB97534E57CF}"/>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pic>
        <p:nvPicPr>
          <p:cNvPr id="53" name="MS logo white - EMF" descr="Microsoft logo white text version">
            <a:extLst>
              <a:ext uri="{FF2B5EF4-FFF2-40B4-BE49-F238E27FC236}">
                <a16:creationId xmlns:a16="http://schemas.microsoft.com/office/drawing/2014/main" id="{1B6D98C7-492C-6440-A348-41EAAD24F494}"/>
              </a:ext>
            </a:extLst>
          </p:cNvPr>
          <p:cNvPicPr>
            <a:picLocks noChangeAspect="1"/>
          </p:cNvPicPr>
          <p:nvPr userDrawn="1"/>
        </p:nvPicPr>
        <p:blipFill>
          <a:blip r:embed="rId6"/>
          <a:stretch>
            <a:fillRect/>
          </a:stretch>
        </p:blipFill>
        <p:spPr bwMode="black">
          <a:xfrm>
            <a:off x="584353" y="585788"/>
            <a:ext cx="1366601" cy="292608"/>
          </a:xfrm>
          <a:prstGeom prst="rect">
            <a:avLst/>
          </a:prstGeom>
        </p:spPr>
      </p:pic>
      <p:sp>
        <p:nvSpPr>
          <p:cNvPr id="58" name="Title 1">
            <a:extLst>
              <a:ext uri="{FF2B5EF4-FFF2-40B4-BE49-F238E27FC236}">
                <a16:creationId xmlns:a16="http://schemas.microsoft.com/office/drawing/2014/main" id="{A15B51DA-2ECA-0D4D-95C1-F695C1A51764}"/>
              </a:ext>
            </a:extLst>
          </p:cNvPr>
          <p:cNvSpPr>
            <a:spLocks noGrp="1"/>
          </p:cNvSpPr>
          <p:nvPr>
            <p:ph type="title" hasCustomPrompt="1"/>
          </p:nvPr>
        </p:nvSpPr>
        <p:spPr>
          <a:xfrm>
            <a:off x="588416" y="2425541"/>
            <a:ext cx="5507584" cy="1107996"/>
          </a:xfrm>
          <a:prstGeom prst="rect">
            <a:avLst/>
          </a:prstGeom>
        </p:spPr>
        <p:txBody>
          <a:bodyPr wrap="square" lIns="0" tIns="0" rIns="0" bIns="0" anchor="b" anchorCtr="0">
            <a:spAutoFit/>
          </a:bodyPr>
          <a:lstStyle>
            <a:lvl1pPr marL="0" marR="0" indent="0" algn="l" defTabSz="412667" rtl="0" eaLnBrk="1" fontAlgn="auto" latinLnBrk="0" hangingPunct="1">
              <a:lnSpc>
                <a:spcPct val="100000"/>
              </a:lnSpc>
              <a:spcBef>
                <a:spcPts val="0"/>
              </a:spcBef>
              <a:spcAft>
                <a:spcPts val="0"/>
              </a:spcAft>
              <a:buClrTx/>
              <a:buSzTx/>
              <a:buFontTx/>
              <a:buNone/>
              <a:tabLst/>
              <a:defRPr sz="3600" b="0" i="0" kern="1200" spc="-50" baseline="0">
                <a:solidFill>
                  <a:schemeClr val="bg1"/>
                </a:solidFill>
                <a:latin typeface="Segoe UI Semibold" panose="020B0502040204020203" pitchFamily="34" charset="0"/>
                <a:cs typeface="Segoe UI Semibold" panose="020B0502040204020203" pitchFamily="34" charset="0"/>
              </a:defRPr>
            </a:lvl1pPr>
          </a:lstStyle>
          <a:p>
            <a:r>
              <a:rPr lang="en-US"/>
              <a:t>Event name or presentation title, 36pt</a:t>
            </a:r>
          </a:p>
        </p:txBody>
      </p:sp>
    </p:spTree>
    <p:extLst>
      <p:ext uri="{BB962C8B-B14F-4D97-AF65-F5344CB8AC3E}">
        <p14:creationId xmlns:p14="http://schemas.microsoft.com/office/powerpoint/2010/main" val="28891575"/>
      </p:ext>
    </p:extLst>
  </p:cSld>
  <p:clrMapOvr>
    <a:masterClrMapping/>
  </p:clrMapOvr>
  <p:extLst>
    <p:ext uri="{DCECCB84-F9BA-43D5-87BE-67443E8EF086}">
      <p15:sldGuideLst xmlns:p15="http://schemas.microsoft.com/office/powerpoint/2012/main"/>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with Description">
    <p:bg>
      <p:bgPr>
        <a:solidFill>
          <a:schemeClr val="tx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6B71AC10-0A8D-FD4F-9144-4780889F385A}"/>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47B816A4-8209-2048-B6D0-289DEAEF5D18}"/>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grpSp>
        <p:nvGrpSpPr>
          <p:cNvPr id="10" name="Group 9">
            <a:extLst>
              <a:ext uri="{FF2B5EF4-FFF2-40B4-BE49-F238E27FC236}">
                <a16:creationId xmlns:a16="http://schemas.microsoft.com/office/drawing/2014/main" id="{EF8F013E-6FA7-5C4F-9D0A-EB84443842DB}"/>
              </a:ext>
            </a:extLst>
          </p:cNvPr>
          <p:cNvGrpSpPr/>
          <p:nvPr userDrawn="1"/>
        </p:nvGrpSpPr>
        <p:grpSpPr>
          <a:xfrm rot="5400000">
            <a:off x="10146364" y="2385921"/>
            <a:ext cx="6714479" cy="2229681"/>
            <a:chOff x="8270283" y="6177473"/>
            <a:chExt cx="12760035" cy="4236124"/>
          </a:xfrm>
        </p:grpSpPr>
        <p:pic>
          <p:nvPicPr>
            <p:cNvPr id="11" name="Image" descr="Image">
              <a:extLst>
                <a:ext uri="{FF2B5EF4-FFF2-40B4-BE49-F238E27FC236}">
                  <a16:creationId xmlns:a16="http://schemas.microsoft.com/office/drawing/2014/main" id="{5A4DE547-92A1-044D-B5D4-1665113CC01C}"/>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2" name="R134 G97 B197…">
              <a:extLst>
                <a:ext uri="{FF2B5EF4-FFF2-40B4-BE49-F238E27FC236}">
                  <a16:creationId xmlns:a16="http://schemas.microsoft.com/office/drawing/2014/main" id="{E330689E-2D41-1C46-86F7-9A1160F37829}"/>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4" name="R59 G46 B88…">
              <a:extLst>
                <a:ext uri="{FF2B5EF4-FFF2-40B4-BE49-F238E27FC236}">
                  <a16:creationId xmlns:a16="http://schemas.microsoft.com/office/drawing/2014/main" id="{3F800971-ADAC-4347-B715-B4555CB24FDA}"/>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5" name="R213 G157 B255…">
              <a:extLst>
                <a:ext uri="{FF2B5EF4-FFF2-40B4-BE49-F238E27FC236}">
                  <a16:creationId xmlns:a16="http://schemas.microsoft.com/office/drawing/2014/main" id="{750D3DD1-127E-D647-80C5-7BD0F6E9CF25}"/>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6" name="R161 G133 B210…">
              <a:extLst>
                <a:ext uri="{FF2B5EF4-FFF2-40B4-BE49-F238E27FC236}">
                  <a16:creationId xmlns:a16="http://schemas.microsoft.com/office/drawing/2014/main" id="{ED4CDA45-5E01-3243-A90F-BB3DE2375CAB}"/>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7" name="R0 G120 B212…">
              <a:extLst>
                <a:ext uri="{FF2B5EF4-FFF2-40B4-BE49-F238E27FC236}">
                  <a16:creationId xmlns:a16="http://schemas.microsoft.com/office/drawing/2014/main" id="{85312296-97D8-6840-BB8B-63E20577CA51}"/>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8" name="R36 G58 B94…">
              <a:extLst>
                <a:ext uri="{FF2B5EF4-FFF2-40B4-BE49-F238E27FC236}">
                  <a16:creationId xmlns:a16="http://schemas.microsoft.com/office/drawing/2014/main" id="{B2160F5A-63C0-9846-A61F-4D24B8BDE9E3}"/>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9" name="R80 G230 B255…">
              <a:extLst>
                <a:ext uri="{FF2B5EF4-FFF2-40B4-BE49-F238E27FC236}">
                  <a16:creationId xmlns:a16="http://schemas.microsoft.com/office/drawing/2014/main" id="{89923A7C-BE87-8D42-A3FA-1DCE6B6F31F7}"/>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0" name="R40 G167 B233…">
              <a:extLst>
                <a:ext uri="{FF2B5EF4-FFF2-40B4-BE49-F238E27FC236}">
                  <a16:creationId xmlns:a16="http://schemas.microsoft.com/office/drawing/2014/main" id="{9ABDA324-B076-9A42-BA84-2DA3493FC71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1" name="R0 G133 B117   Hex #008575   C100 M15 Y60 K0   PMS 3285 C">
              <a:extLst>
                <a:ext uri="{FF2B5EF4-FFF2-40B4-BE49-F238E27FC236}">
                  <a16:creationId xmlns:a16="http://schemas.microsoft.com/office/drawing/2014/main" id="{C76ABFD5-F3B6-5344-87FF-F698D4F6A4B0}"/>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2" name="R39 G75 B71   Hex #274b47…">
              <a:extLst>
                <a:ext uri="{FF2B5EF4-FFF2-40B4-BE49-F238E27FC236}">
                  <a16:creationId xmlns:a16="http://schemas.microsoft.com/office/drawing/2014/main" id="{2AFD252E-1AEC-5741-B99C-5DAEA63DDF96}"/>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3" name="R48 G229 B208…">
              <a:extLst>
                <a:ext uri="{FF2B5EF4-FFF2-40B4-BE49-F238E27FC236}">
                  <a16:creationId xmlns:a16="http://schemas.microsoft.com/office/drawing/2014/main" id="{EAA41001-6B52-EF40-96D7-971948EABB98}"/>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4" name="R40 G194 B209…">
              <a:extLst>
                <a:ext uri="{FF2B5EF4-FFF2-40B4-BE49-F238E27FC236}">
                  <a16:creationId xmlns:a16="http://schemas.microsoft.com/office/drawing/2014/main" id="{B1CBFCA2-92F6-BD4A-972E-D3D37F347673}"/>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5" name="R16 G124 B16  Hex #107c10  C75 M0 Y100 K0   PMS 362 C">
              <a:extLst>
                <a:ext uri="{FF2B5EF4-FFF2-40B4-BE49-F238E27FC236}">
                  <a16:creationId xmlns:a16="http://schemas.microsoft.com/office/drawing/2014/main" id="{A2EC5BE3-EB70-0742-A12B-9681FB8CF09D}"/>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6" name="R5 G75 B22   Hex #054b16…">
              <a:extLst>
                <a:ext uri="{FF2B5EF4-FFF2-40B4-BE49-F238E27FC236}">
                  <a16:creationId xmlns:a16="http://schemas.microsoft.com/office/drawing/2014/main" id="{499712BF-D2E0-CD4C-87FA-862BB816B2FB}"/>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7" name="R155 G240 B11…">
              <a:extLst>
                <a:ext uri="{FF2B5EF4-FFF2-40B4-BE49-F238E27FC236}">
                  <a16:creationId xmlns:a16="http://schemas.microsoft.com/office/drawing/2014/main" id="{AFDA10FE-0491-E446-9CEE-FD84CD46EC75}"/>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8" name="R127 G186 B0…">
              <a:extLst>
                <a:ext uri="{FF2B5EF4-FFF2-40B4-BE49-F238E27FC236}">
                  <a16:creationId xmlns:a16="http://schemas.microsoft.com/office/drawing/2014/main" id="{CDE02636-0442-6743-AEE6-BFA7438CE50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9" name="R216 G59 B1…">
              <a:extLst>
                <a:ext uri="{FF2B5EF4-FFF2-40B4-BE49-F238E27FC236}">
                  <a16:creationId xmlns:a16="http://schemas.microsoft.com/office/drawing/2014/main" id="{6604AA48-78A9-814B-BF45-DB637BCCAA4E}"/>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0" name="R107 G41 B41…">
              <a:extLst>
                <a:ext uri="{FF2B5EF4-FFF2-40B4-BE49-F238E27FC236}">
                  <a16:creationId xmlns:a16="http://schemas.microsoft.com/office/drawing/2014/main" id="{BEF89C42-1CE3-4A44-B8E9-D950745167A6}"/>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1" name="R255 G147 B73…">
              <a:extLst>
                <a:ext uri="{FF2B5EF4-FFF2-40B4-BE49-F238E27FC236}">
                  <a16:creationId xmlns:a16="http://schemas.microsoft.com/office/drawing/2014/main" id="{C8CE703B-F93A-884F-87C7-7EF6ADE18CA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2" name="R241 G101 B34…">
              <a:extLst>
                <a:ext uri="{FF2B5EF4-FFF2-40B4-BE49-F238E27FC236}">
                  <a16:creationId xmlns:a16="http://schemas.microsoft.com/office/drawing/2014/main" id="{2B345FC2-522A-ED45-A540-A282F3A59672}"/>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3" name="R255 G185 B0…">
              <a:extLst>
                <a:ext uri="{FF2B5EF4-FFF2-40B4-BE49-F238E27FC236}">
                  <a16:creationId xmlns:a16="http://schemas.microsoft.com/office/drawing/2014/main" id="{61DB5B1C-BA87-E148-8BCA-F7BE00755B1F}"/>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4" name="R106 G75 B22…">
              <a:extLst>
                <a:ext uri="{FF2B5EF4-FFF2-40B4-BE49-F238E27FC236}">
                  <a16:creationId xmlns:a16="http://schemas.microsoft.com/office/drawing/2014/main" id="{7D9C2C93-5FA3-5C4E-864A-5C8EF86A619E}"/>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5" name="R254 G240 B0…">
              <a:extLst>
                <a:ext uri="{FF2B5EF4-FFF2-40B4-BE49-F238E27FC236}">
                  <a16:creationId xmlns:a16="http://schemas.microsoft.com/office/drawing/2014/main" id="{7DDB271E-F25E-C346-BA0E-E2FA851EAE04}"/>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6" name="R254 G212 B0…">
              <a:extLst>
                <a:ext uri="{FF2B5EF4-FFF2-40B4-BE49-F238E27FC236}">
                  <a16:creationId xmlns:a16="http://schemas.microsoft.com/office/drawing/2014/main" id="{FCB4BFC4-7870-CA40-890E-79B2345EFDDE}"/>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7" name="Image" descr="Image">
              <a:extLst>
                <a:ext uri="{FF2B5EF4-FFF2-40B4-BE49-F238E27FC236}">
                  <a16:creationId xmlns:a16="http://schemas.microsoft.com/office/drawing/2014/main" id="{F7CBA398-7286-4B48-A037-01C2789FD183}"/>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8" name="R242 G242 B242…">
              <a:extLst>
                <a:ext uri="{FF2B5EF4-FFF2-40B4-BE49-F238E27FC236}">
                  <a16:creationId xmlns:a16="http://schemas.microsoft.com/office/drawing/2014/main" id="{A9370A21-4217-F949-B5D0-CA4B1AE096E5}"/>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9" name="R230 G230 B230…">
              <a:extLst>
                <a:ext uri="{FF2B5EF4-FFF2-40B4-BE49-F238E27FC236}">
                  <a16:creationId xmlns:a16="http://schemas.microsoft.com/office/drawing/2014/main" id="{37A7C53A-A05D-2E46-8ACD-6E22AC65B67F}"/>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0" name="R210 G210 B210…">
              <a:extLst>
                <a:ext uri="{FF2B5EF4-FFF2-40B4-BE49-F238E27FC236}">
                  <a16:creationId xmlns:a16="http://schemas.microsoft.com/office/drawing/2014/main" id="{4B72FBD5-F4D3-5446-B0B0-999A325ED83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1" name="R115 G115 B115…">
              <a:extLst>
                <a:ext uri="{FF2B5EF4-FFF2-40B4-BE49-F238E27FC236}">
                  <a16:creationId xmlns:a16="http://schemas.microsoft.com/office/drawing/2014/main" id="{9DCC3AC4-7D4C-0D49-98EA-89E76DC2F3A6}"/>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2" name="R80 G80 B80…">
              <a:extLst>
                <a:ext uri="{FF2B5EF4-FFF2-40B4-BE49-F238E27FC236}">
                  <a16:creationId xmlns:a16="http://schemas.microsoft.com/office/drawing/2014/main" id="{AA230AEE-DB5A-A545-B1EF-145368A79C72}"/>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3" name="R47 G47 B47…">
              <a:extLst>
                <a:ext uri="{FF2B5EF4-FFF2-40B4-BE49-F238E27FC236}">
                  <a16:creationId xmlns:a16="http://schemas.microsoft.com/office/drawing/2014/main" id="{8D6C6E69-FAB2-254E-B990-6CE0F34084ED}"/>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4" name="R0 G0 B0…">
              <a:extLst>
                <a:ext uri="{FF2B5EF4-FFF2-40B4-BE49-F238E27FC236}">
                  <a16:creationId xmlns:a16="http://schemas.microsoft.com/office/drawing/2014/main" id="{A6F71D6F-3E3D-8C4B-85EC-362A9AE0A466}"/>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5" name="Primary">
              <a:extLst>
                <a:ext uri="{FF2B5EF4-FFF2-40B4-BE49-F238E27FC236}">
                  <a16:creationId xmlns:a16="http://schemas.microsoft.com/office/drawing/2014/main" id="{BAD793CC-879C-C349-9E33-94B0E3E443C9}"/>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6" name="Secondary">
              <a:extLst>
                <a:ext uri="{FF2B5EF4-FFF2-40B4-BE49-F238E27FC236}">
                  <a16:creationId xmlns:a16="http://schemas.microsoft.com/office/drawing/2014/main" id="{0DD59233-A460-A741-9E17-4A2830BACA67}"/>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7" name="Primary">
              <a:extLst>
                <a:ext uri="{FF2B5EF4-FFF2-40B4-BE49-F238E27FC236}">
                  <a16:creationId xmlns:a16="http://schemas.microsoft.com/office/drawing/2014/main" id="{B259ACDB-AD6E-5F40-9A46-7A59615320F9}"/>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8" name="Secondary">
              <a:extLst>
                <a:ext uri="{FF2B5EF4-FFF2-40B4-BE49-F238E27FC236}">
                  <a16:creationId xmlns:a16="http://schemas.microsoft.com/office/drawing/2014/main" id="{6F79FA09-BC14-C542-B12D-CB97534E57CF}"/>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pic>
        <p:nvPicPr>
          <p:cNvPr id="53" name="MS logo white - EMF" descr="Microsoft logo white text version">
            <a:extLst>
              <a:ext uri="{FF2B5EF4-FFF2-40B4-BE49-F238E27FC236}">
                <a16:creationId xmlns:a16="http://schemas.microsoft.com/office/drawing/2014/main" id="{1B6D98C7-492C-6440-A348-41EAAD24F494}"/>
              </a:ext>
            </a:extLst>
          </p:cNvPr>
          <p:cNvPicPr>
            <a:picLocks noChangeAspect="1"/>
          </p:cNvPicPr>
          <p:nvPr userDrawn="1"/>
        </p:nvPicPr>
        <p:blipFill>
          <a:blip r:embed="rId6"/>
          <a:stretch>
            <a:fillRect/>
          </a:stretch>
        </p:blipFill>
        <p:spPr bwMode="black">
          <a:xfrm>
            <a:off x="584353" y="585788"/>
            <a:ext cx="1366601" cy="292608"/>
          </a:xfrm>
          <a:prstGeom prst="rect">
            <a:avLst/>
          </a:prstGeom>
        </p:spPr>
      </p:pic>
      <p:sp>
        <p:nvSpPr>
          <p:cNvPr id="49" name="Text Placeholder 9">
            <a:extLst>
              <a:ext uri="{FF2B5EF4-FFF2-40B4-BE49-F238E27FC236}">
                <a16:creationId xmlns:a16="http://schemas.microsoft.com/office/drawing/2014/main" id="{D84AE76E-0F8E-4E4F-AA81-912BDA9A432D}"/>
              </a:ext>
            </a:extLst>
          </p:cNvPr>
          <p:cNvSpPr>
            <a:spLocks noGrp="1"/>
          </p:cNvSpPr>
          <p:nvPr>
            <p:ph type="body" sz="quarter" idx="10" hasCustomPrompt="1"/>
          </p:nvPr>
        </p:nvSpPr>
        <p:spPr>
          <a:xfrm>
            <a:off x="584352" y="3765413"/>
            <a:ext cx="5511648" cy="1292883"/>
          </a:xfrm>
          <a:prstGeom prst="rect">
            <a:avLst/>
          </a:prstGeom>
        </p:spPr>
        <p:txBody>
          <a:bodyPr lIns="0" tIns="0" rIns="0" bIns="0">
            <a:normAutofit/>
          </a:bodyPr>
          <a:lstStyle>
            <a:lvl1pPr marL="0" indent="0">
              <a:buNone/>
              <a:defRPr sz="2000" b="0" i="0" spc="0" baseline="0">
                <a:solidFill>
                  <a:schemeClr val="bg1"/>
                </a:solidFill>
                <a:latin typeface="Segoe UI" panose="020B0502040204020203" pitchFamily="34" charset="0"/>
                <a:cs typeface="Segoe UI" panose="020B0502040204020203" pitchFamily="34" charset="0"/>
              </a:defRPr>
            </a:lvl1pPr>
          </a:lstStyle>
          <a:p>
            <a:pPr lvl="0"/>
            <a:r>
              <a:rPr lang="en-US"/>
              <a:t>Body copy, 20pt</a:t>
            </a:r>
          </a:p>
        </p:txBody>
      </p:sp>
      <p:sp>
        <p:nvSpPr>
          <p:cNvPr id="50" name="Subtitle 2">
            <a:extLst>
              <a:ext uri="{FF2B5EF4-FFF2-40B4-BE49-F238E27FC236}">
                <a16:creationId xmlns:a16="http://schemas.microsoft.com/office/drawing/2014/main" id="{A018086F-C34A-3C41-8B4C-2D6A83134E1B}"/>
              </a:ext>
            </a:extLst>
          </p:cNvPr>
          <p:cNvSpPr>
            <a:spLocks noGrp="1"/>
          </p:cNvSpPr>
          <p:nvPr>
            <p:ph type="subTitle" idx="1" hasCustomPrompt="1"/>
          </p:nvPr>
        </p:nvSpPr>
        <p:spPr>
          <a:xfrm>
            <a:off x="584353" y="2855881"/>
            <a:ext cx="5511647" cy="338554"/>
          </a:xfrm>
          <a:prstGeom prst="rect">
            <a:avLst/>
          </a:prstGeom>
        </p:spPr>
        <p:txBody>
          <a:bodyPr lIns="0" tIns="0" rIns="0" bIns="0">
            <a:spAutoFit/>
          </a:bodyPr>
          <a:lstStyle>
            <a:lvl1pPr marL="0" indent="0" algn="l">
              <a:lnSpc>
                <a:spcPct val="100000"/>
              </a:lnSpc>
              <a:spcBef>
                <a:spcPts val="0"/>
              </a:spcBef>
              <a:buNone/>
              <a:defRPr sz="2200" cap="all" spc="28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51" name="Title 1">
            <a:extLst>
              <a:ext uri="{FF2B5EF4-FFF2-40B4-BE49-F238E27FC236}">
                <a16:creationId xmlns:a16="http://schemas.microsoft.com/office/drawing/2014/main" id="{D66AECF4-4A52-E344-9154-5AF177201204}"/>
              </a:ext>
            </a:extLst>
          </p:cNvPr>
          <p:cNvSpPr>
            <a:spLocks noGrp="1"/>
          </p:cNvSpPr>
          <p:nvPr>
            <p:ph type="title" hasCustomPrompt="1"/>
          </p:nvPr>
        </p:nvSpPr>
        <p:spPr>
          <a:xfrm>
            <a:off x="588416" y="1444012"/>
            <a:ext cx="5507584" cy="1107996"/>
          </a:xfrm>
          <a:prstGeom prst="rect">
            <a:avLst/>
          </a:prstGeom>
        </p:spPr>
        <p:txBody>
          <a:bodyPr wrap="square" lIns="0" tIns="0" rIns="0" bIns="0" anchor="b" anchorCtr="0">
            <a:spAutoFit/>
          </a:bodyPr>
          <a:lstStyle>
            <a:lvl1pPr marL="0" marR="0" indent="0" algn="l" defTabSz="412667" rtl="0" eaLnBrk="1" fontAlgn="auto" latinLnBrk="0" hangingPunct="1">
              <a:lnSpc>
                <a:spcPct val="100000"/>
              </a:lnSpc>
              <a:spcBef>
                <a:spcPts val="0"/>
              </a:spcBef>
              <a:spcAft>
                <a:spcPts val="0"/>
              </a:spcAft>
              <a:buClrTx/>
              <a:buSzTx/>
              <a:buFontTx/>
              <a:buNone/>
              <a:tabLst/>
              <a:defRPr sz="3600" b="0" i="0" kern="1200" spc="-50" baseline="0">
                <a:solidFill>
                  <a:schemeClr val="bg1"/>
                </a:solidFill>
                <a:latin typeface="Segoe UI Semibold" panose="020B0502040204020203" pitchFamily="34" charset="0"/>
                <a:cs typeface="Segoe UI Semibold" panose="020B0502040204020203" pitchFamily="34" charset="0"/>
              </a:defRPr>
            </a:lvl1pPr>
          </a:lstStyle>
          <a:p>
            <a:r>
              <a:rPr lang="en-US"/>
              <a:t>Event name or presentation title, 36pt</a:t>
            </a:r>
          </a:p>
        </p:txBody>
      </p:sp>
    </p:spTree>
    <p:extLst>
      <p:ext uri="{BB962C8B-B14F-4D97-AF65-F5344CB8AC3E}">
        <p14:creationId xmlns:p14="http://schemas.microsoft.com/office/powerpoint/2010/main" val="2446475272"/>
      </p:ext>
    </p:extLst>
  </p:cSld>
  <p:clrMapOvr>
    <a:masterClrMapping/>
  </p:clrMapOvr>
  <p:extLst>
    <p:ext uri="{DCECCB84-F9BA-43D5-87BE-67443E8EF086}">
      <p15:sldGuideLst xmlns:p15="http://schemas.microsoft.com/office/powerpoint/2012/main"/>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6B71AC10-0A8D-FD4F-9144-4780889F385A}"/>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47B816A4-8209-2048-B6D0-289DEAEF5D18}"/>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grpSp>
        <p:nvGrpSpPr>
          <p:cNvPr id="10" name="Group 9">
            <a:extLst>
              <a:ext uri="{FF2B5EF4-FFF2-40B4-BE49-F238E27FC236}">
                <a16:creationId xmlns:a16="http://schemas.microsoft.com/office/drawing/2014/main" id="{EF8F013E-6FA7-5C4F-9D0A-EB84443842DB}"/>
              </a:ext>
            </a:extLst>
          </p:cNvPr>
          <p:cNvGrpSpPr/>
          <p:nvPr userDrawn="1"/>
        </p:nvGrpSpPr>
        <p:grpSpPr>
          <a:xfrm rot="5400000">
            <a:off x="10146364" y="2385921"/>
            <a:ext cx="6714479" cy="2229681"/>
            <a:chOff x="8270283" y="6177473"/>
            <a:chExt cx="12760035" cy="4236124"/>
          </a:xfrm>
        </p:grpSpPr>
        <p:pic>
          <p:nvPicPr>
            <p:cNvPr id="11" name="Image" descr="Image">
              <a:extLst>
                <a:ext uri="{FF2B5EF4-FFF2-40B4-BE49-F238E27FC236}">
                  <a16:creationId xmlns:a16="http://schemas.microsoft.com/office/drawing/2014/main" id="{5A4DE547-92A1-044D-B5D4-1665113CC01C}"/>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2" name="R134 G97 B197…">
              <a:extLst>
                <a:ext uri="{FF2B5EF4-FFF2-40B4-BE49-F238E27FC236}">
                  <a16:creationId xmlns:a16="http://schemas.microsoft.com/office/drawing/2014/main" id="{E330689E-2D41-1C46-86F7-9A1160F37829}"/>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R134 G97 B197</a:t>
              </a:r>
            </a:p>
          </p:txBody>
        </p:sp>
        <p:sp>
          <p:nvSpPr>
            <p:cNvPr id="14" name="R59 G46 B88…">
              <a:extLst>
                <a:ext uri="{FF2B5EF4-FFF2-40B4-BE49-F238E27FC236}">
                  <a16:creationId xmlns:a16="http://schemas.microsoft.com/office/drawing/2014/main" id="{3F800971-ADAC-4347-B715-B4555CB24FDA}"/>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R59 G46 B88</a:t>
              </a:r>
            </a:p>
          </p:txBody>
        </p:sp>
        <p:sp>
          <p:nvSpPr>
            <p:cNvPr id="15" name="R213 G157 B255…">
              <a:extLst>
                <a:ext uri="{FF2B5EF4-FFF2-40B4-BE49-F238E27FC236}">
                  <a16:creationId xmlns:a16="http://schemas.microsoft.com/office/drawing/2014/main" id="{750D3DD1-127E-D647-80C5-7BD0F6E9CF25}"/>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6" name="R161 G133 B210…">
              <a:extLst>
                <a:ext uri="{FF2B5EF4-FFF2-40B4-BE49-F238E27FC236}">
                  <a16:creationId xmlns:a16="http://schemas.microsoft.com/office/drawing/2014/main" id="{ED4CDA45-5E01-3243-A90F-BB3DE2375CAB}"/>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R161 G133 B210</a:t>
              </a:r>
            </a:p>
          </p:txBody>
        </p:sp>
        <p:sp>
          <p:nvSpPr>
            <p:cNvPr id="17" name="R0 G120 B212…">
              <a:extLst>
                <a:ext uri="{FF2B5EF4-FFF2-40B4-BE49-F238E27FC236}">
                  <a16:creationId xmlns:a16="http://schemas.microsoft.com/office/drawing/2014/main" id="{85312296-97D8-6840-BB8B-63E20577CA51}"/>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G120 B212 </a:t>
              </a:r>
            </a:p>
          </p:txBody>
        </p:sp>
        <p:sp>
          <p:nvSpPr>
            <p:cNvPr id="18" name="R36 G58 B94…">
              <a:extLst>
                <a:ext uri="{FF2B5EF4-FFF2-40B4-BE49-F238E27FC236}">
                  <a16:creationId xmlns:a16="http://schemas.microsoft.com/office/drawing/2014/main" id="{B2160F5A-63C0-9846-A61F-4D24B8BDE9E3}"/>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9" name="R80 G230 B255…">
              <a:extLst>
                <a:ext uri="{FF2B5EF4-FFF2-40B4-BE49-F238E27FC236}">
                  <a16:creationId xmlns:a16="http://schemas.microsoft.com/office/drawing/2014/main" id="{89923A7C-BE87-8D42-A3FA-1DCE6B6F31F7}"/>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0" name="R40 G167 B233…">
              <a:extLst>
                <a:ext uri="{FF2B5EF4-FFF2-40B4-BE49-F238E27FC236}">
                  <a16:creationId xmlns:a16="http://schemas.microsoft.com/office/drawing/2014/main" id="{9ABDA324-B076-9A42-BA84-2DA3493FC71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R40 G167 B233</a:t>
              </a:r>
            </a:p>
          </p:txBody>
        </p:sp>
        <p:sp>
          <p:nvSpPr>
            <p:cNvPr id="21" name="R0 G133 B117   Hex #008575   C100 M15 Y60 K0   PMS 3285 C">
              <a:extLst>
                <a:ext uri="{FF2B5EF4-FFF2-40B4-BE49-F238E27FC236}">
                  <a16:creationId xmlns:a16="http://schemas.microsoft.com/office/drawing/2014/main" id="{C76ABFD5-F3B6-5344-87FF-F698D4F6A4B0}"/>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G133 B117 </a:t>
              </a:r>
            </a:p>
          </p:txBody>
        </p:sp>
        <p:sp>
          <p:nvSpPr>
            <p:cNvPr id="22" name="R39 G75 B71   Hex #274b47…">
              <a:extLst>
                <a:ext uri="{FF2B5EF4-FFF2-40B4-BE49-F238E27FC236}">
                  <a16:creationId xmlns:a16="http://schemas.microsoft.com/office/drawing/2014/main" id="{2AFD252E-1AEC-5741-B99C-5DAEA63DDF96}"/>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R39 G75 B71 </a:t>
              </a:r>
            </a:p>
          </p:txBody>
        </p:sp>
        <p:sp>
          <p:nvSpPr>
            <p:cNvPr id="23" name="R48 G229 B208…">
              <a:extLst>
                <a:ext uri="{FF2B5EF4-FFF2-40B4-BE49-F238E27FC236}">
                  <a16:creationId xmlns:a16="http://schemas.microsoft.com/office/drawing/2014/main" id="{EAA41001-6B52-EF40-96D7-971948EABB98}"/>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4" name="R40 G194 B209…">
              <a:extLst>
                <a:ext uri="{FF2B5EF4-FFF2-40B4-BE49-F238E27FC236}">
                  <a16:creationId xmlns:a16="http://schemas.microsoft.com/office/drawing/2014/main" id="{B1CBFCA2-92F6-BD4A-972E-D3D37F347673}"/>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5" name="R16 G124 B16  Hex #107c10  C75 M0 Y100 K0   PMS 362 C">
              <a:extLst>
                <a:ext uri="{FF2B5EF4-FFF2-40B4-BE49-F238E27FC236}">
                  <a16:creationId xmlns:a16="http://schemas.microsoft.com/office/drawing/2014/main" id="{A2EC5BE3-EB70-0742-A12B-9681FB8CF09D}"/>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R16 G124 B16 </a:t>
              </a:r>
            </a:p>
          </p:txBody>
        </p:sp>
        <p:sp>
          <p:nvSpPr>
            <p:cNvPr id="26" name="R5 G75 B22   Hex #054b16…">
              <a:extLst>
                <a:ext uri="{FF2B5EF4-FFF2-40B4-BE49-F238E27FC236}">
                  <a16:creationId xmlns:a16="http://schemas.microsoft.com/office/drawing/2014/main" id="{499712BF-D2E0-CD4C-87FA-862BB816B2FB}"/>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7" name="R155 G240 B11…">
              <a:extLst>
                <a:ext uri="{FF2B5EF4-FFF2-40B4-BE49-F238E27FC236}">
                  <a16:creationId xmlns:a16="http://schemas.microsoft.com/office/drawing/2014/main" id="{AFDA10FE-0491-E446-9CEE-FD84CD46EC75}"/>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8" name="R127 G186 B0…">
              <a:extLst>
                <a:ext uri="{FF2B5EF4-FFF2-40B4-BE49-F238E27FC236}">
                  <a16:creationId xmlns:a16="http://schemas.microsoft.com/office/drawing/2014/main" id="{CDE02636-0442-6743-AEE6-BFA7438CE50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R127 G186 B0</a:t>
              </a:r>
            </a:p>
          </p:txBody>
        </p:sp>
        <p:sp>
          <p:nvSpPr>
            <p:cNvPr id="29" name="R216 G59 B1…">
              <a:extLst>
                <a:ext uri="{FF2B5EF4-FFF2-40B4-BE49-F238E27FC236}">
                  <a16:creationId xmlns:a16="http://schemas.microsoft.com/office/drawing/2014/main" id="{6604AA48-78A9-814B-BF45-DB637BCCAA4E}"/>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0" name="R107 G41 B41…">
              <a:extLst>
                <a:ext uri="{FF2B5EF4-FFF2-40B4-BE49-F238E27FC236}">
                  <a16:creationId xmlns:a16="http://schemas.microsoft.com/office/drawing/2014/main" id="{BEF89C42-1CE3-4A44-B8E9-D950745167A6}"/>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R107 G41 B41 </a:t>
              </a:r>
            </a:p>
          </p:txBody>
        </p:sp>
        <p:sp>
          <p:nvSpPr>
            <p:cNvPr id="31" name="R255 G147 B73…">
              <a:extLst>
                <a:ext uri="{FF2B5EF4-FFF2-40B4-BE49-F238E27FC236}">
                  <a16:creationId xmlns:a16="http://schemas.microsoft.com/office/drawing/2014/main" id="{C8CE703B-F93A-884F-87C7-7EF6ADE18CA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2" name="R241 G101 B34…">
              <a:extLst>
                <a:ext uri="{FF2B5EF4-FFF2-40B4-BE49-F238E27FC236}">
                  <a16:creationId xmlns:a16="http://schemas.microsoft.com/office/drawing/2014/main" id="{2B345FC2-522A-ED45-A540-A282F3A59672}"/>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R241 G101 B34</a:t>
              </a:r>
            </a:p>
          </p:txBody>
        </p:sp>
        <p:sp>
          <p:nvSpPr>
            <p:cNvPr id="33" name="R255 G185 B0…">
              <a:extLst>
                <a:ext uri="{FF2B5EF4-FFF2-40B4-BE49-F238E27FC236}">
                  <a16:creationId xmlns:a16="http://schemas.microsoft.com/office/drawing/2014/main" id="{61DB5B1C-BA87-E148-8BCA-F7BE00755B1F}"/>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4" name="R106 G75 B22…">
              <a:extLst>
                <a:ext uri="{FF2B5EF4-FFF2-40B4-BE49-F238E27FC236}">
                  <a16:creationId xmlns:a16="http://schemas.microsoft.com/office/drawing/2014/main" id="{7D9C2C93-5FA3-5C4E-864A-5C8EF86A619E}"/>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5" name="R254 G240 B0…">
              <a:extLst>
                <a:ext uri="{FF2B5EF4-FFF2-40B4-BE49-F238E27FC236}">
                  <a16:creationId xmlns:a16="http://schemas.microsoft.com/office/drawing/2014/main" id="{7DDB271E-F25E-C346-BA0E-E2FA851EAE04}"/>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6" name="R254 G212 B0…">
              <a:extLst>
                <a:ext uri="{FF2B5EF4-FFF2-40B4-BE49-F238E27FC236}">
                  <a16:creationId xmlns:a16="http://schemas.microsoft.com/office/drawing/2014/main" id="{FCB4BFC4-7870-CA40-890E-79B2345EFDDE}"/>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R254 G212 B0</a:t>
              </a:r>
            </a:p>
          </p:txBody>
        </p:sp>
        <p:pic>
          <p:nvPicPr>
            <p:cNvPr id="37" name="Image" descr="Image">
              <a:extLst>
                <a:ext uri="{FF2B5EF4-FFF2-40B4-BE49-F238E27FC236}">
                  <a16:creationId xmlns:a16="http://schemas.microsoft.com/office/drawing/2014/main" id="{F7CBA398-7286-4B48-A037-01C2789FD183}"/>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8" name="R242 G242 B242…">
              <a:extLst>
                <a:ext uri="{FF2B5EF4-FFF2-40B4-BE49-F238E27FC236}">
                  <a16:creationId xmlns:a16="http://schemas.microsoft.com/office/drawing/2014/main" id="{A9370A21-4217-F949-B5D0-CA4B1AE096E5}"/>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9" name="R230 G230 B230…">
              <a:extLst>
                <a:ext uri="{FF2B5EF4-FFF2-40B4-BE49-F238E27FC236}">
                  <a16:creationId xmlns:a16="http://schemas.microsoft.com/office/drawing/2014/main" id="{37A7C53A-A05D-2E46-8ACD-6E22AC65B67F}"/>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0" name="R210 G210 B210…">
              <a:extLst>
                <a:ext uri="{FF2B5EF4-FFF2-40B4-BE49-F238E27FC236}">
                  <a16:creationId xmlns:a16="http://schemas.microsoft.com/office/drawing/2014/main" id="{4B72FBD5-F4D3-5446-B0B0-999A325ED83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1" name="R115 G115 B115…">
              <a:extLst>
                <a:ext uri="{FF2B5EF4-FFF2-40B4-BE49-F238E27FC236}">
                  <a16:creationId xmlns:a16="http://schemas.microsoft.com/office/drawing/2014/main" id="{9DCC3AC4-7D4C-0D49-98EA-89E76DC2F3A6}"/>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R115 G115 B115</a:t>
              </a:r>
            </a:p>
          </p:txBody>
        </p:sp>
        <p:sp>
          <p:nvSpPr>
            <p:cNvPr id="42" name="R80 G80 B80…">
              <a:extLst>
                <a:ext uri="{FF2B5EF4-FFF2-40B4-BE49-F238E27FC236}">
                  <a16:creationId xmlns:a16="http://schemas.microsoft.com/office/drawing/2014/main" id="{AA230AEE-DB5A-A545-B1EF-145368A79C72}"/>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R80 G80 B80 </a:t>
              </a:r>
            </a:p>
          </p:txBody>
        </p:sp>
        <p:sp>
          <p:nvSpPr>
            <p:cNvPr id="43" name="R47 G47 B47…">
              <a:extLst>
                <a:ext uri="{FF2B5EF4-FFF2-40B4-BE49-F238E27FC236}">
                  <a16:creationId xmlns:a16="http://schemas.microsoft.com/office/drawing/2014/main" id="{8D6C6E69-FAB2-254E-B990-6CE0F34084ED}"/>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4" name="R0 G0 B0…">
              <a:extLst>
                <a:ext uri="{FF2B5EF4-FFF2-40B4-BE49-F238E27FC236}">
                  <a16:creationId xmlns:a16="http://schemas.microsoft.com/office/drawing/2014/main" id="{A6F71D6F-3E3D-8C4B-85EC-362A9AE0A466}"/>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5" name="Primary">
              <a:extLst>
                <a:ext uri="{FF2B5EF4-FFF2-40B4-BE49-F238E27FC236}">
                  <a16:creationId xmlns:a16="http://schemas.microsoft.com/office/drawing/2014/main" id="{BAD793CC-879C-C349-9E33-94B0E3E443C9}"/>
                </a:ext>
              </a:extLst>
            </p:cNvPr>
            <p:cNvSpPr txBox="1"/>
            <p:nvPr userDrawn="1"/>
          </p:nvSpPr>
          <p:spPr>
            <a:xfrm>
              <a:off x="8523983" y="6177473"/>
              <a:ext cx="1002236" cy="8108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6" name="Secondary">
              <a:extLst>
                <a:ext uri="{FF2B5EF4-FFF2-40B4-BE49-F238E27FC236}">
                  <a16:creationId xmlns:a16="http://schemas.microsoft.com/office/drawing/2014/main" id="{0DD59233-A460-A741-9E17-4A2830BACA67}"/>
                </a:ext>
              </a:extLst>
            </p:cNvPr>
            <p:cNvSpPr txBox="1"/>
            <p:nvPr userDrawn="1"/>
          </p:nvSpPr>
          <p:spPr>
            <a:xfrm>
              <a:off x="8270283" y="6832581"/>
              <a:ext cx="1279449" cy="8108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7" name="Primary">
              <a:extLst>
                <a:ext uri="{FF2B5EF4-FFF2-40B4-BE49-F238E27FC236}">
                  <a16:creationId xmlns:a16="http://schemas.microsoft.com/office/drawing/2014/main" id="{B259ACDB-AD6E-5F40-9A46-7A59615320F9}"/>
                </a:ext>
              </a:extLst>
            </p:cNvPr>
            <p:cNvSpPr txBox="1"/>
            <p:nvPr userDrawn="1"/>
          </p:nvSpPr>
          <p:spPr>
            <a:xfrm>
              <a:off x="8523985" y="7629038"/>
              <a:ext cx="1002236" cy="8108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8" name="Secondary">
              <a:extLst>
                <a:ext uri="{FF2B5EF4-FFF2-40B4-BE49-F238E27FC236}">
                  <a16:creationId xmlns:a16="http://schemas.microsoft.com/office/drawing/2014/main" id="{6F79FA09-BC14-C542-B12D-CB97534E57CF}"/>
                </a:ext>
              </a:extLst>
            </p:cNvPr>
            <p:cNvSpPr txBox="1"/>
            <p:nvPr userDrawn="1"/>
          </p:nvSpPr>
          <p:spPr>
            <a:xfrm>
              <a:off x="8270286" y="8328046"/>
              <a:ext cx="1279449" cy="81080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ext Placeholder 9">
            <a:extLst>
              <a:ext uri="{FF2B5EF4-FFF2-40B4-BE49-F238E27FC236}">
                <a16:creationId xmlns:a16="http://schemas.microsoft.com/office/drawing/2014/main" id="{D84AE76E-0F8E-4E4F-AA81-912BDA9A432D}"/>
              </a:ext>
            </a:extLst>
          </p:cNvPr>
          <p:cNvSpPr>
            <a:spLocks noGrp="1"/>
          </p:cNvSpPr>
          <p:nvPr>
            <p:ph type="body" sz="quarter" idx="10" hasCustomPrompt="1"/>
          </p:nvPr>
        </p:nvSpPr>
        <p:spPr>
          <a:xfrm>
            <a:off x="584351" y="2644422"/>
            <a:ext cx="7207011" cy="1710033"/>
          </a:xfrm>
          <a:prstGeom prst="rect">
            <a:avLst/>
          </a:prstGeom>
        </p:spPr>
        <p:txBody>
          <a:bodyPr lIns="0" tIns="0" rIns="0" bIns="0">
            <a:normAutofit/>
          </a:bodyPr>
          <a:lstStyle>
            <a:lvl1pPr marL="0" indent="0">
              <a:lnSpc>
                <a:spcPct val="100000"/>
              </a:lnSpc>
              <a:spcAft>
                <a:spcPts val="600"/>
              </a:spcAft>
              <a:buNone/>
              <a:defRPr sz="2000" b="0" i="0" spc="0" baseline="0">
                <a:solidFill>
                  <a:schemeClr val="bg1"/>
                </a:solidFill>
                <a:latin typeface="Segoe UI" panose="020B0502040204020203" pitchFamily="34" charset="0"/>
                <a:cs typeface="Segoe UI" panose="020B0502040204020203" pitchFamily="34" charset="0"/>
              </a:defRPr>
            </a:lvl1pPr>
          </a:lstStyle>
          <a:p>
            <a:pPr lvl="0"/>
            <a:r>
              <a:rPr lang="en-US"/>
              <a:t>Body copy, 20pt</a:t>
            </a:r>
          </a:p>
        </p:txBody>
      </p:sp>
      <p:sp>
        <p:nvSpPr>
          <p:cNvPr id="50" name="Subtitle 2">
            <a:extLst>
              <a:ext uri="{FF2B5EF4-FFF2-40B4-BE49-F238E27FC236}">
                <a16:creationId xmlns:a16="http://schemas.microsoft.com/office/drawing/2014/main" id="{A018086F-C34A-3C41-8B4C-2D6A83134E1B}"/>
              </a:ext>
            </a:extLst>
          </p:cNvPr>
          <p:cNvSpPr>
            <a:spLocks noGrp="1"/>
          </p:cNvSpPr>
          <p:nvPr>
            <p:ph type="subTitle" idx="1" hasCustomPrompt="1"/>
          </p:nvPr>
        </p:nvSpPr>
        <p:spPr>
          <a:xfrm>
            <a:off x="584353" y="533243"/>
            <a:ext cx="5511647" cy="276999"/>
          </a:xfrm>
          <a:prstGeom prst="rect">
            <a:avLst/>
          </a:prstGeom>
        </p:spPr>
        <p:txBody>
          <a:bodyPr lIns="0" tIns="0" rIns="0" bIns="0">
            <a:spAutoFit/>
          </a:bodyPr>
          <a:lstStyle>
            <a:lvl1pPr marL="0" indent="0" algn="l">
              <a:lnSpc>
                <a:spcPct val="100000"/>
              </a:lnSpc>
              <a:spcBef>
                <a:spcPts val="0"/>
              </a:spcBef>
              <a:buNone/>
              <a:defRPr sz="1800" cap="all" spc="28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Category, 18pt</a:t>
            </a:r>
          </a:p>
        </p:txBody>
      </p:sp>
      <p:sp>
        <p:nvSpPr>
          <p:cNvPr id="51" name="Title 1">
            <a:extLst>
              <a:ext uri="{FF2B5EF4-FFF2-40B4-BE49-F238E27FC236}">
                <a16:creationId xmlns:a16="http://schemas.microsoft.com/office/drawing/2014/main" id="{D66AECF4-4A52-E344-9154-5AF177201204}"/>
              </a:ext>
            </a:extLst>
          </p:cNvPr>
          <p:cNvSpPr>
            <a:spLocks noGrp="1"/>
          </p:cNvSpPr>
          <p:nvPr>
            <p:ph type="title" hasCustomPrompt="1"/>
          </p:nvPr>
        </p:nvSpPr>
        <p:spPr>
          <a:xfrm>
            <a:off x="588416" y="1629321"/>
            <a:ext cx="5507584" cy="553998"/>
          </a:xfrm>
          <a:prstGeom prst="rect">
            <a:avLst/>
          </a:prstGeom>
        </p:spPr>
        <p:txBody>
          <a:bodyPr wrap="square" lIns="0" tIns="0" rIns="0" bIns="0" anchor="b" anchorCtr="0">
            <a:spAutoFit/>
          </a:bodyPr>
          <a:lstStyle>
            <a:lvl1pPr marL="0" marR="0" indent="0" algn="l" defTabSz="412667" rtl="0" eaLnBrk="1" fontAlgn="auto" latinLnBrk="0" hangingPunct="1">
              <a:lnSpc>
                <a:spcPct val="100000"/>
              </a:lnSpc>
              <a:spcBef>
                <a:spcPts val="0"/>
              </a:spcBef>
              <a:spcAft>
                <a:spcPts val="0"/>
              </a:spcAft>
              <a:buClrTx/>
              <a:buSzTx/>
              <a:buFontTx/>
              <a:buNone/>
              <a:tabLst/>
              <a:defRPr sz="3600" b="0" i="0" kern="1200" spc="-50" baseline="0">
                <a:solidFill>
                  <a:schemeClr val="bg1"/>
                </a:solidFill>
                <a:latin typeface="Segoe UI Semibold" panose="020B0502040204020203" pitchFamily="34" charset="0"/>
                <a:cs typeface="Segoe UI Semibold" panose="020B0502040204020203" pitchFamily="34" charset="0"/>
              </a:defRPr>
            </a:lvl1pPr>
          </a:lstStyle>
          <a:p>
            <a:r>
              <a:rPr lang="en-US"/>
              <a:t>Section title, 36pt</a:t>
            </a:r>
          </a:p>
        </p:txBody>
      </p:sp>
    </p:spTree>
    <p:extLst>
      <p:ext uri="{BB962C8B-B14F-4D97-AF65-F5344CB8AC3E}">
        <p14:creationId xmlns:p14="http://schemas.microsoft.com/office/powerpoint/2010/main" val="1465292182"/>
      </p:ext>
    </p:extLst>
  </p:cSld>
  <p:clrMapOvr>
    <a:masterClrMapping/>
  </p:clrMapOvr>
  <p:extLst>
    <p:ext uri="{DCECCB84-F9BA-43D5-87BE-67443E8EF086}">
      <p15:sldGuideLst xmlns:p15="http://schemas.microsoft.com/office/powerpoint/2012/main"/>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Section Divider (No Background)">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F8F013E-6FA7-5C4F-9D0A-EB84443842DB}"/>
              </a:ext>
            </a:extLst>
          </p:cNvPr>
          <p:cNvGrpSpPr/>
          <p:nvPr userDrawn="1"/>
        </p:nvGrpSpPr>
        <p:grpSpPr>
          <a:xfrm rot="5400000">
            <a:off x="10146364" y="2385921"/>
            <a:ext cx="6714479" cy="2229681"/>
            <a:chOff x="8270283" y="6177473"/>
            <a:chExt cx="12760035" cy="4236124"/>
          </a:xfrm>
        </p:grpSpPr>
        <p:pic>
          <p:nvPicPr>
            <p:cNvPr id="11" name="Image" descr="Image">
              <a:extLst>
                <a:ext uri="{FF2B5EF4-FFF2-40B4-BE49-F238E27FC236}">
                  <a16:creationId xmlns:a16="http://schemas.microsoft.com/office/drawing/2014/main" id="{5A4DE547-92A1-044D-B5D4-1665113CC01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2" name="R134 G97 B197…">
              <a:extLst>
                <a:ext uri="{FF2B5EF4-FFF2-40B4-BE49-F238E27FC236}">
                  <a16:creationId xmlns:a16="http://schemas.microsoft.com/office/drawing/2014/main" id="{E330689E-2D41-1C46-86F7-9A1160F37829}"/>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4" name="R59 G46 B88…">
              <a:extLst>
                <a:ext uri="{FF2B5EF4-FFF2-40B4-BE49-F238E27FC236}">
                  <a16:creationId xmlns:a16="http://schemas.microsoft.com/office/drawing/2014/main" id="{3F800971-ADAC-4347-B715-B4555CB24FDA}"/>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5" name="R213 G157 B255…">
              <a:extLst>
                <a:ext uri="{FF2B5EF4-FFF2-40B4-BE49-F238E27FC236}">
                  <a16:creationId xmlns:a16="http://schemas.microsoft.com/office/drawing/2014/main" id="{750D3DD1-127E-D647-80C5-7BD0F6E9CF25}"/>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6" name="R161 G133 B210…">
              <a:extLst>
                <a:ext uri="{FF2B5EF4-FFF2-40B4-BE49-F238E27FC236}">
                  <a16:creationId xmlns:a16="http://schemas.microsoft.com/office/drawing/2014/main" id="{ED4CDA45-5E01-3243-A90F-BB3DE2375CAB}"/>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7" name="R0 G120 B212…">
              <a:extLst>
                <a:ext uri="{FF2B5EF4-FFF2-40B4-BE49-F238E27FC236}">
                  <a16:creationId xmlns:a16="http://schemas.microsoft.com/office/drawing/2014/main" id="{85312296-97D8-6840-BB8B-63E20577CA51}"/>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8" name="R36 G58 B94…">
              <a:extLst>
                <a:ext uri="{FF2B5EF4-FFF2-40B4-BE49-F238E27FC236}">
                  <a16:creationId xmlns:a16="http://schemas.microsoft.com/office/drawing/2014/main" id="{B2160F5A-63C0-9846-A61F-4D24B8BDE9E3}"/>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9" name="R80 G230 B255…">
              <a:extLst>
                <a:ext uri="{FF2B5EF4-FFF2-40B4-BE49-F238E27FC236}">
                  <a16:creationId xmlns:a16="http://schemas.microsoft.com/office/drawing/2014/main" id="{89923A7C-BE87-8D42-A3FA-1DCE6B6F31F7}"/>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0" name="R40 G167 B233…">
              <a:extLst>
                <a:ext uri="{FF2B5EF4-FFF2-40B4-BE49-F238E27FC236}">
                  <a16:creationId xmlns:a16="http://schemas.microsoft.com/office/drawing/2014/main" id="{9ABDA324-B076-9A42-BA84-2DA3493FC71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1" name="R0 G133 B117   Hex #008575   C100 M15 Y60 K0   PMS 3285 C">
              <a:extLst>
                <a:ext uri="{FF2B5EF4-FFF2-40B4-BE49-F238E27FC236}">
                  <a16:creationId xmlns:a16="http://schemas.microsoft.com/office/drawing/2014/main" id="{C76ABFD5-F3B6-5344-87FF-F698D4F6A4B0}"/>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2" name="R39 G75 B71   Hex #274b47…">
              <a:extLst>
                <a:ext uri="{FF2B5EF4-FFF2-40B4-BE49-F238E27FC236}">
                  <a16:creationId xmlns:a16="http://schemas.microsoft.com/office/drawing/2014/main" id="{2AFD252E-1AEC-5741-B99C-5DAEA63DDF96}"/>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3" name="R48 G229 B208…">
              <a:extLst>
                <a:ext uri="{FF2B5EF4-FFF2-40B4-BE49-F238E27FC236}">
                  <a16:creationId xmlns:a16="http://schemas.microsoft.com/office/drawing/2014/main" id="{EAA41001-6B52-EF40-96D7-971948EABB98}"/>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4" name="R40 G194 B209…">
              <a:extLst>
                <a:ext uri="{FF2B5EF4-FFF2-40B4-BE49-F238E27FC236}">
                  <a16:creationId xmlns:a16="http://schemas.microsoft.com/office/drawing/2014/main" id="{B1CBFCA2-92F6-BD4A-972E-D3D37F347673}"/>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5" name="R16 G124 B16  Hex #107c10  C75 M0 Y100 K0   PMS 362 C">
              <a:extLst>
                <a:ext uri="{FF2B5EF4-FFF2-40B4-BE49-F238E27FC236}">
                  <a16:creationId xmlns:a16="http://schemas.microsoft.com/office/drawing/2014/main" id="{A2EC5BE3-EB70-0742-A12B-9681FB8CF09D}"/>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6" name="R5 G75 B22   Hex #054b16…">
              <a:extLst>
                <a:ext uri="{FF2B5EF4-FFF2-40B4-BE49-F238E27FC236}">
                  <a16:creationId xmlns:a16="http://schemas.microsoft.com/office/drawing/2014/main" id="{499712BF-D2E0-CD4C-87FA-862BB816B2FB}"/>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7" name="R155 G240 B11…">
              <a:extLst>
                <a:ext uri="{FF2B5EF4-FFF2-40B4-BE49-F238E27FC236}">
                  <a16:creationId xmlns:a16="http://schemas.microsoft.com/office/drawing/2014/main" id="{AFDA10FE-0491-E446-9CEE-FD84CD46EC75}"/>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8" name="R127 G186 B0…">
              <a:extLst>
                <a:ext uri="{FF2B5EF4-FFF2-40B4-BE49-F238E27FC236}">
                  <a16:creationId xmlns:a16="http://schemas.microsoft.com/office/drawing/2014/main" id="{CDE02636-0442-6743-AEE6-BFA7438CE50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9" name="R216 G59 B1…">
              <a:extLst>
                <a:ext uri="{FF2B5EF4-FFF2-40B4-BE49-F238E27FC236}">
                  <a16:creationId xmlns:a16="http://schemas.microsoft.com/office/drawing/2014/main" id="{6604AA48-78A9-814B-BF45-DB637BCCAA4E}"/>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0" name="R107 G41 B41…">
              <a:extLst>
                <a:ext uri="{FF2B5EF4-FFF2-40B4-BE49-F238E27FC236}">
                  <a16:creationId xmlns:a16="http://schemas.microsoft.com/office/drawing/2014/main" id="{BEF89C42-1CE3-4A44-B8E9-D950745167A6}"/>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1" name="R255 G147 B73…">
              <a:extLst>
                <a:ext uri="{FF2B5EF4-FFF2-40B4-BE49-F238E27FC236}">
                  <a16:creationId xmlns:a16="http://schemas.microsoft.com/office/drawing/2014/main" id="{C8CE703B-F93A-884F-87C7-7EF6ADE18CA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2" name="R241 G101 B34…">
              <a:extLst>
                <a:ext uri="{FF2B5EF4-FFF2-40B4-BE49-F238E27FC236}">
                  <a16:creationId xmlns:a16="http://schemas.microsoft.com/office/drawing/2014/main" id="{2B345FC2-522A-ED45-A540-A282F3A59672}"/>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3" name="R255 G185 B0…">
              <a:extLst>
                <a:ext uri="{FF2B5EF4-FFF2-40B4-BE49-F238E27FC236}">
                  <a16:creationId xmlns:a16="http://schemas.microsoft.com/office/drawing/2014/main" id="{61DB5B1C-BA87-E148-8BCA-F7BE00755B1F}"/>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4" name="R106 G75 B22…">
              <a:extLst>
                <a:ext uri="{FF2B5EF4-FFF2-40B4-BE49-F238E27FC236}">
                  <a16:creationId xmlns:a16="http://schemas.microsoft.com/office/drawing/2014/main" id="{7D9C2C93-5FA3-5C4E-864A-5C8EF86A619E}"/>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5" name="R254 G240 B0…">
              <a:extLst>
                <a:ext uri="{FF2B5EF4-FFF2-40B4-BE49-F238E27FC236}">
                  <a16:creationId xmlns:a16="http://schemas.microsoft.com/office/drawing/2014/main" id="{7DDB271E-F25E-C346-BA0E-E2FA851EAE04}"/>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6" name="R254 G212 B0…">
              <a:extLst>
                <a:ext uri="{FF2B5EF4-FFF2-40B4-BE49-F238E27FC236}">
                  <a16:creationId xmlns:a16="http://schemas.microsoft.com/office/drawing/2014/main" id="{FCB4BFC4-7870-CA40-890E-79B2345EFDDE}"/>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7" name="Image" descr="Image">
              <a:extLst>
                <a:ext uri="{FF2B5EF4-FFF2-40B4-BE49-F238E27FC236}">
                  <a16:creationId xmlns:a16="http://schemas.microsoft.com/office/drawing/2014/main" id="{F7CBA398-7286-4B48-A037-01C2789FD183}"/>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8" name="R242 G242 B242…">
              <a:extLst>
                <a:ext uri="{FF2B5EF4-FFF2-40B4-BE49-F238E27FC236}">
                  <a16:creationId xmlns:a16="http://schemas.microsoft.com/office/drawing/2014/main" id="{A9370A21-4217-F949-B5D0-CA4B1AE096E5}"/>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9" name="R230 G230 B230…">
              <a:extLst>
                <a:ext uri="{FF2B5EF4-FFF2-40B4-BE49-F238E27FC236}">
                  <a16:creationId xmlns:a16="http://schemas.microsoft.com/office/drawing/2014/main" id="{37A7C53A-A05D-2E46-8ACD-6E22AC65B67F}"/>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0" name="R210 G210 B210…">
              <a:extLst>
                <a:ext uri="{FF2B5EF4-FFF2-40B4-BE49-F238E27FC236}">
                  <a16:creationId xmlns:a16="http://schemas.microsoft.com/office/drawing/2014/main" id="{4B72FBD5-F4D3-5446-B0B0-999A325ED83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1" name="R115 G115 B115…">
              <a:extLst>
                <a:ext uri="{FF2B5EF4-FFF2-40B4-BE49-F238E27FC236}">
                  <a16:creationId xmlns:a16="http://schemas.microsoft.com/office/drawing/2014/main" id="{9DCC3AC4-7D4C-0D49-98EA-89E76DC2F3A6}"/>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2" name="R80 G80 B80…">
              <a:extLst>
                <a:ext uri="{FF2B5EF4-FFF2-40B4-BE49-F238E27FC236}">
                  <a16:creationId xmlns:a16="http://schemas.microsoft.com/office/drawing/2014/main" id="{AA230AEE-DB5A-A545-B1EF-145368A79C72}"/>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3" name="R47 G47 B47…">
              <a:extLst>
                <a:ext uri="{FF2B5EF4-FFF2-40B4-BE49-F238E27FC236}">
                  <a16:creationId xmlns:a16="http://schemas.microsoft.com/office/drawing/2014/main" id="{8D6C6E69-FAB2-254E-B990-6CE0F34084ED}"/>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4" name="R0 G0 B0…">
              <a:extLst>
                <a:ext uri="{FF2B5EF4-FFF2-40B4-BE49-F238E27FC236}">
                  <a16:creationId xmlns:a16="http://schemas.microsoft.com/office/drawing/2014/main" id="{A6F71D6F-3E3D-8C4B-85EC-362A9AE0A466}"/>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5" name="Primary">
              <a:extLst>
                <a:ext uri="{FF2B5EF4-FFF2-40B4-BE49-F238E27FC236}">
                  <a16:creationId xmlns:a16="http://schemas.microsoft.com/office/drawing/2014/main" id="{BAD793CC-879C-C349-9E33-94B0E3E443C9}"/>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6" name="Secondary">
              <a:extLst>
                <a:ext uri="{FF2B5EF4-FFF2-40B4-BE49-F238E27FC236}">
                  <a16:creationId xmlns:a16="http://schemas.microsoft.com/office/drawing/2014/main" id="{0DD59233-A460-A741-9E17-4A2830BACA67}"/>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7" name="Primary">
              <a:extLst>
                <a:ext uri="{FF2B5EF4-FFF2-40B4-BE49-F238E27FC236}">
                  <a16:creationId xmlns:a16="http://schemas.microsoft.com/office/drawing/2014/main" id="{B259ACDB-AD6E-5F40-9A46-7A59615320F9}"/>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8" name="Secondary">
              <a:extLst>
                <a:ext uri="{FF2B5EF4-FFF2-40B4-BE49-F238E27FC236}">
                  <a16:creationId xmlns:a16="http://schemas.microsoft.com/office/drawing/2014/main" id="{6F79FA09-BC14-C542-B12D-CB97534E57CF}"/>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ext Placeholder 9">
            <a:extLst>
              <a:ext uri="{FF2B5EF4-FFF2-40B4-BE49-F238E27FC236}">
                <a16:creationId xmlns:a16="http://schemas.microsoft.com/office/drawing/2014/main" id="{D84AE76E-0F8E-4E4F-AA81-912BDA9A432D}"/>
              </a:ext>
            </a:extLst>
          </p:cNvPr>
          <p:cNvSpPr>
            <a:spLocks noGrp="1"/>
          </p:cNvSpPr>
          <p:nvPr>
            <p:ph type="body" sz="quarter" idx="10" hasCustomPrompt="1"/>
          </p:nvPr>
        </p:nvSpPr>
        <p:spPr>
          <a:xfrm>
            <a:off x="584351" y="2644422"/>
            <a:ext cx="7207011" cy="1710033"/>
          </a:xfrm>
          <a:prstGeom prst="rect">
            <a:avLst/>
          </a:prstGeom>
        </p:spPr>
        <p:txBody>
          <a:bodyPr lIns="0" tIns="0" rIns="0" bIns="0">
            <a:normAutofit/>
          </a:bodyPr>
          <a:lstStyle>
            <a:lvl1pPr marL="0" indent="0">
              <a:lnSpc>
                <a:spcPct val="100000"/>
              </a:lnSpc>
              <a:spcAft>
                <a:spcPts val="600"/>
              </a:spcAft>
              <a:buNone/>
              <a:defRPr sz="2000" b="0" i="0" spc="0" baseline="0">
                <a:solidFill>
                  <a:schemeClr val="bg1"/>
                </a:solidFill>
                <a:latin typeface="Segoe UI" panose="020B0502040204020203" pitchFamily="34" charset="0"/>
                <a:cs typeface="Segoe UI" panose="020B0502040204020203" pitchFamily="34" charset="0"/>
              </a:defRPr>
            </a:lvl1pPr>
          </a:lstStyle>
          <a:p>
            <a:pPr lvl="0"/>
            <a:r>
              <a:rPr lang="en-US"/>
              <a:t>Body copy, 20pt</a:t>
            </a:r>
          </a:p>
        </p:txBody>
      </p:sp>
      <p:sp>
        <p:nvSpPr>
          <p:cNvPr id="50" name="Subtitle 2">
            <a:extLst>
              <a:ext uri="{FF2B5EF4-FFF2-40B4-BE49-F238E27FC236}">
                <a16:creationId xmlns:a16="http://schemas.microsoft.com/office/drawing/2014/main" id="{A018086F-C34A-3C41-8B4C-2D6A83134E1B}"/>
              </a:ext>
            </a:extLst>
          </p:cNvPr>
          <p:cNvSpPr>
            <a:spLocks noGrp="1"/>
          </p:cNvSpPr>
          <p:nvPr>
            <p:ph type="subTitle" idx="1" hasCustomPrompt="1"/>
          </p:nvPr>
        </p:nvSpPr>
        <p:spPr>
          <a:xfrm>
            <a:off x="584353" y="533243"/>
            <a:ext cx="5511647" cy="276999"/>
          </a:xfrm>
          <a:prstGeom prst="rect">
            <a:avLst/>
          </a:prstGeom>
        </p:spPr>
        <p:txBody>
          <a:bodyPr lIns="0" tIns="0" rIns="0" bIns="0">
            <a:spAutoFit/>
          </a:bodyPr>
          <a:lstStyle>
            <a:lvl1pPr marL="0" indent="0" algn="l">
              <a:lnSpc>
                <a:spcPct val="100000"/>
              </a:lnSpc>
              <a:spcBef>
                <a:spcPts val="0"/>
              </a:spcBef>
              <a:buNone/>
              <a:defRPr sz="1800" cap="all" spc="28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Category, 18pt</a:t>
            </a:r>
          </a:p>
        </p:txBody>
      </p:sp>
      <p:sp>
        <p:nvSpPr>
          <p:cNvPr id="51" name="Title 1">
            <a:extLst>
              <a:ext uri="{FF2B5EF4-FFF2-40B4-BE49-F238E27FC236}">
                <a16:creationId xmlns:a16="http://schemas.microsoft.com/office/drawing/2014/main" id="{D66AECF4-4A52-E344-9154-5AF177201204}"/>
              </a:ext>
            </a:extLst>
          </p:cNvPr>
          <p:cNvSpPr>
            <a:spLocks noGrp="1"/>
          </p:cNvSpPr>
          <p:nvPr>
            <p:ph type="title" hasCustomPrompt="1"/>
          </p:nvPr>
        </p:nvSpPr>
        <p:spPr>
          <a:xfrm>
            <a:off x="588416" y="1629321"/>
            <a:ext cx="5507584" cy="553998"/>
          </a:xfrm>
          <a:prstGeom prst="rect">
            <a:avLst/>
          </a:prstGeom>
        </p:spPr>
        <p:txBody>
          <a:bodyPr wrap="square" lIns="0" tIns="0" rIns="0" bIns="0" anchor="b" anchorCtr="0">
            <a:spAutoFit/>
          </a:bodyPr>
          <a:lstStyle>
            <a:lvl1pPr marL="0" marR="0" indent="0" algn="l" defTabSz="412667" rtl="0" eaLnBrk="1" fontAlgn="auto" latinLnBrk="0" hangingPunct="1">
              <a:lnSpc>
                <a:spcPct val="100000"/>
              </a:lnSpc>
              <a:spcBef>
                <a:spcPts val="0"/>
              </a:spcBef>
              <a:spcAft>
                <a:spcPts val="0"/>
              </a:spcAft>
              <a:buClrTx/>
              <a:buSzTx/>
              <a:buFontTx/>
              <a:buNone/>
              <a:tabLst/>
              <a:defRPr sz="3600" b="0" i="0" kern="1200" spc="-50" baseline="0">
                <a:solidFill>
                  <a:schemeClr val="bg1"/>
                </a:solidFill>
                <a:latin typeface="Segoe UI Semibold" panose="020B0502040204020203" pitchFamily="34" charset="0"/>
                <a:cs typeface="Segoe UI Semibold" panose="020B0502040204020203" pitchFamily="34" charset="0"/>
              </a:defRPr>
            </a:lvl1pPr>
          </a:lstStyle>
          <a:p>
            <a:r>
              <a:rPr lang="en-US"/>
              <a:t>Section title, 36pt</a:t>
            </a:r>
          </a:p>
        </p:txBody>
      </p:sp>
    </p:spTree>
    <p:extLst>
      <p:ext uri="{BB962C8B-B14F-4D97-AF65-F5344CB8AC3E}">
        <p14:creationId xmlns:p14="http://schemas.microsoft.com/office/powerpoint/2010/main" val="3516826070"/>
      </p:ext>
    </p:extLst>
  </p:cSld>
  <p:clrMapOvr>
    <a:masterClrMapping/>
  </p:clrMapOvr>
  <p:extLst>
    <p:ext uri="{DCECCB84-F9BA-43D5-87BE-67443E8EF086}">
      <p15:sldGuideLst xmlns:p15="http://schemas.microsoft.com/office/powerpoint/2012/main"/>
    </p:ext>
  </p:extLs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Quote Blu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12FEBD5-49E3-C446-A597-42EE5424D5A7}"/>
              </a:ext>
            </a:extLst>
          </p:cNvPr>
          <p:cNvGrpSpPr/>
          <p:nvPr userDrawn="1"/>
        </p:nvGrpSpPr>
        <p:grpSpPr>
          <a:xfrm rot="5400000">
            <a:off x="10146364" y="2385921"/>
            <a:ext cx="6714479" cy="2229681"/>
            <a:chOff x="8270283" y="6177473"/>
            <a:chExt cx="12760035" cy="4236124"/>
          </a:xfrm>
        </p:grpSpPr>
        <p:pic>
          <p:nvPicPr>
            <p:cNvPr id="8" name="Image" descr="Image">
              <a:extLst>
                <a:ext uri="{FF2B5EF4-FFF2-40B4-BE49-F238E27FC236}">
                  <a16:creationId xmlns:a16="http://schemas.microsoft.com/office/drawing/2014/main" id="{E41E9AA5-0778-3542-97EA-F44972C8F1C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0" name="R134 G97 B197…">
              <a:extLst>
                <a:ext uri="{FF2B5EF4-FFF2-40B4-BE49-F238E27FC236}">
                  <a16:creationId xmlns:a16="http://schemas.microsoft.com/office/drawing/2014/main" id="{915E47AF-83A3-A44D-B193-F125B1DE3BC7}"/>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1" name="R59 G46 B88…">
              <a:extLst>
                <a:ext uri="{FF2B5EF4-FFF2-40B4-BE49-F238E27FC236}">
                  <a16:creationId xmlns:a16="http://schemas.microsoft.com/office/drawing/2014/main" id="{2F4545F3-64C8-694F-9C0C-71366F9FA3A8}"/>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2" name="R213 G157 B255…">
              <a:extLst>
                <a:ext uri="{FF2B5EF4-FFF2-40B4-BE49-F238E27FC236}">
                  <a16:creationId xmlns:a16="http://schemas.microsoft.com/office/drawing/2014/main" id="{47A94842-DC45-D14C-B810-E9162D2EE11B}"/>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3" name="R161 G133 B210…">
              <a:extLst>
                <a:ext uri="{FF2B5EF4-FFF2-40B4-BE49-F238E27FC236}">
                  <a16:creationId xmlns:a16="http://schemas.microsoft.com/office/drawing/2014/main" id="{15C9013E-79CE-E34D-AAE0-18E5DFB50D47}"/>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4" name="R0 G120 B212…">
              <a:extLst>
                <a:ext uri="{FF2B5EF4-FFF2-40B4-BE49-F238E27FC236}">
                  <a16:creationId xmlns:a16="http://schemas.microsoft.com/office/drawing/2014/main" id="{29C0AD35-B13C-BF4E-9BF1-CBAE32A3554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5" name="R36 G58 B94…">
              <a:extLst>
                <a:ext uri="{FF2B5EF4-FFF2-40B4-BE49-F238E27FC236}">
                  <a16:creationId xmlns:a16="http://schemas.microsoft.com/office/drawing/2014/main" id="{81EF71D7-0CD2-0F48-86A6-FA331571E522}"/>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6" name="R80 G230 B255…">
              <a:extLst>
                <a:ext uri="{FF2B5EF4-FFF2-40B4-BE49-F238E27FC236}">
                  <a16:creationId xmlns:a16="http://schemas.microsoft.com/office/drawing/2014/main" id="{F499D641-9351-A54B-B73F-D7D726D5B982}"/>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7" name="R40 G167 B233…">
              <a:extLst>
                <a:ext uri="{FF2B5EF4-FFF2-40B4-BE49-F238E27FC236}">
                  <a16:creationId xmlns:a16="http://schemas.microsoft.com/office/drawing/2014/main" id="{048F16B3-CA53-9042-AA21-4EB7B369DB7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18" name="R0 G133 B117   Hex #008575   C100 M15 Y60 K0   PMS 3285 C">
              <a:extLst>
                <a:ext uri="{FF2B5EF4-FFF2-40B4-BE49-F238E27FC236}">
                  <a16:creationId xmlns:a16="http://schemas.microsoft.com/office/drawing/2014/main" id="{134CF326-2327-6849-88FE-500E811324B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19" name="R39 G75 B71   Hex #274b47…">
              <a:extLst>
                <a:ext uri="{FF2B5EF4-FFF2-40B4-BE49-F238E27FC236}">
                  <a16:creationId xmlns:a16="http://schemas.microsoft.com/office/drawing/2014/main" id="{892B996E-EE0B-354D-92BC-AFBCA407504F}"/>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0" name="R48 G229 B208…">
              <a:extLst>
                <a:ext uri="{FF2B5EF4-FFF2-40B4-BE49-F238E27FC236}">
                  <a16:creationId xmlns:a16="http://schemas.microsoft.com/office/drawing/2014/main" id="{9B0F7AD4-097B-BA4D-8A29-079CCB91C44D}"/>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1" name="R40 G194 B209…">
              <a:extLst>
                <a:ext uri="{FF2B5EF4-FFF2-40B4-BE49-F238E27FC236}">
                  <a16:creationId xmlns:a16="http://schemas.microsoft.com/office/drawing/2014/main" id="{E52CA30C-B399-374C-8B0F-9CFFF4824D66}"/>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2" name="R16 G124 B16  Hex #107c10  C75 M0 Y100 K0   PMS 362 C">
              <a:extLst>
                <a:ext uri="{FF2B5EF4-FFF2-40B4-BE49-F238E27FC236}">
                  <a16:creationId xmlns:a16="http://schemas.microsoft.com/office/drawing/2014/main" id="{6AF75F9E-5F0D-6647-A520-1392717C46A6}"/>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3" name="R5 G75 B22   Hex #054b16…">
              <a:extLst>
                <a:ext uri="{FF2B5EF4-FFF2-40B4-BE49-F238E27FC236}">
                  <a16:creationId xmlns:a16="http://schemas.microsoft.com/office/drawing/2014/main" id="{36CDB567-2AE8-F040-9C76-0F3697213CDC}"/>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4" name="R155 G240 B11…">
              <a:extLst>
                <a:ext uri="{FF2B5EF4-FFF2-40B4-BE49-F238E27FC236}">
                  <a16:creationId xmlns:a16="http://schemas.microsoft.com/office/drawing/2014/main" id="{F899EA5C-838B-5A4E-AC69-BDA6F2A9B3C9}"/>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5" name="R127 G186 B0…">
              <a:extLst>
                <a:ext uri="{FF2B5EF4-FFF2-40B4-BE49-F238E27FC236}">
                  <a16:creationId xmlns:a16="http://schemas.microsoft.com/office/drawing/2014/main" id="{218A26A7-413C-5E46-AE1D-42A01E861BB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6" name="R216 G59 B1…">
              <a:extLst>
                <a:ext uri="{FF2B5EF4-FFF2-40B4-BE49-F238E27FC236}">
                  <a16:creationId xmlns:a16="http://schemas.microsoft.com/office/drawing/2014/main" id="{70177420-5AC8-FD44-A4CD-937736C2FDF9}"/>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7" name="R107 G41 B41…">
              <a:extLst>
                <a:ext uri="{FF2B5EF4-FFF2-40B4-BE49-F238E27FC236}">
                  <a16:creationId xmlns:a16="http://schemas.microsoft.com/office/drawing/2014/main" id="{CF52CB64-C9DC-654E-ACEE-D9229745FE68}"/>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28" name="R255 G147 B73…">
              <a:extLst>
                <a:ext uri="{FF2B5EF4-FFF2-40B4-BE49-F238E27FC236}">
                  <a16:creationId xmlns:a16="http://schemas.microsoft.com/office/drawing/2014/main" id="{7EE730B8-BBA1-254A-B6FF-9C9C3B3DDC95}"/>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29" name="R241 G101 B34…">
              <a:extLst>
                <a:ext uri="{FF2B5EF4-FFF2-40B4-BE49-F238E27FC236}">
                  <a16:creationId xmlns:a16="http://schemas.microsoft.com/office/drawing/2014/main" id="{6B2EDBE8-5654-5D45-8871-0E3B9562AA7D}"/>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0" name="R255 G185 B0…">
              <a:extLst>
                <a:ext uri="{FF2B5EF4-FFF2-40B4-BE49-F238E27FC236}">
                  <a16:creationId xmlns:a16="http://schemas.microsoft.com/office/drawing/2014/main" id="{FFAC7D5F-D584-2E4D-AC0C-6C1154DB7AFE}"/>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1" name="R106 G75 B22…">
              <a:extLst>
                <a:ext uri="{FF2B5EF4-FFF2-40B4-BE49-F238E27FC236}">
                  <a16:creationId xmlns:a16="http://schemas.microsoft.com/office/drawing/2014/main" id="{98A3A9D5-4F64-2D41-919C-4E0AD61BA335}"/>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2" name="R254 G240 B0…">
              <a:extLst>
                <a:ext uri="{FF2B5EF4-FFF2-40B4-BE49-F238E27FC236}">
                  <a16:creationId xmlns:a16="http://schemas.microsoft.com/office/drawing/2014/main" id="{4BAB4743-3FA8-6943-8BB7-4BCFCB83173D}"/>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3" name="R254 G212 B0…">
              <a:extLst>
                <a:ext uri="{FF2B5EF4-FFF2-40B4-BE49-F238E27FC236}">
                  <a16:creationId xmlns:a16="http://schemas.microsoft.com/office/drawing/2014/main" id="{51AB4D71-14D0-EB42-951C-0FBA72168AE3}"/>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4" name="Image" descr="Image">
              <a:extLst>
                <a:ext uri="{FF2B5EF4-FFF2-40B4-BE49-F238E27FC236}">
                  <a16:creationId xmlns:a16="http://schemas.microsoft.com/office/drawing/2014/main" id="{0417AC03-2690-1841-BD29-3847665DB82F}"/>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5" name="R242 G242 B242…">
              <a:extLst>
                <a:ext uri="{FF2B5EF4-FFF2-40B4-BE49-F238E27FC236}">
                  <a16:creationId xmlns:a16="http://schemas.microsoft.com/office/drawing/2014/main" id="{33047C28-EE31-F24E-88CB-41A179A9DA1A}"/>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6" name="R230 G230 B230…">
              <a:extLst>
                <a:ext uri="{FF2B5EF4-FFF2-40B4-BE49-F238E27FC236}">
                  <a16:creationId xmlns:a16="http://schemas.microsoft.com/office/drawing/2014/main" id="{6F781E64-5B55-A948-91F9-BEDE9B9ADE01}"/>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7" name="R210 G210 B210…">
              <a:extLst>
                <a:ext uri="{FF2B5EF4-FFF2-40B4-BE49-F238E27FC236}">
                  <a16:creationId xmlns:a16="http://schemas.microsoft.com/office/drawing/2014/main" id="{258F27DF-E03D-0743-A234-C830D0EF856B}"/>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38" name="R115 G115 B115…">
              <a:extLst>
                <a:ext uri="{FF2B5EF4-FFF2-40B4-BE49-F238E27FC236}">
                  <a16:creationId xmlns:a16="http://schemas.microsoft.com/office/drawing/2014/main" id="{16EB18EA-852A-9F41-9686-371D8DE5DB11}"/>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39" name="R80 G80 B80…">
              <a:extLst>
                <a:ext uri="{FF2B5EF4-FFF2-40B4-BE49-F238E27FC236}">
                  <a16:creationId xmlns:a16="http://schemas.microsoft.com/office/drawing/2014/main" id="{B71B009F-CB0C-B047-9B59-AA249EE6BF5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0" name="R47 G47 B47…">
              <a:extLst>
                <a:ext uri="{FF2B5EF4-FFF2-40B4-BE49-F238E27FC236}">
                  <a16:creationId xmlns:a16="http://schemas.microsoft.com/office/drawing/2014/main" id="{987A249A-5B9A-6241-B0E0-BFEF26AC87D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1" name="R0 G0 B0…">
              <a:extLst>
                <a:ext uri="{FF2B5EF4-FFF2-40B4-BE49-F238E27FC236}">
                  <a16:creationId xmlns:a16="http://schemas.microsoft.com/office/drawing/2014/main" id="{04EA0E46-A0A9-5F40-896A-ED64FA5109FF}"/>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2" name="Primary">
              <a:extLst>
                <a:ext uri="{FF2B5EF4-FFF2-40B4-BE49-F238E27FC236}">
                  <a16:creationId xmlns:a16="http://schemas.microsoft.com/office/drawing/2014/main" id="{BDA4ABD0-FA71-D84E-B392-B37E00806C0B}"/>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3" name="Secondary">
              <a:extLst>
                <a:ext uri="{FF2B5EF4-FFF2-40B4-BE49-F238E27FC236}">
                  <a16:creationId xmlns:a16="http://schemas.microsoft.com/office/drawing/2014/main" id="{795DB9EA-7409-004E-9363-E5E41E4F8607}"/>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4" name="Primary">
              <a:extLst>
                <a:ext uri="{FF2B5EF4-FFF2-40B4-BE49-F238E27FC236}">
                  <a16:creationId xmlns:a16="http://schemas.microsoft.com/office/drawing/2014/main" id="{70BF4A6F-EC3A-BA49-A38B-73895A710312}"/>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1C2F1ED6-C52A-0247-AE06-750B40923153}"/>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8" name="Text Placeholder 4">
            <a:extLst>
              <a:ext uri="{FF2B5EF4-FFF2-40B4-BE49-F238E27FC236}">
                <a16:creationId xmlns:a16="http://schemas.microsoft.com/office/drawing/2014/main" id="{57A0282C-9D5D-2A48-BAAA-DBDFA4AF4284}"/>
              </a:ext>
            </a:extLst>
          </p:cNvPr>
          <p:cNvSpPr>
            <a:spLocks noGrp="1"/>
          </p:cNvSpPr>
          <p:nvPr>
            <p:ph type="body" sz="quarter" idx="10" hasCustomPrompt="1"/>
          </p:nvPr>
        </p:nvSpPr>
        <p:spPr>
          <a:xfrm>
            <a:off x="2611552" y="2460172"/>
            <a:ext cx="6968897" cy="1349602"/>
          </a:xfrm>
          <a:prstGeom prst="rect">
            <a:avLst/>
          </a:prstGeom>
        </p:spPr>
        <p:txBody>
          <a:bodyPr/>
          <a:lstStyle>
            <a:lvl1pPr marL="0" indent="0" algn="ctr">
              <a:lnSpc>
                <a:spcPct val="120000"/>
              </a:lnSpc>
              <a:buNone/>
              <a:defRPr sz="2200" b="0" i="0" spc="0" baseline="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sp>
        <p:nvSpPr>
          <p:cNvPr id="50" name="Subtitle 2">
            <a:extLst>
              <a:ext uri="{FF2B5EF4-FFF2-40B4-BE49-F238E27FC236}">
                <a16:creationId xmlns:a16="http://schemas.microsoft.com/office/drawing/2014/main" id="{8A133AA0-E92B-524D-82C2-9BD453301949}"/>
              </a:ext>
            </a:extLst>
          </p:cNvPr>
          <p:cNvSpPr>
            <a:spLocks noGrp="1"/>
          </p:cNvSpPr>
          <p:nvPr>
            <p:ph type="subTitle" idx="1" hasCustomPrompt="1"/>
          </p:nvPr>
        </p:nvSpPr>
        <p:spPr>
          <a:xfrm>
            <a:off x="2611553" y="4137077"/>
            <a:ext cx="6968896" cy="430887"/>
          </a:xfrm>
          <a:prstGeom prst="rect">
            <a:avLst/>
          </a:prstGeom>
        </p:spPr>
        <p:txBody>
          <a:bodyPr wrap="square">
            <a:spAutoFit/>
          </a:bodyPr>
          <a:lstStyle>
            <a:lvl1pPr marL="0" indent="0" algn="ctr">
              <a:lnSpc>
                <a:spcPct val="100000"/>
              </a:lnSpc>
              <a:buNone/>
              <a:defRPr sz="2200" cap="all" spc="44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Tree>
    <p:extLst>
      <p:ext uri="{BB962C8B-B14F-4D97-AF65-F5344CB8AC3E}">
        <p14:creationId xmlns:p14="http://schemas.microsoft.com/office/powerpoint/2010/main" val="126529759"/>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showMasterSp="0" preserve="1" userDrawn="1">
  <p:cSld name="Special Section Divider">
    <p:bg>
      <p:bgPr>
        <a:solidFill>
          <a:srgbClr val="F2F2F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23E8EA90-A74B-1644-8AAF-65FE0006F75A}"/>
              </a:ext>
            </a:extLst>
          </p:cNvPr>
          <p:cNvPicPr>
            <a:picLocks noChangeAspect="1"/>
          </p:cNvPicPr>
          <p:nvPr userDrawn="1"/>
        </p:nvPicPr>
        <p:blipFill>
          <a:blip r:embed="rId2"/>
          <a:stretch>
            <a:fillRect/>
          </a:stretch>
        </p:blipFill>
        <p:spPr>
          <a:xfrm>
            <a:off x="2812923" y="0"/>
            <a:ext cx="9379077" cy="6227998"/>
          </a:xfrm>
          <a:prstGeom prst="rect">
            <a:avLst/>
          </a:prstGeom>
          <a:ln w="12700">
            <a:miter lim="400000"/>
          </a:ln>
        </p:spPr>
      </p:pic>
      <p:sp>
        <p:nvSpPr>
          <p:cNvPr id="8" name="Rounded Rectangle">
            <a:extLst>
              <a:ext uri="{FF2B5EF4-FFF2-40B4-BE49-F238E27FC236}">
                <a16:creationId xmlns:a16="http://schemas.microsoft.com/office/drawing/2014/main" id="{D977F431-0689-8C41-B7A7-3F422DA3B700}"/>
              </a:ext>
            </a:extLst>
          </p:cNvPr>
          <p:cNvSpPr/>
          <p:nvPr userDrawn="1"/>
        </p:nvSpPr>
        <p:spPr>
          <a:xfrm>
            <a:off x="1408021" y="1082401"/>
            <a:ext cx="9375960" cy="4693198"/>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pic>
        <p:nvPicPr>
          <p:cNvPr id="9" name="Image" descr="Image">
            <a:extLst>
              <a:ext uri="{FF2B5EF4-FFF2-40B4-BE49-F238E27FC236}">
                <a16:creationId xmlns:a16="http://schemas.microsoft.com/office/drawing/2014/main" id="{4DA96CE1-B3E4-7D4F-BE51-C00D0B1BEBFE}"/>
              </a:ext>
            </a:extLst>
          </p:cNvPr>
          <p:cNvPicPr>
            <a:picLocks noChangeAspect="1"/>
          </p:cNvPicPr>
          <p:nvPr userDrawn="1"/>
        </p:nvPicPr>
        <p:blipFill>
          <a:blip r:embed="rId3"/>
          <a:stretch>
            <a:fillRect/>
          </a:stretch>
        </p:blipFill>
        <p:spPr>
          <a:xfrm>
            <a:off x="8047" y="8948"/>
            <a:ext cx="12192000" cy="6858000"/>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2545781" y="2666823"/>
            <a:ext cx="7127680" cy="553998"/>
          </a:xfrm>
          <a:prstGeom prst="rect">
            <a:avLst/>
          </a:prstGeom>
        </p:spPr>
        <p:txBody>
          <a:bodyPr wrap="square" lIns="0" tIns="0" rIns="0" bIns="0">
            <a:noAutofit/>
          </a:bodyPr>
          <a:lstStyle>
            <a:lvl1pPr marL="4571">
              <a:lnSpc>
                <a:spcPct val="100000"/>
              </a:lnSpc>
              <a:defRPr sz="3600" b="1" i="0" spc="-50" baseline="0">
                <a:solidFill>
                  <a:srgbClr val="243A5E"/>
                </a:solidFill>
                <a:latin typeface="Segoe UI Semibold" panose="020B0502040204020203" pitchFamily="34" charset="0"/>
                <a:cs typeface="Segoe UI Semibold" panose="020B0502040204020203" pitchFamily="34" charset="0"/>
              </a:defRPr>
            </a:lvl1pPr>
          </a:lstStyle>
          <a:p>
            <a:r>
              <a:rPr lang="en-US"/>
              <a:t>Presentation title, 36pt</a:t>
            </a: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hasCustomPrompt="1"/>
          </p:nvPr>
        </p:nvSpPr>
        <p:spPr>
          <a:xfrm>
            <a:off x="2541820" y="2012658"/>
            <a:ext cx="7131642" cy="338554"/>
          </a:xfrm>
          <a:prstGeom prst="rect">
            <a:avLst/>
          </a:prstGeom>
        </p:spPr>
        <p:txBody>
          <a:bodyPr wrap="square" lIns="0" tIns="0" rIns="0" bIns="0">
            <a:spAutoFit/>
          </a:bodyPr>
          <a:lstStyle>
            <a:lvl1pPr marL="0" indent="0" algn="l">
              <a:lnSpc>
                <a:spcPct val="100000"/>
              </a:lnSpc>
              <a:spcBef>
                <a:spcPts val="0"/>
              </a:spcBef>
              <a:buNone/>
              <a:defRPr sz="2200" cap="all" spc="280" baseline="0">
                <a:solidFill>
                  <a:srgbClr val="0078D4"/>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2545782" y="3536433"/>
            <a:ext cx="7127679" cy="1454023"/>
          </a:xfrm>
          <a:prstGeom prst="rect">
            <a:avLst/>
          </a:prstGeom>
        </p:spPr>
        <p:txBody>
          <a:bodyPr lIns="0" tIns="0" rIns="0" bIns="0">
            <a:normAutofit/>
          </a:bodyPr>
          <a:lstStyle>
            <a:lvl1pPr marL="0" indent="0">
              <a:buNone/>
              <a:defRPr sz="2000" b="0" i="0" spc="0">
                <a:solidFill>
                  <a:srgbClr val="2F2F2F"/>
                </a:solidFill>
                <a:latin typeface="Segoe UI" panose="020B0502040204020203" pitchFamily="34" charset="0"/>
                <a:cs typeface="Segoe UI" panose="020B0502040204020203" pitchFamily="34" charset="0"/>
              </a:defRPr>
            </a:lvl1pPr>
          </a:lstStyle>
          <a:p>
            <a:pPr lvl="0"/>
            <a:r>
              <a:rPr lang="en-US"/>
              <a:t>Body copy, 20pt</a:t>
            </a:r>
          </a:p>
        </p:txBody>
      </p:sp>
      <p:grpSp>
        <p:nvGrpSpPr>
          <p:cNvPr id="11" name="Group 10">
            <a:extLst>
              <a:ext uri="{FF2B5EF4-FFF2-40B4-BE49-F238E27FC236}">
                <a16:creationId xmlns:a16="http://schemas.microsoft.com/office/drawing/2014/main" id="{B9884A09-66B7-CF4C-9E8A-7359F25D6FE7}"/>
              </a:ext>
            </a:extLst>
          </p:cNvPr>
          <p:cNvGrpSpPr/>
          <p:nvPr userDrawn="1"/>
        </p:nvGrpSpPr>
        <p:grpSpPr>
          <a:xfrm rot="5400000">
            <a:off x="10146364" y="2385921"/>
            <a:ext cx="6714479" cy="2229681"/>
            <a:chOff x="8270283" y="6177473"/>
            <a:chExt cx="12760035" cy="4236124"/>
          </a:xfrm>
        </p:grpSpPr>
        <p:pic>
          <p:nvPicPr>
            <p:cNvPr id="12" name="Image" descr="Image">
              <a:extLst>
                <a:ext uri="{FF2B5EF4-FFF2-40B4-BE49-F238E27FC236}">
                  <a16:creationId xmlns:a16="http://schemas.microsoft.com/office/drawing/2014/main" id="{BFD6579F-2E0B-AC4E-B3CF-F8E77C54053E}"/>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3" name="R134 G97 B197…">
              <a:extLst>
                <a:ext uri="{FF2B5EF4-FFF2-40B4-BE49-F238E27FC236}">
                  <a16:creationId xmlns:a16="http://schemas.microsoft.com/office/drawing/2014/main" id="{C1FB9FD0-9348-D44A-B22B-BA9C683ED97E}"/>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4" name="R59 G46 B88…">
              <a:extLst>
                <a:ext uri="{FF2B5EF4-FFF2-40B4-BE49-F238E27FC236}">
                  <a16:creationId xmlns:a16="http://schemas.microsoft.com/office/drawing/2014/main" id="{F8BE03AA-34DA-4049-B449-11A0EE1852CE}"/>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5" name="R213 G157 B255…">
              <a:extLst>
                <a:ext uri="{FF2B5EF4-FFF2-40B4-BE49-F238E27FC236}">
                  <a16:creationId xmlns:a16="http://schemas.microsoft.com/office/drawing/2014/main" id="{2B0C9B98-814E-2F4A-8F45-17752BEDEFFE}"/>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6" name="R161 G133 B210…">
              <a:extLst>
                <a:ext uri="{FF2B5EF4-FFF2-40B4-BE49-F238E27FC236}">
                  <a16:creationId xmlns:a16="http://schemas.microsoft.com/office/drawing/2014/main" id="{7B698C4F-5365-EA49-9E8E-37D03F323454}"/>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7" name="R0 G120 B212…">
              <a:extLst>
                <a:ext uri="{FF2B5EF4-FFF2-40B4-BE49-F238E27FC236}">
                  <a16:creationId xmlns:a16="http://schemas.microsoft.com/office/drawing/2014/main" id="{FD35F576-63A9-D94A-9E52-E9846D10E673}"/>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8" name="R36 G58 B94…">
              <a:extLst>
                <a:ext uri="{FF2B5EF4-FFF2-40B4-BE49-F238E27FC236}">
                  <a16:creationId xmlns:a16="http://schemas.microsoft.com/office/drawing/2014/main" id="{75AD73AB-A303-AB4D-BE93-3CC19BEE95EE}"/>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20" name="R80 G230 B255…">
              <a:extLst>
                <a:ext uri="{FF2B5EF4-FFF2-40B4-BE49-F238E27FC236}">
                  <a16:creationId xmlns:a16="http://schemas.microsoft.com/office/drawing/2014/main" id="{73A6DAC9-3DF7-1247-B432-B0151529BE90}"/>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1" name="R40 G167 B233…">
              <a:extLst>
                <a:ext uri="{FF2B5EF4-FFF2-40B4-BE49-F238E27FC236}">
                  <a16:creationId xmlns:a16="http://schemas.microsoft.com/office/drawing/2014/main" id="{0F76C5AE-1071-044C-AA75-BF4F88A80762}"/>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2" name="R0 G133 B117   Hex #008575   C100 M15 Y60 K0   PMS 3285 C">
              <a:extLst>
                <a:ext uri="{FF2B5EF4-FFF2-40B4-BE49-F238E27FC236}">
                  <a16:creationId xmlns:a16="http://schemas.microsoft.com/office/drawing/2014/main" id="{D035A622-20C6-674D-ABDC-CB954413DF1C}"/>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3" name="R39 G75 B71   Hex #274b47…">
              <a:extLst>
                <a:ext uri="{FF2B5EF4-FFF2-40B4-BE49-F238E27FC236}">
                  <a16:creationId xmlns:a16="http://schemas.microsoft.com/office/drawing/2014/main" id="{61E4D389-EB97-A448-AD60-AEDEB2F00D3A}"/>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4" name="R48 G229 B208…">
              <a:extLst>
                <a:ext uri="{FF2B5EF4-FFF2-40B4-BE49-F238E27FC236}">
                  <a16:creationId xmlns:a16="http://schemas.microsoft.com/office/drawing/2014/main" id="{B439E7C5-9742-434B-AD0D-FDF86B290917}"/>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5" name="R40 G194 B209…">
              <a:extLst>
                <a:ext uri="{FF2B5EF4-FFF2-40B4-BE49-F238E27FC236}">
                  <a16:creationId xmlns:a16="http://schemas.microsoft.com/office/drawing/2014/main" id="{5A894DB0-0F8E-2F4F-A2AB-6D410D902A92}"/>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6" name="R16 G124 B16  Hex #107c10  C75 M0 Y100 K0   PMS 362 C">
              <a:extLst>
                <a:ext uri="{FF2B5EF4-FFF2-40B4-BE49-F238E27FC236}">
                  <a16:creationId xmlns:a16="http://schemas.microsoft.com/office/drawing/2014/main" id="{F38A69B6-9F9E-CC48-91C2-1575DD38A32F}"/>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7" name="R5 G75 B22   Hex #054b16…">
              <a:extLst>
                <a:ext uri="{FF2B5EF4-FFF2-40B4-BE49-F238E27FC236}">
                  <a16:creationId xmlns:a16="http://schemas.microsoft.com/office/drawing/2014/main" id="{28A274DA-9171-9747-AB5C-EF263821F373}"/>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8" name="R155 G240 B11…">
              <a:extLst>
                <a:ext uri="{FF2B5EF4-FFF2-40B4-BE49-F238E27FC236}">
                  <a16:creationId xmlns:a16="http://schemas.microsoft.com/office/drawing/2014/main" id="{56DA42B8-D18A-0347-81E1-BE7A8DE6AF9A}"/>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9" name="R127 G186 B0…">
              <a:extLst>
                <a:ext uri="{FF2B5EF4-FFF2-40B4-BE49-F238E27FC236}">
                  <a16:creationId xmlns:a16="http://schemas.microsoft.com/office/drawing/2014/main" id="{407A1C50-6794-EC45-AD4A-3097DBC245F1}"/>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30" name="R216 G59 B1…">
              <a:extLst>
                <a:ext uri="{FF2B5EF4-FFF2-40B4-BE49-F238E27FC236}">
                  <a16:creationId xmlns:a16="http://schemas.microsoft.com/office/drawing/2014/main" id="{D095C4F1-2383-4949-9E67-33D47E26159C}"/>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1" name="R107 G41 B41…">
              <a:extLst>
                <a:ext uri="{FF2B5EF4-FFF2-40B4-BE49-F238E27FC236}">
                  <a16:creationId xmlns:a16="http://schemas.microsoft.com/office/drawing/2014/main" id="{EF879688-380F-CF44-BF84-F8F8CF2581B1}"/>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2" name="R255 G147 B73…">
              <a:extLst>
                <a:ext uri="{FF2B5EF4-FFF2-40B4-BE49-F238E27FC236}">
                  <a16:creationId xmlns:a16="http://schemas.microsoft.com/office/drawing/2014/main" id="{82FE479A-A702-DE46-A103-A0B4A98D60D1}"/>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3" name="R241 G101 B34…">
              <a:extLst>
                <a:ext uri="{FF2B5EF4-FFF2-40B4-BE49-F238E27FC236}">
                  <a16:creationId xmlns:a16="http://schemas.microsoft.com/office/drawing/2014/main" id="{914E0248-5807-5649-9D67-8A87B157D20B}"/>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4" name="R255 G185 B0…">
              <a:extLst>
                <a:ext uri="{FF2B5EF4-FFF2-40B4-BE49-F238E27FC236}">
                  <a16:creationId xmlns:a16="http://schemas.microsoft.com/office/drawing/2014/main" id="{1E86FE6E-DB36-9648-ABCD-0F63CD0E146B}"/>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5" name="R106 G75 B22…">
              <a:extLst>
                <a:ext uri="{FF2B5EF4-FFF2-40B4-BE49-F238E27FC236}">
                  <a16:creationId xmlns:a16="http://schemas.microsoft.com/office/drawing/2014/main" id="{86EBDE02-9B34-2743-B3AD-5D720A45069F}"/>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6" name="R254 G240 B0…">
              <a:extLst>
                <a:ext uri="{FF2B5EF4-FFF2-40B4-BE49-F238E27FC236}">
                  <a16:creationId xmlns:a16="http://schemas.microsoft.com/office/drawing/2014/main" id="{E044BB2C-917C-3B4E-84ED-F00A40EAE94C}"/>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7" name="R254 G212 B0…">
              <a:extLst>
                <a:ext uri="{FF2B5EF4-FFF2-40B4-BE49-F238E27FC236}">
                  <a16:creationId xmlns:a16="http://schemas.microsoft.com/office/drawing/2014/main" id="{820FBC61-BF59-6640-893D-9D946A1839A7}"/>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8" name="Image" descr="Image">
              <a:extLst>
                <a:ext uri="{FF2B5EF4-FFF2-40B4-BE49-F238E27FC236}">
                  <a16:creationId xmlns:a16="http://schemas.microsoft.com/office/drawing/2014/main" id="{5E5B3702-F2FD-1E4E-83F0-6B0FDE5E6A87}"/>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9" name="R242 G242 B242…">
              <a:extLst>
                <a:ext uri="{FF2B5EF4-FFF2-40B4-BE49-F238E27FC236}">
                  <a16:creationId xmlns:a16="http://schemas.microsoft.com/office/drawing/2014/main" id="{7FD4C549-DEC5-C847-9BF6-96A17A0494AF}"/>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40" name="R230 G230 B230…">
              <a:extLst>
                <a:ext uri="{FF2B5EF4-FFF2-40B4-BE49-F238E27FC236}">
                  <a16:creationId xmlns:a16="http://schemas.microsoft.com/office/drawing/2014/main" id="{186A0629-84F2-1540-A7BC-B0D5DF45C618}"/>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1" name="R210 G210 B210…">
              <a:extLst>
                <a:ext uri="{FF2B5EF4-FFF2-40B4-BE49-F238E27FC236}">
                  <a16:creationId xmlns:a16="http://schemas.microsoft.com/office/drawing/2014/main" id="{742C97BE-E444-1342-A76A-5E826DB46E35}"/>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2" name="R115 G115 B115…">
              <a:extLst>
                <a:ext uri="{FF2B5EF4-FFF2-40B4-BE49-F238E27FC236}">
                  <a16:creationId xmlns:a16="http://schemas.microsoft.com/office/drawing/2014/main" id="{7B71431F-7920-A544-9F1F-A6D24C6CCBE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3" name="R80 G80 B80…">
              <a:extLst>
                <a:ext uri="{FF2B5EF4-FFF2-40B4-BE49-F238E27FC236}">
                  <a16:creationId xmlns:a16="http://schemas.microsoft.com/office/drawing/2014/main" id="{783434BE-F9AF-E041-92AC-A6BE7DB4468E}"/>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4" name="R47 G47 B47…">
              <a:extLst>
                <a:ext uri="{FF2B5EF4-FFF2-40B4-BE49-F238E27FC236}">
                  <a16:creationId xmlns:a16="http://schemas.microsoft.com/office/drawing/2014/main" id="{D0BA6446-B29C-AD4C-AE45-FBC71AF5173A}"/>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5" name="R0 G0 B0…">
              <a:extLst>
                <a:ext uri="{FF2B5EF4-FFF2-40B4-BE49-F238E27FC236}">
                  <a16:creationId xmlns:a16="http://schemas.microsoft.com/office/drawing/2014/main" id="{86DD875A-469B-8D41-92AB-A3FE4768DDD4}"/>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6" name="Primary">
              <a:extLst>
                <a:ext uri="{FF2B5EF4-FFF2-40B4-BE49-F238E27FC236}">
                  <a16:creationId xmlns:a16="http://schemas.microsoft.com/office/drawing/2014/main" id="{4309B6D7-CDB6-EA43-9320-ECB48361CE31}"/>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83539199-EE3A-C247-A7C1-9154C58676F7}"/>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8" name="Primary">
              <a:extLst>
                <a:ext uri="{FF2B5EF4-FFF2-40B4-BE49-F238E27FC236}">
                  <a16:creationId xmlns:a16="http://schemas.microsoft.com/office/drawing/2014/main" id="{EB21E731-90CB-9241-9072-F6AEDAAC9EAA}"/>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9" name="Secondary">
              <a:extLst>
                <a:ext uri="{FF2B5EF4-FFF2-40B4-BE49-F238E27FC236}">
                  <a16:creationId xmlns:a16="http://schemas.microsoft.com/office/drawing/2014/main" id="{CA8AE9DD-3463-8841-9DB8-A6D11E28DA75}"/>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Tree>
    <p:extLst>
      <p:ext uri="{BB962C8B-B14F-4D97-AF65-F5344CB8AC3E}">
        <p14:creationId xmlns:p14="http://schemas.microsoft.com/office/powerpoint/2010/main" val="1265450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456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showMasterSp="0" preserve="1" userDrawn="1">
  <p:cSld name="Table">
    <p:bg>
      <p:bgPr>
        <a:solidFill>
          <a:srgbClr val="F2F2F2"/>
        </a:solidFill>
        <a:effectLst/>
      </p:bgPr>
    </p:bg>
    <p:spTree>
      <p:nvGrpSpPr>
        <p:cNvPr id="1" name=""/>
        <p:cNvGrpSpPr/>
        <p:nvPr/>
      </p:nvGrpSpPr>
      <p:grpSpPr>
        <a:xfrm>
          <a:off x="0" y="0"/>
          <a:ext cx="0" cy="0"/>
          <a:chOff x="0" y="0"/>
          <a:chExt cx="0" cy="0"/>
        </a:xfrm>
      </p:grpSpPr>
      <p:pic>
        <p:nvPicPr>
          <p:cNvPr id="53" name="Image" descr="Image">
            <a:extLst>
              <a:ext uri="{FF2B5EF4-FFF2-40B4-BE49-F238E27FC236}">
                <a16:creationId xmlns:a16="http://schemas.microsoft.com/office/drawing/2014/main" id="{B942BBF3-5645-DE4F-B190-43E9BF1C8042}"/>
              </a:ext>
            </a:extLst>
          </p:cNvPr>
          <p:cNvPicPr>
            <a:picLocks noChangeAspect="1"/>
          </p:cNvPicPr>
          <p:nvPr userDrawn="1"/>
        </p:nvPicPr>
        <p:blipFill>
          <a:blip r:embed="rId2"/>
          <a:stretch>
            <a:fillRect/>
          </a:stretch>
        </p:blipFill>
        <p:spPr>
          <a:xfrm>
            <a:off x="2403108" y="-23619"/>
            <a:ext cx="9971751" cy="6653019"/>
          </a:xfrm>
          <a:prstGeom prst="rect">
            <a:avLst/>
          </a:prstGeom>
          <a:ln w="12700">
            <a:miter lim="400000"/>
          </a:ln>
        </p:spPr>
      </p:pic>
      <p:sp>
        <p:nvSpPr>
          <p:cNvPr id="8" name="Rounded Rectangle">
            <a:extLst>
              <a:ext uri="{FF2B5EF4-FFF2-40B4-BE49-F238E27FC236}">
                <a16:creationId xmlns:a16="http://schemas.microsoft.com/office/drawing/2014/main" id="{D977F431-0689-8C41-B7A7-3F422DA3B700}"/>
              </a:ext>
            </a:extLst>
          </p:cNvPr>
          <p:cNvSpPr/>
          <p:nvPr userDrawn="1"/>
        </p:nvSpPr>
        <p:spPr>
          <a:xfrm>
            <a:off x="570062" y="571500"/>
            <a:ext cx="11051878" cy="5715000"/>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r>
              <a:rPr lang="en-US" sz="1600"/>
              <a:t>v</a:t>
            </a:r>
            <a:endParaRPr sz="1600"/>
          </a:p>
        </p:txBody>
      </p:sp>
      <p:grpSp>
        <p:nvGrpSpPr>
          <p:cNvPr id="9" name="Group 8">
            <a:extLst>
              <a:ext uri="{FF2B5EF4-FFF2-40B4-BE49-F238E27FC236}">
                <a16:creationId xmlns:a16="http://schemas.microsoft.com/office/drawing/2014/main" id="{EDA14B0C-B26A-EA42-9EE1-1EDAF238ADBD}"/>
              </a:ext>
            </a:extLst>
          </p:cNvPr>
          <p:cNvGrpSpPr/>
          <p:nvPr userDrawn="1"/>
        </p:nvGrpSpPr>
        <p:grpSpPr>
          <a:xfrm rot="5400000">
            <a:off x="10146364" y="2385921"/>
            <a:ext cx="6714479" cy="2229681"/>
            <a:chOff x="8270283" y="6177473"/>
            <a:chExt cx="12760035" cy="4236124"/>
          </a:xfrm>
        </p:grpSpPr>
        <p:pic>
          <p:nvPicPr>
            <p:cNvPr id="11" name="Image" descr="Image">
              <a:extLst>
                <a:ext uri="{FF2B5EF4-FFF2-40B4-BE49-F238E27FC236}">
                  <a16:creationId xmlns:a16="http://schemas.microsoft.com/office/drawing/2014/main" id="{A1674A59-7BBC-8B44-A314-3837101693CB}"/>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3" name="R134 G97 B197…">
              <a:extLst>
                <a:ext uri="{FF2B5EF4-FFF2-40B4-BE49-F238E27FC236}">
                  <a16:creationId xmlns:a16="http://schemas.microsoft.com/office/drawing/2014/main" id="{6C1F8F76-B8DD-6A4A-83FD-0096284A3AF8}"/>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4" name="R59 G46 B88…">
              <a:extLst>
                <a:ext uri="{FF2B5EF4-FFF2-40B4-BE49-F238E27FC236}">
                  <a16:creationId xmlns:a16="http://schemas.microsoft.com/office/drawing/2014/main" id="{80D0B581-3793-A54E-A8CA-0D65C37C24D6}"/>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5" name="R213 G157 B255…">
              <a:extLst>
                <a:ext uri="{FF2B5EF4-FFF2-40B4-BE49-F238E27FC236}">
                  <a16:creationId xmlns:a16="http://schemas.microsoft.com/office/drawing/2014/main" id="{3EBA1A0A-4A52-234B-B84F-4444FE763055}"/>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6" name="R161 G133 B210…">
              <a:extLst>
                <a:ext uri="{FF2B5EF4-FFF2-40B4-BE49-F238E27FC236}">
                  <a16:creationId xmlns:a16="http://schemas.microsoft.com/office/drawing/2014/main" id="{2F49017C-5984-C644-8BA6-C7183A58E0B7}"/>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7" name="R0 G120 B212…">
              <a:extLst>
                <a:ext uri="{FF2B5EF4-FFF2-40B4-BE49-F238E27FC236}">
                  <a16:creationId xmlns:a16="http://schemas.microsoft.com/office/drawing/2014/main" id="{9F14269F-727C-1646-8E19-C97672A4CBC7}"/>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8" name="R36 G58 B94…">
              <a:extLst>
                <a:ext uri="{FF2B5EF4-FFF2-40B4-BE49-F238E27FC236}">
                  <a16:creationId xmlns:a16="http://schemas.microsoft.com/office/drawing/2014/main" id="{239CC50F-7FF2-4E46-A462-373C371BCD84}"/>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20" name="R80 G230 B255…">
              <a:extLst>
                <a:ext uri="{FF2B5EF4-FFF2-40B4-BE49-F238E27FC236}">
                  <a16:creationId xmlns:a16="http://schemas.microsoft.com/office/drawing/2014/main" id="{3AB30C35-19B2-7343-882D-11CC573FC6E1}"/>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1" name="R40 G167 B233…">
              <a:extLst>
                <a:ext uri="{FF2B5EF4-FFF2-40B4-BE49-F238E27FC236}">
                  <a16:creationId xmlns:a16="http://schemas.microsoft.com/office/drawing/2014/main" id="{06E399F4-0F32-304A-832C-C42FB1A47F7A}"/>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2" name="R0 G133 B117   Hex #008575   C100 M15 Y60 K0   PMS 3285 C">
              <a:extLst>
                <a:ext uri="{FF2B5EF4-FFF2-40B4-BE49-F238E27FC236}">
                  <a16:creationId xmlns:a16="http://schemas.microsoft.com/office/drawing/2014/main" id="{96FB653D-3C3A-8341-AD81-043F7167D1C4}"/>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3" name="R39 G75 B71   Hex #274b47…">
              <a:extLst>
                <a:ext uri="{FF2B5EF4-FFF2-40B4-BE49-F238E27FC236}">
                  <a16:creationId xmlns:a16="http://schemas.microsoft.com/office/drawing/2014/main" id="{1D58E9C1-33E8-9442-A7A6-0FA9F60BD860}"/>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4" name="R48 G229 B208…">
              <a:extLst>
                <a:ext uri="{FF2B5EF4-FFF2-40B4-BE49-F238E27FC236}">
                  <a16:creationId xmlns:a16="http://schemas.microsoft.com/office/drawing/2014/main" id="{0926053B-75EE-FC46-812C-DF588274AC67}"/>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5" name="R40 G194 B209…">
              <a:extLst>
                <a:ext uri="{FF2B5EF4-FFF2-40B4-BE49-F238E27FC236}">
                  <a16:creationId xmlns:a16="http://schemas.microsoft.com/office/drawing/2014/main" id="{1EB69650-4B18-B242-9DDF-0DD5750D27DE}"/>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6" name="R16 G124 B16  Hex #107c10  C75 M0 Y100 K0   PMS 362 C">
              <a:extLst>
                <a:ext uri="{FF2B5EF4-FFF2-40B4-BE49-F238E27FC236}">
                  <a16:creationId xmlns:a16="http://schemas.microsoft.com/office/drawing/2014/main" id="{DE540432-0FC0-6440-88E4-7630B85B3C51}"/>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7" name="R5 G75 B22   Hex #054b16…">
              <a:extLst>
                <a:ext uri="{FF2B5EF4-FFF2-40B4-BE49-F238E27FC236}">
                  <a16:creationId xmlns:a16="http://schemas.microsoft.com/office/drawing/2014/main" id="{0F62778F-D43C-1544-9EFD-1A2CECB66D89}"/>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8" name="R155 G240 B11…">
              <a:extLst>
                <a:ext uri="{FF2B5EF4-FFF2-40B4-BE49-F238E27FC236}">
                  <a16:creationId xmlns:a16="http://schemas.microsoft.com/office/drawing/2014/main" id="{32AD0ADE-FF6F-A94F-B2D9-FCCFF8B5ABEA}"/>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9" name="R127 G186 B0…">
              <a:extLst>
                <a:ext uri="{FF2B5EF4-FFF2-40B4-BE49-F238E27FC236}">
                  <a16:creationId xmlns:a16="http://schemas.microsoft.com/office/drawing/2014/main" id="{897F0079-D282-B843-B403-495661886DBC}"/>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30" name="R216 G59 B1…">
              <a:extLst>
                <a:ext uri="{FF2B5EF4-FFF2-40B4-BE49-F238E27FC236}">
                  <a16:creationId xmlns:a16="http://schemas.microsoft.com/office/drawing/2014/main" id="{B3B9EB2F-23B8-444A-8219-38060D83AC47}"/>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1" name="R107 G41 B41…">
              <a:extLst>
                <a:ext uri="{FF2B5EF4-FFF2-40B4-BE49-F238E27FC236}">
                  <a16:creationId xmlns:a16="http://schemas.microsoft.com/office/drawing/2014/main" id="{3557B259-79F5-FD4E-ABDD-E847BAE18085}"/>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2" name="R255 G147 B73…">
              <a:extLst>
                <a:ext uri="{FF2B5EF4-FFF2-40B4-BE49-F238E27FC236}">
                  <a16:creationId xmlns:a16="http://schemas.microsoft.com/office/drawing/2014/main" id="{EB769A36-14B8-4648-B1E4-BEAD2DB6A0F8}"/>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3" name="R241 G101 B34…">
              <a:extLst>
                <a:ext uri="{FF2B5EF4-FFF2-40B4-BE49-F238E27FC236}">
                  <a16:creationId xmlns:a16="http://schemas.microsoft.com/office/drawing/2014/main" id="{470D6450-4581-EF4D-8B93-CB615383263A}"/>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4" name="R255 G185 B0…">
              <a:extLst>
                <a:ext uri="{FF2B5EF4-FFF2-40B4-BE49-F238E27FC236}">
                  <a16:creationId xmlns:a16="http://schemas.microsoft.com/office/drawing/2014/main" id="{632749AD-96EC-3343-B1A6-9E0C867ADECF}"/>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5" name="R106 G75 B22…">
              <a:extLst>
                <a:ext uri="{FF2B5EF4-FFF2-40B4-BE49-F238E27FC236}">
                  <a16:creationId xmlns:a16="http://schemas.microsoft.com/office/drawing/2014/main" id="{F9E35FC1-A35F-B745-90EA-57105623AB8B}"/>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6" name="R254 G240 B0…">
              <a:extLst>
                <a:ext uri="{FF2B5EF4-FFF2-40B4-BE49-F238E27FC236}">
                  <a16:creationId xmlns:a16="http://schemas.microsoft.com/office/drawing/2014/main" id="{7BC41431-9EC5-8E4C-8D3B-B32A568DBB01}"/>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7" name="R254 G212 B0…">
              <a:extLst>
                <a:ext uri="{FF2B5EF4-FFF2-40B4-BE49-F238E27FC236}">
                  <a16:creationId xmlns:a16="http://schemas.microsoft.com/office/drawing/2014/main" id="{2D1985BA-6797-E74E-95DB-0E553C8D27A1}"/>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8" name="Image" descr="Image">
              <a:extLst>
                <a:ext uri="{FF2B5EF4-FFF2-40B4-BE49-F238E27FC236}">
                  <a16:creationId xmlns:a16="http://schemas.microsoft.com/office/drawing/2014/main" id="{49B5A0FD-559B-1F4B-BDBD-A10AE80E9A3B}"/>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9" name="R242 G242 B242…">
              <a:extLst>
                <a:ext uri="{FF2B5EF4-FFF2-40B4-BE49-F238E27FC236}">
                  <a16:creationId xmlns:a16="http://schemas.microsoft.com/office/drawing/2014/main" id="{C78963B3-FC09-904D-B2FB-C23CC235BA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40" name="R230 G230 B230…">
              <a:extLst>
                <a:ext uri="{FF2B5EF4-FFF2-40B4-BE49-F238E27FC236}">
                  <a16:creationId xmlns:a16="http://schemas.microsoft.com/office/drawing/2014/main" id="{9C015F37-056E-FD47-9300-C8B9ACF7926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1" name="R210 G210 B210…">
              <a:extLst>
                <a:ext uri="{FF2B5EF4-FFF2-40B4-BE49-F238E27FC236}">
                  <a16:creationId xmlns:a16="http://schemas.microsoft.com/office/drawing/2014/main" id="{5982986B-5780-BB45-8959-27F8109F4380}"/>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2" name="R115 G115 B115…">
              <a:extLst>
                <a:ext uri="{FF2B5EF4-FFF2-40B4-BE49-F238E27FC236}">
                  <a16:creationId xmlns:a16="http://schemas.microsoft.com/office/drawing/2014/main" id="{7AD658FA-514D-D349-919E-7D334AE7890E}"/>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3" name="R80 G80 B80…">
              <a:extLst>
                <a:ext uri="{FF2B5EF4-FFF2-40B4-BE49-F238E27FC236}">
                  <a16:creationId xmlns:a16="http://schemas.microsoft.com/office/drawing/2014/main" id="{B62D8CC2-25BD-9145-95E4-001346F89CE3}"/>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4" name="R47 G47 B47…">
              <a:extLst>
                <a:ext uri="{FF2B5EF4-FFF2-40B4-BE49-F238E27FC236}">
                  <a16:creationId xmlns:a16="http://schemas.microsoft.com/office/drawing/2014/main" id="{BD4A5539-C8D0-ED46-A50E-D18D37146AA8}"/>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5" name="R0 G0 B0…">
              <a:extLst>
                <a:ext uri="{FF2B5EF4-FFF2-40B4-BE49-F238E27FC236}">
                  <a16:creationId xmlns:a16="http://schemas.microsoft.com/office/drawing/2014/main" id="{FBE70931-AE50-964D-8193-DB001E6AA45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6" name="Primary">
              <a:extLst>
                <a:ext uri="{FF2B5EF4-FFF2-40B4-BE49-F238E27FC236}">
                  <a16:creationId xmlns:a16="http://schemas.microsoft.com/office/drawing/2014/main" id="{238D6FF9-3818-5244-923C-36F5F49DA0BC}"/>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5BF1272E-4AC2-FC49-97E2-4BD3DADABB6D}"/>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8" name="Primary">
              <a:extLst>
                <a:ext uri="{FF2B5EF4-FFF2-40B4-BE49-F238E27FC236}">
                  <a16:creationId xmlns:a16="http://schemas.microsoft.com/office/drawing/2014/main" id="{D5BEA3CD-7D1E-EA40-A4C4-DBF39ABE550A}"/>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9" name="Secondary">
              <a:extLst>
                <a:ext uri="{FF2B5EF4-FFF2-40B4-BE49-F238E27FC236}">
                  <a16:creationId xmlns:a16="http://schemas.microsoft.com/office/drawing/2014/main" id="{125547FF-D3C1-E244-9790-F480D2E6CA6D}"/>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6" name="Table Placeholder 5">
            <a:extLst>
              <a:ext uri="{FF2B5EF4-FFF2-40B4-BE49-F238E27FC236}">
                <a16:creationId xmlns:a16="http://schemas.microsoft.com/office/drawing/2014/main" id="{38465923-E3A5-C94A-AD56-2EB067A44929}"/>
              </a:ext>
            </a:extLst>
          </p:cNvPr>
          <p:cNvSpPr>
            <a:spLocks noGrp="1"/>
          </p:cNvSpPr>
          <p:nvPr>
            <p:ph type="tbl" sz="quarter" idx="10"/>
          </p:nvPr>
        </p:nvSpPr>
        <p:spPr>
          <a:xfrm>
            <a:off x="1300503" y="1750688"/>
            <a:ext cx="9620083" cy="4195590"/>
          </a:xfrm>
          <a:prstGeom prst="rect">
            <a:avLst/>
          </a:prstGeom>
        </p:spPr>
        <p:txBody>
          <a:bodyPr/>
          <a:lstStyle>
            <a:lvl1pPr marL="0" indent="0" algn="ctr">
              <a:buNone/>
              <a:defRPr sz="1800">
                <a:solidFill>
                  <a:srgbClr val="2F2F2F"/>
                </a:solidFill>
                <a:latin typeface="Segoe UI" panose="020B0502040204020203" pitchFamily="34" charset="0"/>
                <a:cs typeface="Segoe UI" panose="020B0502040204020203" pitchFamily="34" charset="0"/>
              </a:defRPr>
            </a:lvl1pPr>
          </a:lstStyle>
          <a:p>
            <a:r>
              <a:rPr lang="en-US"/>
              <a:t>Click icon to add table</a:t>
            </a:r>
          </a:p>
        </p:txBody>
      </p:sp>
      <p:sp>
        <p:nvSpPr>
          <p:cNvPr id="58" name="Title 1">
            <a:extLst>
              <a:ext uri="{FF2B5EF4-FFF2-40B4-BE49-F238E27FC236}">
                <a16:creationId xmlns:a16="http://schemas.microsoft.com/office/drawing/2014/main" id="{C3494CC6-65D3-0B49-A8DF-518C476D7E77}"/>
              </a:ext>
            </a:extLst>
          </p:cNvPr>
          <p:cNvSpPr>
            <a:spLocks noGrp="1"/>
          </p:cNvSpPr>
          <p:nvPr>
            <p:ph type="title" hasCustomPrompt="1"/>
          </p:nvPr>
        </p:nvSpPr>
        <p:spPr>
          <a:xfrm>
            <a:off x="3998078" y="841346"/>
            <a:ext cx="4195845" cy="430887"/>
          </a:xfrm>
          <a:prstGeom prst="rect">
            <a:avLst/>
          </a:prstGeom>
        </p:spPr>
        <p:txBody>
          <a:bodyPr wrap="square" lIns="0" tIns="0" rIns="0" bIns="0">
            <a:spAutoFit/>
          </a:bodyPr>
          <a:lstStyle>
            <a:lvl1pPr marL="4571" algn="ctr">
              <a:lnSpc>
                <a:spcPct val="100000"/>
              </a:lnSpc>
              <a:defRPr sz="2800" b="0" i="0" cap="none" baseline="0">
                <a:solidFill>
                  <a:srgbClr val="2F2F2F"/>
                </a:solidFill>
                <a:latin typeface="Segoe UI Semibold" panose="020B0502040204020203" pitchFamily="34" charset="0"/>
                <a:cs typeface="Segoe UI Semibold" panose="020B0502040204020203" pitchFamily="34" charset="0"/>
              </a:defRPr>
            </a:lvl1pPr>
          </a:lstStyle>
          <a:p>
            <a:r>
              <a:rPr lang="en-US"/>
              <a:t>Section title, 28pt </a:t>
            </a:r>
          </a:p>
        </p:txBody>
      </p:sp>
      <p:pic>
        <p:nvPicPr>
          <p:cNvPr id="54" name="Image" descr="Image">
            <a:extLst>
              <a:ext uri="{FF2B5EF4-FFF2-40B4-BE49-F238E27FC236}">
                <a16:creationId xmlns:a16="http://schemas.microsoft.com/office/drawing/2014/main" id="{3B983ED6-8246-7C4D-81E2-F1FD50243FF1}"/>
              </a:ext>
            </a:extLst>
          </p:cNvPr>
          <p:cNvPicPr>
            <a:picLocks noChangeAspect="1"/>
          </p:cNvPicPr>
          <p:nvPr userDrawn="1"/>
        </p:nvPicPr>
        <p:blipFill>
          <a:blip r:embed="rId5"/>
          <a:stretch>
            <a:fillRect/>
          </a:stretch>
        </p:blipFill>
        <p:spPr>
          <a:xfrm>
            <a:off x="8047" y="8948"/>
            <a:ext cx="12192000" cy="6858000"/>
          </a:xfrm>
          <a:prstGeom prst="rect">
            <a:avLst/>
          </a:prstGeom>
          <a:ln w="12700">
            <a:miter lim="400000"/>
          </a:ln>
        </p:spPr>
      </p:pic>
    </p:spTree>
    <p:extLst>
      <p:ext uri="{BB962C8B-B14F-4D97-AF65-F5344CB8AC3E}">
        <p14:creationId xmlns:p14="http://schemas.microsoft.com/office/powerpoint/2010/main" val="3136050743"/>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showMasterSp="0" preserve="1" userDrawn="1">
  <p:cSld name="Content Three Sections">
    <p:bg>
      <p:bgPr>
        <a:solidFill>
          <a:srgbClr val="F2F2F2"/>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85DDBF9-7413-7642-8040-CF5B54B26232}"/>
              </a:ext>
            </a:extLst>
          </p:cNvPr>
          <p:cNvSpPr/>
          <p:nvPr userDrawn="1"/>
        </p:nvSpPr>
        <p:spPr>
          <a:xfrm>
            <a:off x="3236026" y="1"/>
            <a:ext cx="8955974"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FD70957D-AFC5-A245-9EF4-0986EFB881CD}"/>
              </a:ext>
            </a:extLst>
          </p:cNvPr>
          <p:cNvSpPr/>
          <p:nvPr userDrawn="1"/>
        </p:nvSpPr>
        <p:spPr>
          <a:xfrm>
            <a:off x="7714013" y="-1"/>
            <a:ext cx="4477987" cy="6858001"/>
          </a:xfrm>
          <a:prstGeom prst="rect">
            <a:avLst/>
          </a:prstGeom>
          <a:solidFill>
            <a:schemeClr val="tx2"/>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600">
              <a:solidFill>
                <a:schemeClr val="tx2"/>
              </a:solidFill>
            </a:endParaRP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hasCustomPrompt="1"/>
          </p:nvPr>
        </p:nvSpPr>
        <p:spPr>
          <a:xfrm>
            <a:off x="3856612" y="582151"/>
            <a:ext cx="3236814" cy="338554"/>
          </a:xfrm>
          <a:prstGeom prst="rect">
            <a:avLst/>
          </a:prstGeom>
        </p:spPr>
        <p:txBody>
          <a:bodyPr lIns="0" tIns="0" rIns="0" bIns="0">
            <a:spAutoFit/>
          </a:bodyPr>
          <a:lstStyle>
            <a:lvl1pPr marL="0" indent="0" algn="l">
              <a:lnSpc>
                <a:spcPct val="100000"/>
              </a:lnSpc>
              <a:spcBef>
                <a:spcPts val="0"/>
              </a:spcBef>
              <a:buNone/>
              <a:defRPr sz="2200" b="0" i="0" spc="0" baseline="0">
                <a:solidFill>
                  <a:schemeClr val="tx2"/>
                </a:solidFill>
                <a:latin typeface="Segoe UI Semibold" panose="020B0502040204020203" pitchFamily="34" charset="0"/>
                <a:cs typeface="Segoe UI Semibold"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Subtitle, 22pt</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3856612" y="1689674"/>
            <a:ext cx="3236814" cy="4596827"/>
          </a:xfrm>
          <a:prstGeom prst="rect">
            <a:avLst/>
          </a:prstGeom>
        </p:spPr>
        <p:txBody>
          <a:bodyPr lIns="0" tIns="0" rIns="0" bIns="0">
            <a:normAutofit/>
          </a:bodyPr>
          <a:lstStyle>
            <a:lvl1pPr marL="0" indent="0">
              <a:lnSpc>
                <a:spcPct val="100000"/>
              </a:lnSpc>
              <a:buNone/>
              <a:defRPr sz="2000" b="0" i="0" spc="0">
                <a:solidFill>
                  <a:srgbClr val="2F2F2F"/>
                </a:solidFill>
                <a:latin typeface="Segoe UI" panose="020B0502040204020203" pitchFamily="34" charset="0"/>
                <a:cs typeface="Segoe UI" panose="020B0502040204020203" pitchFamily="34" charset="0"/>
              </a:defRPr>
            </a:lvl1pPr>
          </a:lstStyle>
          <a:p>
            <a:pPr lvl="0"/>
            <a:r>
              <a:rPr lang="en-US"/>
              <a:t>Body copy, 20pt</a:t>
            </a:r>
          </a:p>
        </p:txBody>
      </p:sp>
      <p:sp>
        <p:nvSpPr>
          <p:cNvPr id="13" name="Line">
            <a:extLst>
              <a:ext uri="{FF2B5EF4-FFF2-40B4-BE49-F238E27FC236}">
                <a16:creationId xmlns:a16="http://schemas.microsoft.com/office/drawing/2014/main" id="{A9F0FCE7-BFE4-F947-8D14-7145162ABC3D}"/>
              </a:ext>
            </a:extLst>
          </p:cNvPr>
          <p:cNvSpPr/>
          <p:nvPr userDrawn="1"/>
        </p:nvSpPr>
        <p:spPr>
          <a:xfrm>
            <a:off x="3856612" y="1305189"/>
            <a:ext cx="3236813" cy="0"/>
          </a:xfrm>
          <a:prstGeom prst="line">
            <a:avLst/>
          </a:prstGeom>
          <a:ln w="25400" cap="rnd">
            <a:solidFill>
              <a:schemeClr val="tx1"/>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5" name="Text Placeholder 9">
            <a:extLst>
              <a:ext uri="{FF2B5EF4-FFF2-40B4-BE49-F238E27FC236}">
                <a16:creationId xmlns:a16="http://schemas.microsoft.com/office/drawing/2014/main" id="{07164E44-9B05-9145-B57E-B2E4814EF8D0}"/>
              </a:ext>
            </a:extLst>
          </p:cNvPr>
          <p:cNvSpPr>
            <a:spLocks noGrp="1"/>
          </p:cNvSpPr>
          <p:nvPr>
            <p:ph type="body" sz="quarter" idx="11" hasCustomPrompt="1"/>
          </p:nvPr>
        </p:nvSpPr>
        <p:spPr>
          <a:xfrm>
            <a:off x="8331630" y="1689674"/>
            <a:ext cx="3290310" cy="4596827"/>
          </a:xfrm>
          <a:prstGeom prst="rect">
            <a:avLst/>
          </a:prstGeom>
        </p:spPr>
        <p:txBody>
          <a:bodyPr lIns="0" tIns="0" rIns="0" bIns="0">
            <a:normAutofit/>
          </a:bodyPr>
          <a:lstStyle>
            <a:lvl1pPr marL="0" indent="0">
              <a:lnSpc>
                <a:spcPct val="100000"/>
              </a:lnSpc>
              <a:buNone/>
              <a:defRPr sz="2000" b="0" i="0" spc="0">
                <a:solidFill>
                  <a:schemeClr val="bg1"/>
                </a:solidFill>
                <a:latin typeface="Segoe UI" panose="020B0502040204020203" pitchFamily="34" charset="0"/>
                <a:cs typeface="Segoe UI" panose="020B0502040204020203" pitchFamily="34" charset="0"/>
              </a:defRPr>
            </a:lvl1pPr>
          </a:lstStyle>
          <a:p>
            <a:pPr lvl="0"/>
            <a:r>
              <a:rPr lang="en-US"/>
              <a:t>Body copy, 20pt</a:t>
            </a:r>
          </a:p>
        </p:txBody>
      </p:sp>
      <p:sp>
        <p:nvSpPr>
          <p:cNvPr id="16" name="Line">
            <a:extLst>
              <a:ext uri="{FF2B5EF4-FFF2-40B4-BE49-F238E27FC236}">
                <a16:creationId xmlns:a16="http://schemas.microsoft.com/office/drawing/2014/main" id="{3FE1788A-05BA-5C43-A47C-1225A43BD09F}"/>
              </a:ext>
            </a:extLst>
          </p:cNvPr>
          <p:cNvSpPr/>
          <p:nvPr userDrawn="1"/>
        </p:nvSpPr>
        <p:spPr>
          <a:xfrm>
            <a:off x="8331630" y="1305189"/>
            <a:ext cx="3290310" cy="0"/>
          </a:xfrm>
          <a:prstGeom prst="line">
            <a:avLst/>
          </a:prstGeom>
          <a:ln w="25400" cap="rnd">
            <a:solidFill>
              <a:schemeClr val="tx1"/>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grpSp>
        <p:nvGrpSpPr>
          <p:cNvPr id="17" name="Group 16">
            <a:extLst>
              <a:ext uri="{FF2B5EF4-FFF2-40B4-BE49-F238E27FC236}">
                <a16:creationId xmlns:a16="http://schemas.microsoft.com/office/drawing/2014/main" id="{7DABA23F-FA23-0B4A-8DCA-FA506BBBF5ED}"/>
              </a:ext>
            </a:extLst>
          </p:cNvPr>
          <p:cNvGrpSpPr/>
          <p:nvPr userDrawn="1"/>
        </p:nvGrpSpPr>
        <p:grpSpPr>
          <a:xfrm rot="5400000">
            <a:off x="10146364" y="2385921"/>
            <a:ext cx="6714479" cy="2229681"/>
            <a:chOff x="8270283" y="6177473"/>
            <a:chExt cx="12760035" cy="4236124"/>
          </a:xfrm>
        </p:grpSpPr>
        <p:pic>
          <p:nvPicPr>
            <p:cNvPr id="18" name="Image" descr="Image">
              <a:extLst>
                <a:ext uri="{FF2B5EF4-FFF2-40B4-BE49-F238E27FC236}">
                  <a16:creationId xmlns:a16="http://schemas.microsoft.com/office/drawing/2014/main" id="{B778CBFD-74BD-2641-8079-3A67E3899572}"/>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20" name="R134 G97 B197…">
              <a:extLst>
                <a:ext uri="{FF2B5EF4-FFF2-40B4-BE49-F238E27FC236}">
                  <a16:creationId xmlns:a16="http://schemas.microsoft.com/office/drawing/2014/main" id="{6008BA1C-EA05-7148-AB36-CD2C3C99D239}"/>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21" name="R59 G46 B88…">
              <a:extLst>
                <a:ext uri="{FF2B5EF4-FFF2-40B4-BE49-F238E27FC236}">
                  <a16:creationId xmlns:a16="http://schemas.microsoft.com/office/drawing/2014/main" id="{A6787898-B4C1-4C42-923E-4A5D1CF68085}"/>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22" name="R213 G157 B255…">
              <a:extLst>
                <a:ext uri="{FF2B5EF4-FFF2-40B4-BE49-F238E27FC236}">
                  <a16:creationId xmlns:a16="http://schemas.microsoft.com/office/drawing/2014/main" id="{B57B02CE-A624-9C4B-8901-64CF2104367E}"/>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23" name="R161 G133 B210…">
              <a:extLst>
                <a:ext uri="{FF2B5EF4-FFF2-40B4-BE49-F238E27FC236}">
                  <a16:creationId xmlns:a16="http://schemas.microsoft.com/office/drawing/2014/main" id="{682A293B-E3A7-364D-BC21-F656A5F98A1F}"/>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24" name="R0 G120 B212…">
              <a:extLst>
                <a:ext uri="{FF2B5EF4-FFF2-40B4-BE49-F238E27FC236}">
                  <a16:creationId xmlns:a16="http://schemas.microsoft.com/office/drawing/2014/main" id="{917234B2-A505-C140-AD38-D8936AF0A300}"/>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25" name="R36 G58 B94…">
              <a:extLst>
                <a:ext uri="{FF2B5EF4-FFF2-40B4-BE49-F238E27FC236}">
                  <a16:creationId xmlns:a16="http://schemas.microsoft.com/office/drawing/2014/main" id="{4EBA5D09-2EE5-0945-A466-202D1995FE72}"/>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26" name="R80 G230 B255…">
              <a:extLst>
                <a:ext uri="{FF2B5EF4-FFF2-40B4-BE49-F238E27FC236}">
                  <a16:creationId xmlns:a16="http://schemas.microsoft.com/office/drawing/2014/main" id="{C0C8B097-10F9-BB48-856E-9828906740A5}"/>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7" name="R40 G167 B233…">
              <a:extLst>
                <a:ext uri="{FF2B5EF4-FFF2-40B4-BE49-F238E27FC236}">
                  <a16:creationId xmlns:a16="http://schemas.microsoft.com/office/drawing/2014/main" id="{C7228242-AF00-5448-A847-5E49AB492F98}"/>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8" name="R0 G133 B117   Hex #008575   C100 M15 Y60 K0   PMS 3285 C">
              <a:extLst>
                <a:ext uri="{FF2B5EF4-FFF2-40B4-BE49-F238E27FC236}">
                  <a16:creationId xmlns:a16="http://schemas.microsoft.com/office/drawing/2014/main" id="{AA0C1832-0A15-D44A-A1BA-A06375C3A0D0}"/>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9" name="R39 G75 B71   Hex #274b47…">
              <a:extLst>
                <a:ext uri="{FF2B5EF4-FFF2-40B4-BE49-F238E27FC236}">
                  <a16:creationId xmlns:a16="http://schemas.microsoft.com/office/drawing/2014/main" id="{CB9923F5-143B-1546-AA1F-12097FE6B950}"/>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30" name="R48 G229 B208…">
              <a:extLst>
                <a:ext uri="{FF2B5EF4-FFF2-40B4-BE49-F238E27FC236}">
                  <a16:creationId xmlns:a16="http://schemas.microsoft.com/office/drawing/2014/main" id="{A15970EF-72CB-1842-AB2F-6264131A963D}"/>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31" name="R40 G194 B209…">
              <a:extLst>
                <a:ext uri="{FF2B5EF4-FFF2-40B4-BE49-F238E27FC236}">
                  <a16:creationId xmlns:a16="http://schemas.microsoft.com/office/drawing/2014/main" id="{E90098E7-8193-0548-969E-440AEB7E8583}"/>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32" name="R16 G124 B16  Hex #107c10  C75 M0 Y100 K0   PMS 362 C">
              <a:extLst>
                <a:ext uri="{FF2B5EF4-FFF2-40B4-BE49-F238E27FC236}">
                  <a16:creationId xmlns:a16="http://schemas.microsoft.com/office/drawing/2014/main" id="{0FAB675D-403D-DD46-B307-4BF63A807456}"/>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33" name="R5 G75 B22   Hex #054b16…">
              <a:extLst>
                <a:ext uri="{FF2B5EF4-FFF2-40B4-BE49-F238E27FC236}">
                  <a16:creationId xmlns:a16="http://schemas.microsoft.com/office/drawing/2014/main" id="{C2EB1040-EB9C-1341-93B5-58FC97D7B9CF}"/>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34" name="R155 G240 B11…">
              <a:extLst>
                <a:ext uri="{FF2B5EF4-FFF2-40B4-BE49-F238E27FC236}">
                  <a16:creationId xmlns:a16="http://schemas.microsoft.com/office/drawing/2014/main" id="{BBE98AE7-EB6A-B347-9D22-A1F9A4B03D6D}"/>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35" name="R127 G186 B0…">
              <a:extLst>
                <a:ext uri="{FF2B5EF4-FFF2-40B4-BE49-F238E27FC236}">
                  <a16:creationId xmlns:a16="http://schemas.microsoft.com/office/drawing/2014/main" id="{0DF6AC68-F902-D040-BCD2-DDB13536621B}"/>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36" name="R216 G59 B1…">
              <a:extLst>
                <a:ext uri="{FF2B5EF4-FFF2-40B4-BE49-F238E27FC236}">
                  <a16:creationId xmlns:a16="http://schemas.microsoft.com/office/drawing/2014/main" id="{D64F42F4-036E-AA4C-BE83-128744D95EFE}"/>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7" name="R107 G41 B41…">
              <a:extLst>
                <a:ext uri="{FF2B5EF4-FFF2-40B4-BE49-F238E27FC236}">
                  <a16:creationId xmlns:a16="http://schemas.microsoft.com/office/drawing/2014/main" id="{618E49FB-2172-BA4F-B172-B350D668F265}"/>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8" name="R255 G147 B73…">
              <a:extLst>
                <a:ext uri="{FF2B5EF4-FFF2-40B4-BE49-F238E27FC236}">
                  <a16:creationId xmlns:a16="http://schemas.microsoft.com/office/drawing/2014/main" id="{FCD78807-925C-EB46-A9B6-BD5D520EF34E}"/>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9" name="R241 G101 B34…">
              <a:extLst>
                <a:ext uri="{FF2B5EF4-FFF2-40B4-BE49-F238E27FC236}">
                  <a16:creationId xmlns:a16="http://schemas.microsoft.com/office/drawing/2014/main" id="{CF2953A9-BB73-3248-ABEA-E0E9CEE5B016}"/>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40" name="R255 G185 B0…">
              <a:extLst>
                <a:ext uri="{FF2B5EF4-FFF2-40B4-BE49-F238E27FC236}">
                  <a16:creationId xmlns:a16="http://schemas.microsoft.com/office/drawing/2014/main" id="{0C557268-C8DE-2A41-B157-9B70C87EFDD4}"/>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41" name="R106 G75 B22…">
              <a:extLst>
                <a:ext uri="{FF2B5EF4-FFF2-40B4-BE49-F238E27FC236}">
                  <a16:creationId xmlns:a16="http://schemas.microsoft.com/office/drawing/2014/main" id="{95D86A6B-2BC3-0240-A0DE-A536322BB0CB}"/>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42" name="R254 G240 B0…">
              <a:extLst>
                <a:ext uri="{FF2B5EF4-FFF2-40B4-BE49-F238E27FC236}">
                  <a16:creationId xmlns:a16="http://schemas.microsoft.com/office/drawing/2014/main" id="{759477BF-ECE9-0346-8499-2FBE464BD5DD}"/>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43" name="R254 G212 B0…">
              <a:extLst>
                <a:ext uri="{FF2B5EF4-FFF2-40B4-BE49-F238E27FC236}">
                  <a16:creationId xmlns:a16="http://schemas.microsoft.com/office/drawing/2014/main" id="{593C7A29-23E1-1342-8C94-C1F70FD9400E}"/>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44" name="Image" descr="Image">
              <a:extLst>
                <a:ext uri="{FF2B5EF4-FFF2-40B4-BE49-F238E27FC236}">
                  <a16:creationId xmlns:a16="http://schemas.microsoft.com/office/drawing/2014/main" id="{C99CA830-2971-FE43-BFD4-84151E338782}"/>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45" name="R242 G242 B242…">
              <a:extLst>
                <a:ext uri="{FF2B5EF4-FFF2-40B4-BE49-F238E27FC236}">
                  <a16:creationId xmlns:a16="http://schemas.microsoft.com/office/drawing/2014/main" id="{BBF02AEA-BCC3-004D-AF72-79C170F8648C}"/>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46" name="R230 G230 B230…">
              <a:extLst>
                <a:ext uri="{FF2B5EF4-FFF2-40B4-BE49-F238E27FC236}">
                  <a16:creationId xmlns:a16="http://schemas.microsoft.com/office/drawing/2014/main" id="{6E185071-9D54-6D4B-8084-316F9145FEC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7" name="R210 G210 B210…">
              <a:extLst>
                <a:ext uri="{FF2B5EF4-FFF2-40B4-BE49-F238E27FC236}">
                  <a16:creationId xmlns:a16="http://schemas.microsoft.com/office/drawing/2014/main" id="{E8BFE9D3-11B0-2543-A2D1-0DE0140CCCF0}"/>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8" name="R115 G115 B115…">
              <a:extLst>
                <a:ext uri="{FF2B5EF4-FFF2-40B4-BE49-F238E27FC236}">
                  <a16:creationId xmlns:a16="http://schemas.microsoft.com/office/drawing/2014/main" id="{EF9D546E-38BF-8142-A5F7-B3C6ED064FF9}"/>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9" name="R80 G80 B80…">
              <a:extLst>
                <a:ext uri="{FF2B5EF4-FFF2-40B4-BE49-F238E27FC236}">
                  <a16:creationId xmlns:a16="http://schemas.microsoft.com/office/drawing/2014/main" id="{FEDC3380-FD29-F94C-A3F7-84BEFE3CE80F}"/>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50" name="R47 G47 B47…">
              <a:extLst>
                <a:ext uri="{FF2B5EF4-FFF2-40B4-BE49-F238E27FC236}">
                  <a16:creationId xmlns:a16="http://schemas.microsoft.com/office/drawing/2014/main" id="{D5FD872F-B44A-C44F-8E62-7D5A5247A5D1}"/>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51" name="R0 G0 B0…">
              <a:extLst>
                <a:ext uri="{FF2B5EF4-FFF2-40B4-BE49-F238E27FC236}">
                  <a16:creationId xmlns:a16="http://schemas.microsoft.com/office/drawing/2014/main" id="{E8FED7BB-5E8A-5947-BBA3-4F5BED14308C}"/>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52" name="Primary">
              <a:extLst>
                <a:ext uri="{FF2B5EF4-FFF2-40B4-BE49-F238E27FC236}">
                  <a16:creationId xmlns:a16="http://schemas.microsoft.com/office/drawing/2014/main" id="{4149240F-EE4B-D94E-A0FB-FF71096B4F78}"/>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53" name="Secondary">
              <a:extLst>
                <a:ext uri="{FF2B5EF4-FFF2-40B4-BE49-F238E27FC236}">
                  <a16:creationId xmlns:a16="http://schemas.microsoft.com/office/drawing/2014/main" id="{68C6A8D1-6ECA-7B4E-9390-C11E8450875D}"/>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54" name="Primary">
              <a:extLst>
                <a:ext uri="{FF2B5EF4-FFF2-40B4-BE49-F238E27FC236}">
                  <a16:creationId xmlns:a16="http://schemas.microsoft.com/office/drawing/2014/main" id="{5188337C-FF19-0246-8896-8C1347FC6CE7}"/>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55" name="Secondary">
              <a:extLst>
                <a:ext uri="{FF2B5EF4-FFF2-40B4-BE49-F238E27FC236}">
                  <a16:creationId xmlns:a16="http://schemas.microsoft.com/office/drawing/2014/main" id="{F09ADA02-13DF-4F40-8F75-3978AD60F611}"/>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71" name="Text Placeholder 9">
            <a:extLst>
              <a:ext uri="{FF2B5EF4-FFF2-40B4-BE49-F238E27FC236}">
                <a16:creationId xmlns:a16="http://schemas.microsoft.com/office/drawing/2014/main" id="{B3542D27-BCDA-E340-86F5-6BC5736E8830}"/>
              </a:ext>
            </a:extLst>
          </p:cNvPr>
          <p:cNvSpPr>
            <a:spLocks noGrp="1"/>
          </p:cNvSpPr>
          <p:nvPr>
            <p:ph type="body" sz="quarter" idx="13" hasCustomPrompt="1"/>
          </p:nvPr>
        </p:nvSpPr>
        <p:spPr>
          <a:xfrm>
            <a:off x="8331630" y="582151"/>
            <a:ext cx="3290310" cy="338554"/>
          </a:xfrm>
          <a:prstGeom prst="rect">
            <a:avLst/>
          </a:prstGeom>
        </p:spPr>
        <p:txBody>
          <a:bodyPr wrap="square" lIns="0" tIns="0" rIns="0" bIns="0">
            <a:spAutoFit/>
          </a:bodyPr>
          <a:lstStyle>
            <a:lvl1pPr marL="0" indent="0">
              <a:lnSpc>
                <a:spcPct val="100000"/>
              </a:lnSpc>
              <a:buNone/>
              <a:defRPr sz="2200" b="0" i="0" spc="0">
                <a:solidFill>
                  <a:schemeClr val="bg1"/>
                </a:solidFill>
                <a:latin typeface="Segoe UI Semibold" panose="020B0502040204020203" pitchFamily="34" charset="0"/>
                <a:cs typeface="Segoe UI Semibold" panose="020B0502040204020203" pitchFamily="34" charset="0"/>
              </a:defRPr>
            </a:lvl1pPr>
          </a:lstStyle>
          <a:p>
            <a:pPr lvl="0"/>
            <a:r>
              <a:rPr lang="en-US"/>
              <a:t>Subtitle, 22pt</a:t>
            </a:r>
          </a:p>
        </p:txBody>
      </p:sp>
      <p:sp>
        <p:nvSpPr>
          <p:cNvPr id="56" name="Title 1">
            <a:extLst>
              <a:ext uri="{FF2B5EF4-FFF2-40B4-BE49-F238E27FC236}">
                <a16:creationId xmlns:a16="http://schemas.microsoft.com/office/drawing/2014/main" id="{905B62CA-E9F1-834B-8A07-17B2F35068FE}"/>
              </a:ext>
            </a:extLst>
          </p:cNvPr>
          <p:cNvSpPr>
            <a:spLocks noGrp="1"/>
          </p:cNvSpPr>
          <p:nvPr>
            <p:ph type="title" hasCustomPrompt="1"/>
          </p:nvPr>
        </p:nvSpPr>
        <p:spPr>
          <a:xfrm>
            <a:off x="588416" y="571500"/>
            <a:ext cx="2304532" cy="861774"/>
          </a:xfrm>
          <a:prstGeom prst="rect">
            <a:avLst/>
          </a:prstGeom>
        </p:spPr>
        <p:txBody>
          <a:bodyPr lIns="0" tIns="0" rIns="0" bIns="0">
            <a:spAutoFit/>
          </a:bodyPr>
          <a:lstStyle>
            <a:lvl1pPr marL="4571">
              <a:lnSpc>
                <a:spcPct val="100000"/>
              </a:lnSpc>
              <a:defRPr sz="2800" b="0" i="0" cap="none" baseline="0">
                <a:solidFill>
                  <a:srgbClr val="2F2F2F"/>
                </a:solidFill>
                <a:latin typeface="Segoe UI Semibold" panose="020B0502040204020203" pitchFamily="34" charset="0"/>
                <a:cs typeface="Segoe UI Semibold" panose="020B0502040204020203" pitchFamily="34" charset="0"/>
              </a:defRPr>
            </a:lvl1pPr>
          </a:lstStyle>
          <a:p>
            <a:r>
              <a:rPr lang="en-US"/>
              <a:t>Section title, 28pt </a:t>
            </a:r>
          </a:p>
        </p:txBody>
      </p:sp>
      <p:sp>
        <p:nvSpPr>
          <p:cNvPr id="57" name="Text Placeholder 9">
            <a:extLst>
              <a:ext uri="{FF2B5EF4-FFF2-40B4-BE49-F238E27FC236}">
                <a16:creationId xmlns:a16="http://schemas.microsoft.com/office/drawing/2014/main" id="{26BCB04F-AE36-FC47-9665-CC9B70C43444}"/>
              </a:ext>
            </a:extLst>
          </p:cNvPr>
          <p:cNvSpPr>
            <a:spLocks noGrp="1"/>
          </p:cNvSpPr>
          <p:nvPr>
            <p:ph type="body" sz="quarter" idx="14" hasCustomPrompt="1"/>
          </p:nvPr>
        </p:nvSpPr>
        <p:spPr>
          <a:xfrm>
            <a:off x="574245" y="2353733"/>
            <a:ext cx="2304532" cy="1463970"/>
          </a:xfrm>
          <a:prstGeom prst="rect">
            <a:avLst/>
          </a:prstGeom>
        </p:spPr>
        <p:txBody>
          <a:bodyPr lIns="0" tIns="0" rIns="0" bIns="0">
            <a:normAutofit/>
          </a:bodyPr>
          <a:lstStyle>
            <a:lvl1pPr marL="0" indent="0">
              <a:lnSpc>
                <a:spcPct val="100000"/>
              </a:lnSpc>
              <a:buNone/>
              <a:defRPr sz="2200" b="0" i="0" spc="0">
                <a:solidFill>
                  <a:srgbClr val="2F2F2F"/>
                </a:solidFill>
                <a:latin typeface="Segoe UI" panose="020B0502040204020203" pitchFamily="34" charset="0"/>
                <a:cs typeface="Segoe UI" panose="020B0502040204020203" pitchFamily="34" charset="0"/>
              </a:defRPr>
            </a:lvl1pPr>
          </a:lstStyle>
          <a:p>
            <a:pPr lvl="0"/>
            <a:r>
              <a:rPr lang="en-US"/>
              <a:t>Body copy, 22pt</a:t>
            </a:r>
          </a:p>
        </p:txBody>
      </p:sp>
    </p:spTree>
    <p:extLst>
      <p:ext uri="{BB962C8B-B14F-4D97-AF65-F5344CB8AC3E}">
        <p14:creationId xmlns:p14="http://schemas.microsoft.com/office/powerpoint/2010/main" val="1020420307"/>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showMasterSp="0" preserve="1" userDrawn="1">
  <p:cSld name="Comparison 2">
    <p:bg>
      <p:bgPr>
        <a:solidFill>
          <a:srgbClr val="F2F2F2"/>
        </a:solidFill>
        <a:effectLst/>
      </p:bgPr>
    </p:bg>
    <p:spTree>
      <p:nvGrpSpPr>
        <p:cNvPr id="1" name=""/>
        <p:cNvGrpSpPr/>
        <p:nvPr/>
      </p:nvGrpSpPr>
      <p:grpSpPr>
        <a:xfrm>
          <a:off x="0" y="0"/>
          <a:ext cx="0" cy="0"/>
          <a:chOff x="0" y="0"/>
          <a:chExt cx="0" cy="0"/>
        </a:xfrm>
      </p:grpSpPr>
      <p:sp>
        <p:nvSpPr>
          <p:cNvPr id="57" name="Rectangle">
            <a:extLst>
              <a:ext uri="{FF2B5EF4-FFF2-40B4-BE49-F238E27FC236}">
                <a16:creationId xmlns:a16="http://schemas.microsoft.com/office/drawing/2014/main" id="{8FAB358C-C753-DE49-ABA1-43D198836CD7}"/>
              </a:ext>
            </a:extLst>
          </p:cNvPr>
          <p:cNvSpPr/>
          <p:nvPr userDrawn="1"/>
        </p:nvSpPr>
        <p:spPr>
          <a:xfrm>
            <a:off x="3236026" y="-1"/>
            <a:ext cx="8955974" cy="6858001"/>
          </a:xfrm>
          <a:prstGeom prst="rect">
            <a:avLst/>
          </a:prstGeom>
          <a:solidFill>
            <a:schemeClr val="tx2"/>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grpSp>
        <p:nvGrpSpPr>
          <p:cNvPr id="17" name="Group 16">
            <a:extLst>
              <a:ext uri="{FF2B5EF4-FFF2-40B4-BE49-F238E27FC236}">
                <a16:creationId xmlns:a16="http://schemas.microsoft.com/office/drawing/2014/main" id="{7DABA23F-FA23-0B4A-8DCA-FA506BBBF5ED}"/>
              </a:ext>
            </a:extLst>
          </p:cNvPr>
          <p:cNvGrpSpPr/>
          <p:nvPr userDrawn="1"/>
        </p:nvGrpSpPr>
        <p:grpSpPr>
          <a:xfrm rot="5400000">
            <a:off x="10146364" y="2385921"/>
            <a:ext cx="6714479" cy="2229681"/>
            <a:chOff x="8270283" y="6177473"/>
            <a:chExt cx="12760035" cy="4236124"/>
          </a:xfrm>
        </p:grpSpPr>
        <p:pic>
          <p:nvPicPr>
            <p:cNvPr id="18" name="Image" descr="Image">
              <a:extLst>
                <a:ext uri="{FF2B5EF4-FFF2-40B4-BE49-F238E27FC236}">
                  <a16:creationId xmlns:a16="http://schemas.microsoft.com/office/drawing/2014/main" id="{B778CBFD-74BD-2641-8079-3A67E3899572}"/>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20" name="R134 G97 B197…">
              <a:extLst>
                <a:ext uri="{FF2B5EF4-FFF2-40B4-BE49-F238E27FC236}">
                  <a16:creationId xmlns:a16="http://schemas.microsoft.com/office/drawing/2014/main" id="{6008BA1C-EA05-7148-AB36-CD2C3C99D239}"/>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21" name="R59 G46 B88…">
              <a:extLst>
                <a:ext uri="{FF2B5EF4-FFF2-40B4-BE49-F238E27FC236}">
                  <a16:creationId xmlns:a16="http://schemas.microsoft.com/office/drawing/2014/main" id="{A6787898-B4C1-4C42-923E-4A5D1CF68085}"/>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22" name="R213 G157 B255…">
              <a:extLst>
                <a:ext uri="{FF2B5EF4-FFF2-40B4-BE49-F238E27FC236}">
                  <a16:creationId xmlns:a16="http://schemas.microsoft.com/office/drawing/2014/main" id="{B57B02CE-A624-9C4B-8901-64CF2104367E}"/>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23" name="R161 G133 B210…">
              <a:extLst>
                <a:ext uri="{FF2B5EF4-FFF2-40B4-BE49-F238E27FC236}">
                  <a16:creationId xmlns:a16="http://schemas.microsoft.com/office/drawing/2014/main" id="{682A293B-E3A7-364D-BC21-F656A5F98A1F}"/>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24" name="R0 G120 B212…">
              <a:extLst>
                <a:ext uri="{FF2B5EF4-FFF2-40B4-BE49-F238E27FC236}">
                  <a16:creationId xmlns:a16="http://schemas.microsoft.com/office/drawing/2014/main" id="{917234B2-A505-C140-AD38-D8936AF0A300}"/>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25" name="R36 G58 B94…">
              <a:extLst>
                <a:ext uri="{FF2B5EF4-FFF2-40B4-BE49-F238E27FC236}">
                  <a16:creationId xmlns:a16="http://schemas.microsoft.com/office/drawing/2014/main" id="{4EBA5D09-2EE5-0945-A466-202D1995FE72}"/>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26" name="R80 G230 B255…">
              <a:extLst>
                <a:ext uri="{FF2B5EF4-FFF2-40B4-BE49-F238E27FC236}">
                  <a16:creationId xmlns:a16="http://schemas.microsoft.com/office/drawing/2014/main" id="{C0C8B097-10F9-BB48-856E-9828906740A5}"/>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7" name="R40 G167 B233…">
              <a:extLst>
                <a:ext uri="{FF2B5EF4-FFF2-40B4-BE49-F238E27FC236}">
                  <a16:creationId xmlns:a16="http://schemas.microsoft.com/office/drawing/2014/main" id="{C7228242-AF00-5448-A847-5E49AB492F98}"/>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8" name="R0 G133 B117   Hex #008575   C100 M15 Y60 K0   PMS 3285 C">
              <a:extLst>
                <a:ext uri="{FF2B5EF4-FFF2-40B4-BE49-F238E27FC236}">
                  <a16:creationId xmlns:a16="http://schemas.microsoft.com/office/drawing/2014/main" id="{AA0C1832-0A15-D44A-A1BA-A06375C3A0D0}"/>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9" name="R39 G75 B71   Hex #274b47…">
              <a:extLst>
                <a:ext uri="{FF2B5EF4-FFF2-40B4-BE49-F238E27FC236}">
                  <a16:creationId xmlns:a16="http://schemas.microsoft.com/office/drawing/2014/main" id="{CB9923F5-143B-1546-AA1F-12097FE6B950}"/>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30" name="R48 G229 B208…">
              <a:extLst>
                <a:ext uri="{FF2B5EF4-FFF2-40B4-BE49-F238E27FC236}">
                  <a16:creationId xmlns:a16="http://schemas.microsoft.com/office/drawing/2014/main" id="{A15970EF-72CB-1842-AB2F-6264131A963D}"/>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31" name="R40 G194 B209…">
              <a:extLst>
                <a:ext uri="{FF2B5EF4-FFF2-40B4-BE49-F238E27FC236}">
                  <a16:creationId xmlns:a16="http://schemas.microsoft.com/office/drawing/2014/main" id="{E90098E7-8193-0548-969E-440AEB7E8583}"/>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32" name="R16 G124 B16  Hex #107c10  C75 M0 Y100 K0   PMS 362 C">
              <a:extLst>
                <a:ext uri="{FF2B5EF4-FFF2-40B4-BE49-F238E27FC236}">
                  <a16:creationId xmlns:a16="http://schemas.microsoft.com/office/drawing/2014/main" id="{0FAB675D-403D-DD46-B307-4BF63A807456}"/>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33" name="R5 G75 B22   Hex #054b16…">
              <a:extLst>
                <a:ext uri="{FF2B5EF4-FFF2-40B4-BE49-F238E27FC236}">
                  <a16:creationId xmlns:a16="http://schemas.microsoft.com/office/drawing/2014/main" id="{C2EB1040-EB9C-1341-93B5-58FC97D7B9CF}"/>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34" name="R155 G240 B11…">
              <a:extLst>
                <a:ext uri="{FF2B5EF4-FFF2-40B4-BE49-F238E27FC236}">
                  <a16:creationId xmlns:a16="http://schemas.microsoft.com/office/drawing/2014/main" id="{BBE98AE7-EB6A-B347-9D22-A1F9A4B03D6D}"/>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35" name="R127 G186 B0…">
              <a:extLst>
                <a:ext uri="{FF2B5EF4-FFF2-40B4-BE49-F238E27FC236}">
                  <a16:creationId xmlns:a16="http://schemas.microsoft.com/office/drawing/2014/main" id="{0DF6AC68-F902-D040-BCD2-DDB13536621B}"/>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36" name="R216 G59 B1…">
              <a:extLst>
                <a:ext uri="{FF2B5EF4-FFF2-40B4-BE49-F238E27FC236}">
                  <a16:creationId xmlns:a16="http://schemas.microsoft.com/office/drawing/2014/main" id="{D64F42F4-036E-AA4C-BE83-128744D95EFE}"/>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7" name="R107 G41 B41…">
              <a:extLst>
                <a:ext uri="{FF2B5EF4-FFF2-40B4-BE49-F238E27FC236}">
                  <a16:creationId xmlns:a16="http://schemas.microsoft.com/office/drawing/2014/main" id="{618E49FB-2172-BA4F-B172-B350D668F265}"/>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8" name="R255 G147 B73…">
              <a:extLst>
                <a:ext uri="{FF2B5EF4-FFF2-40B4-BE49-F238E27FC236}">
                  <a16:creationId xmlns:a16="http://schemas.microsoft.com/office/drawing/2014/main" id="{FCD78807-925C-EB46-A9B6-BD5D520EF34E}"/>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9" name="R241 G101 B34…">
              <a:extLst>
                <a:ext uri="{FF2B5EF4-FFF2-40B4-BE49-F238E27FC236}">
                  <a16:creationId xmlns:a16="http://schemas.microsoft.com/office/drawing/2014/main" id="{CF2953A9-BB73-3248-ABEA-E0E9CEE5B016}"/>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40" name="R255 G185 B0…">
              <a:extLst>
                <a:ext uri="{FF2B5EF4-FFF2-40B4-BE49-F238E27FC236}">
                  <a16:creationId xmlns:a16="http://schemas.microsoft.com/office/drawing/2014/main" id="{0C557268-C8DE-2A41-B157-9B70C87EFDD4}"/>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41" name="R106 G75 B22…">
              <a:extLst>
                <a:ext uri="{FF2B5EF4-FFF2-40B4-BE49-F238E27FC236}">
                  <a16:creationId xmlns:a16="http://schemas.microsoft.com/office/drawing/2014/main" id="{95D86A6B-2BC3-0240-A0DE-A536322BB0CB}"/>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42" name="R254 G240 B0…">
              <a:extLst>
                <a:ext uri="{FF2B5EF4-FFF2-40B4-BE49-F238E27FC236}">
                  <a16:creationId xmlns:a16="http://schemas.microsoft.com/office/drawing/2014/main" id="{759477BF-ECE9-0346-8499-2FBE464BD5DD}"/>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43" name="R254 G212 B0…">
              <a:extLst>
                <a:ext uri="{FF2B5EF4-FFF2-40B4-BE49-F238E27FC236}">
                  <a16:creationId xmlns:a16="http://schemas.microsoft.com/office/drawing/2014/main" id="{593C7A29-23E1-1342-8C94-C1F70FD9400E}"/>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44" name="Image" descr="Image">
              <a:extLst>
                <a:ext uri="{FF2B5EF4-FFF2-40B4-BE49-F238E27FC236}">
                  <a16:creationId xmlns:a16="http://schemas.microsoft.com/office/drawing/2014/main" id="{C99CA830-2971-FE43-BFD4-84151E338782}"/>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45" name="R242 G242 B242…">
              <a:extLst>
                <a:ext uri="{FF2B5EF4-FFF2-40B4-BE49-F238E27FC236}">
                  <a16:creationId xmlns:a16="http://schemas.microsoft.com/office/drawing/2014/main" id="{BBF02AEA-BCC3-004D-AF72-79C170F8648C}"/>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46" name="R230 G230 B230…">
              <a:extLst>
                <a:ext uri="{FF2B5EF4-FFF2-40B4-BE49-F238E27FC236}">
                  <a16:creationId xmlns:a16="http://schemas.microsoft.com/office/drawing/2014/main" id="{6E185071-9D54-6D4B-8084-316F9145FEC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7" name="R210 G210 B210…">
              <a:extLst>
                <a:ext uri="{FF2B5EF4-FFF2-40B4-BE49-F238E27FC236}">
                  <a16:creationId xmlns:a16="http://schemas.microsoft.com/office/drawing/2014/main" id="{E8BFE9D3-11B0-2543-A2D1-0DE0140CCCF0}"/>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8" name="R115 G115 B115…">
              <a:extLst>
                <a:ext uri="{FF2B5EF4-FFF2-40B4-BE49-F238E27FC236}">
                  <a16:creationId xmlns:a16="http://schemas.microsoft.com/office/drawing/2014/main" id="{EF9D546E-38BF-8142-A5F7-B3C6ED064FF9}"/>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9" name="R80 G80 B80…">
              <a:extLst>
                <a:ext uri="{FF2B5EF4-FFF2-40B4-BE49-F238E27FC236}">
                  <a16:creationId xmlns:a16="http://schemas.microsoft.com/office/drawing/2014/main" id="{FEDC3380-FD29-F94C-A3F7-84BEFE3CE80F}"/>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50" name="R47 G47 B47…">
              <a:extLst>
                <a:ext uri="{FF2B5EF4-FFF2-40B4-BE49-F238E27FC236}">
                  <a16:creationId xmlns:a16="http://schemas.microsoft.com/office/drawing/2014/main" id="{D5FD872F-B44A-C44F-8E62-7D5A5247A5D1}"/>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51" name="R0 G0 B0…">
              <a:extLst>
                <a:ext uri="{FF2B5EF4-FFF2-40B4-BE49-F238E27FC236}">
                  <a16:creationId xmlns:a16="http://schemas.microsoft.com/office/drawing/2014/main" id="{E8FED7BB-5E8A-5947-BBA3-4F5BED14308C}"/>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52" name="Primary">
              <a:extLst>
                <a:ext uri="{FF2B5EF4-FFF2-40B4-BE49-F238E27FC236}">
                  <a16:creationId xmlns:a16="http://schemas.microsoft.com/office/drawing/2014/main" id="{4149240F-EE4B-D94E-A0FB-FF71096B4F78}"/>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53" name="Secondary">
              <a:extLst>
                <a:ext uri="{FF2B5EF4-FFF2-40B4-BE49-F238E27FC236}">
                  <a16:creationId xmlns:a16="http://schemas.microsoft.com/office/drawing/2014/main" id="{68C6A8D1-6ECA-7B4E-9390-C11E8450875D}"/>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54" name="Primary">
              <a:extLst>
                <a:ext uri="{FF2B5EF4-FFF2-40B4-BE49-F238E27FC236}">
                  <a16:creationId xmlns:a16="http://schemas.microsoft.com/office/drawing/2014/main" id="{5188337C-FF19-0246-8896-8C1347FC6CE7}"/>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55" name="Secondary">
              <a:extLst>
                <a:ext uri="{FF2B5EF4-FFF2-40B4-BE49-F238E27FC236}">
                  <a16:creationId xmlns:a16="http://schemas.microsoft.com/office/drawing/2014/main" id="{F09ADA02-13DF-4F40-8F75-3978AD60F611}"/>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58" name="Text Placeholder 6">
            <a:extLst>
              <a:ext uri="{FF2B5EF4-FFF2-40B4-BE49-F238E27FC236}">
                <a16:creationId xmlns:a16="http://schemas.microsoft.com/office/drawing/2014/main" id="{BB40276A-3C35-4F41-A78D-807415EE3F98}"/>
              </a:ext>
            </a:extLst>
          </p:cNvPr>
          <p:cNvSpPr>
            <a:spLocks noGrp="1"/>
          </p:cNvSpPr>
          <p:nvPr>
            <p:ph type="body" sz="quarter" idx="11" hasCustomPrompt="1"/>
          </p:nvPr>
        </p:nvSpPr>
        <p:spPr>
          <a:xfrm>
            <a:off x="3856612" y="1689674"/>
            <a:ext cx="3547603" cy="4596826"/>
          </a:xfrm>
          <a:prstGeom prst="rect">
            <a:avLst/>
          </a:prstGeom>
        </p:spPr>
        <p:txBody>
          <a:bodyPr lIns="0" tIns="0" rIns="0" bIns="0">
            <a:normAutofit/>
          </a:bodyPr>
          <a:lstStyle>
            <a:lvl1pPr marL="342900" marR="0" indent="-342900" algn="l" defTabSz="457109" rtl="0" eaLnBrk="1" fontAlgn="auto" latinLnBrk="0" hangingPunct="1">
              <a:lnSpc>
                <a:spcPts val="2400"/>
              </a:lnSpc>
              <a:spcBef>
                <a:spcPts val="0"/>
              </a:spcBef>
              <a:spcAft>
                <a:spcPts val="0"/>
              </a:spcAft>
              <a:buClrTx/>
              <a:buSzTx/>
              <a:buFont typeface="Arial" panose="020B0604020202020204" pitchFamily="34" charset="0"/>
              <a:buChar char="•"/>
              <a:tabLst/>
              <a:defRPr sz="2000">
                <a:solidFill>
                  <a:schemeClr val="bg1"/>
                </a:solidFill>
                <a:latin typeface="Segoe UI" panose="020B0502040204020203" pitchFamily="34" charset="0"/>
                <a:cs typeface="Segoe UI" panose="020B0502040204020203" pitchFamily="34" charset="0"/>
              </a:defRPr>
            </a:lvl1pPr>
          </a:lstStyle>
          <a:p>
            <a:pPr lvl="0"/>
            <a:r>
              <a:rPr lang="en-US"/>
              <a:t>Bulleted list, 20pt</a:t>
            </a:r>
          </a:p>
          <a:p>
            <a:pPr lvl="0"/>
            <a:endParaRPr lang="en-US"/>
          </a:p>
          <a:p>
            <a:pPr lvl="0"/>
            <a:r>
              <a:rPr lang="en-US"/>
              <a:t>Bulleted list, 20pt</a:t>
            </a:r>
          </a:p>
          <a:p>
            <a:pPr lvl="0"/>
            <a:endParaRPr lang="en-US"/>
          </a:p>
          <a:p>
            <a:pPr lvl="0"/>
            <a:r>
              <a:rPr lang="en-US"/>
              <a:t>Bulleted list, 20pt</a:t>
            </a:r>
          </a:p>
          <a:p>
            <a:pPr lvl="0"/>
            <a:endParaRPr lang="en-US"/>
          </a:p>
        </p:txBody>
      </p:sp>
      <p:sp>
        <p:nvSpPr>
          <p:cNvPr id="62" name="Title 1">
            <a:extLst>
              <a:ext uri="{FF2B5EF4-FFF2-40B4-BE49-F238E27FC236}">
                <a16:creationId xmlns:a16="http://schemas.microsoft.com/office/drawing/2014/main" id="{8E53ACB7-982D-D144-A6A3-7AAB7A6AB02A}"/>
              </a:ext>
            </a:extLst>
          </p:cNvPr>
          <p:cNvSpPr>
            <a:spLocks noGrp="1"/>
          </p:cNvSpPr>
          <p:nvPr>
            <p:ph type="title" hasCustomPrompt="1"/>
          </p:nvPr>
        </p:nvSpPr>
        <p:spPr>
          <a:xfrm>
            <a:off x="588416" y="571500"/>
            <a:ext cx="2304532" cy="861774"/>
          </a:xfrm>
          <a:prstGeom prst="rect">
            <a:avLst/>
          </a:prstGeom>
        </p:spPr>
        <p:txBody>
          <a:bodyPr lIns="0" tIns="0" rIns="0" bIns="0">
            <a:spAutoFit/>
          </a:bodyPr>
          <a:lstStyle>
            <a:lvl1pPr marL="4571">
              <a:lnSpc>
                <a:spcPct val="100000"/>
              </a:lnSpc>
              <a:defRPr sz="2800" b="0" i="0" cap="none" baseline="0">
                <a:solidFill>
                  <a:srgbClr val="2F2F2F"/>
                </a:solidFill>
                <a:latin typeface="Segoe UI Semibold" panose="020B0502040204020203" pitchFamily="34" charset="0"/>
                <a:cs typeface="Segoe UI Semibold" panose="020B0502040204020203" pitchFamily="34" charset="0"/>
              </a:defRPr>
            </a:lvl1pPr>
          </a:lstStyle>
          <a:p>
            <a:r>
              <a:rPr lang="en-US"/>
              <a:t>Section title, 28pt </a:t>
            </a:r>
          </a:p>
        </p:txBody>
      </p:sp>
      <p:sp>
        <p:nvSpPr>
          <p:cNvPr id="66" name="Subtitle 2">
            <a:extLst>
              <a:ext uri="{FF2B5EF4-FFF2-40B4-BE49-F238E27FC236}">
                <a16:creationId xmlns:a16="http://schemas.microsoft.com/office/drawing/2014/main" id="{81E39848-01D6-8045-9E5D-DC1F4FFEB306}"/>
              </a:ext>
            </a:extLst>
          </p:cNvPr>
          <p:cNvSpPr>
            <a:spLocks noGrp="1"/>
          </p:cNvSpPr>
          <p:nvPr>
            <p:ph type="subTitle" idx="1" hasCustomPrompt="1"/>
          </p:nvPr>
        </p:nvSpPr>
        <p:spPr>
          <a:xfrm>
            <a:off x="3856612" y="582151"/>
            <a:ext cx="7746972" cy="338554"/>
          </a:xfrm>
          <a:prstGeom prst="rect">
            <a:avLst/>
          </a:prstGeom>
        </p:spPr>
        <p:txBody>
          <a:bodyPr wrap="square" lIns="0" tIns="0" rIns="0" bIns="0">
            <a:spAutoFit/>
          </a:bodyPr>
          <a:lstStyle>
            <a:lvl1pPr marL="0" indent="0" algn="l">
              <a:lnSpc>
                <a:spcPct val="100000"/>
              </a:lnSpc>
              <a:spcBef>
                <a:spcPts val="0"/>
              </a:spcBef>
              <a:buNone/>
              <a:defRPr sz="2200" b="0" i="0" spc="0" baseline="0">
                <a:solidFill>
                  <a:schemeClr val="bg1"/>
                </a:solidFill>
                <a:latin typeface="Segoe UI Semibold" panose="020B0502040204020203" pitchFamily="34" charset="0"/>
                <a:cs typeface="Segoe UI Semibold"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Subtitle, 22pt</a:t>
            </a:r>
          </a:p>
        </p:txBody>
      </p:sp>
      <p:sp>
        <p:nvSpPr>
          <p:cNvPr id="67" name="Line">
            <a:extLst>
              <a:ext uri="{FF2B5EF4-FFF2-40B4-BE49-F238E27FC236}">
                <a16:creationId xmlns:a16="http://schemas.microsoft.com/office/drawing/2014/main" id="{B2E2D8D6-F5B4-534A-A4D1-0E6DB730A1E8}"/>
              </a:ext>
            </a:extLst>
          </p:cNvPr>
          <p:cNvSpPr/>
          <p:nvPr userDrawn="1"/>
        </p:nvSpPr>
        <p:spPr>
          <a:xfrm>
            <a:off x="3856612" y="1305189"/>
            <a:ext cx="7765327" cy="0"/>
          </a:xfrm>
          <a:prstGeom prst="line">
            <a:avLst/>
          </a:prstGeom>
          <a:ln w="25400" cap="rnd">
            <a:solidFill>
              <a:schemeClr val="tx1"/>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68" name="Text Placeholder 9">
            <a:extLst>
              <a:ext uri="{FF2B5EF4-FFF2-40B4-BE49-F238E27FC236}">
                <a16:creationId xmlns:a16="http://schemas.microsoft.com/office/drawing/2014/main" id="{07D26115-8743-844F-975D-5420FB736C77}"/>
              </a:ext>
            </a:extLst>
          </p:cNvPr>
          <p:cNvSpPr>
            <a:spLocks noGrp="1"/>
          </p:cNvSpPr>
          <p:nvPr>
            <p:ph type="body" sz="quarter" idx="14" hasCustomPrompt="1"/>
          </p:nvPr>
        </p:nvSpPr>
        <p:spPr>
          <a:xfrm>
            <a:off x="574245" y="2353733"/>
            <a:ext cx="2304532" cy="1463970"/>
          </a:xfrm>
          <a:prstGeom prst="rect">
            <a:avLst/>
          </a:prstGeom>
        </p:spPr>
        <p:txBody>
          <a:bodyPr lIns="0" tIns="0" rIns="0" bIns="0">
            <a:normAutofit/>
          </a:bodyPr>
          <a:lstStyle>
            <a:lvl1pPr marL="0" indent="0">
              <a:lnSpc>
                <a:spcPct val="100000"/>
              </a:lnSpc>
              <a:buNone/>
              <a:defRPr sz="2200" b="0" i="0" spc="0">
                <a:solidFill>
                  <a:srgbClr val="2F2F2F"/>
                </a:solidFill>
                <a:latin typeface="Segoe UI" panose="020B0502040204020203" pitchFamily="34" charset="0"/>
                <a:cs typeface="Segoe UI" panose="020B0502040204020203" pitchFamily="34" charset="0"/>
              </a:defRPr>
            </a:lvl1pPr>
          </a:lstStyle>
          <a:p>
            <a:pPr lvl="0"/>
            <a:r>
              <a:rPr lang="en-US"/>
              <a:t>Body copy, 22pt</a:t>
            </a:r>
          </a:p>
        </p:txBody>
      </p:sp>
      <p:sp>
        <p:nvSpPr>
          <p:cNvPr id="70" name="Text Placeholder 6">
            <a:extLst>
              <a:ext uri="{FF2B5EF4-FFF2-40B4-BE49-F238E27FC236}">
                <a16:creationId xmlns:a16="http://schemas.microsoft.com/office/drawing/2014/main" id="{A0FE3C6D-108A-394B-9819-EF70E115B95C}"/>
              </a:ext>
            </a:extLst>
          </p:cNvPr>
          <p:cNvSpPr>
            <a:spLocks noGrp="1"/>
          </p:cNvSpPr>
          <p:nvPr>
            <p:ph type="body" sz="quarter" idx="15" hasCustomPrompt="1"/>
          </p:nvPr>
        </p:nvSpPr>
        <p:spPr>
          <a:xfrm>
            <a:off x="8066851" y="1689674"/>
            <a:ext cx="3547603" cy="4596826"/>
          </a:xfrm>
          <a:prstGeom prst="rect">
            <a:avLst/>
          </a:prstGeom>
        </p:spPr>
        <p:txBody>
          <a:bodyPr lIns="0" tIns="0" rIns="0" bIns="0">
            <a:normAutofit/>
          </a:bodyPr>
          <a:lstStyle>
            <a:lvl1pPr marL="342900" marR="0" indent="-342900" algn="l" defTabSz="457109" rtl="0" eaLnBrk="1" fontAlgn="auto" latinLnBrk="0" hangingPunct="1">
              <a:lnSpc>
                <a:spcPts val="2400"/>
              </a:lnSpc>
              <a:spcBef>
                <a:spcPts val="0"/>
              </a:spcBef>
              <a:spcAft>
                <a:spcPts val="0"/>
              </a:spcAft>
              <a:buClrTx/>
              <a:buSzTx/>
              <a:buFont typeface="Arial" panose="020B0604020202020204" pitchFamily="34" charset="0"/>
              <a:buChar char="•"/>
              <a:tabLst/>
              <a:defRPr sz="2000">
                <a:solidFill>
                  <a:schemeClr val="bg1"/>
                </a:solidFill>
                <a:latin typeface="Segoe UI" panose="020B0502040204020203" pitchFamily="34" charset="0"/>
                <a:cs typeface="Segoe UI" panose="020B0502040204020203" pitchFamily="34" charset="0"/>
              </a:defRPr>
            </a:lvl1pPr>
          </a:lstStyle>
          <a:p>
            <a:pPr lvl="0"/>
            <a:r>
              <a:rPr lang="en-US"/>
              <a:t>Bulleted list, 20pt</a:t>
            </a:r>
          </a:p>
          <a:p>
            <a:pPr lvl="0"/>
            <a:endParaRPr lang="en-US"/>
          </a:p>
          <a:p>
            <a:pPr lvl="0"/>
            <a:r>
              <a:rPr lang="en-US"/>
              <a:t>Bulleted list, 20pt</a:t>
            </a:r>
          </a:p>
          <a:p>
            <a:pPr lvl="0"/>
            <a:endParaRPr lang="en-US"/>
          </a:p>
          <a:p>
            <a:pPr lvl="0"/>
            <a:r>
              <a:rPr lang="en-US"/>
              <a:t>Bulleted list, 20pt</a:t>
            </a:r>
          </a:p>
          <a:p>
            <a:pPr lvl="0"/>
            <a:endParaRPr lang="en-US"/>
          </a:p>
        </p:txBody>
      </p:sp>
    </p:spTree>
    <p:extLst>
      <p:ext uri="{BB962C8B-B14F-4D97-AF65-F5344CB8AC3E}">
        <p14:creationId xmlns:p14="http://schemas.microsoft.com/office/powerpoint/2010/main" val="4184041211"/>
      </p:ext>
    </p:extLst>
  </p:cSld>
  <p:clrMapOvr>
    <a:masterClrMapping/>
  </p:clrMapOvr>
  <p:extLst>
    <p:ext uri="{DCECCB84-F9BA-43D5-87BE-67443E8EF086}">
      <p15:sldGuideLst xmlns:p15="http://schemas.microsoft.com/office/powerpoint/2012/main"/>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showMasterSp="0" preserve="1" userDrawn="1">
  <p:cSld name="Stats">
    <p:bg>
      <p:bgPr>
        <a:solidFill>
          <a:schemeClr val="bg1">
            <a:lumMod val="95000"/>
          </a:schemeClr>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BFDA789B-4951-7E4F-9C3B-909CDC732B3B}"/>
              </a:ext>
              <a:ext uri="{C183D7F6-B498-43B3-948B-1728B52AA6E4}">
                <adec:decorative xmlns:adec="http://schemas.microsoft.com/office/drawing/2017/decorative" val="1"/>
              </a:ext>
            </a:extLst>
          </p:cNvPr>
          <p:cNvSpPr/>
          <p:nvPr userDrawn="1"/>
        </p:nvSpPr>
        <p:spPr bwMode="auto">
          <a:xfrm>
            <a:off x="570062" y="2012658"/>
            <a:ext cx="5373499" cy="42754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008C72"/>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46364" y="2385921"/>
            <a:ext cx="6714479" cy="2229681"/>
            <a:chOff x="8270283" y="6177473"/>
            <a:chExt cx="12760035" cy="4236124"/>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Subtitle 2">
            <a:extLst>
              <a:ext uri="{FF2B5EF4-FFF2-40B4-BE49-F238E27FC236}">
                <a16:creationId xmlns:a16="http://schemas.microsoft.com/office/drawing/2014/main" id="{561CF63F-2437-0448-A7B0-BF8CA2D795D7}"/>
              </a:ext>
            </a:extLst>
          </p:cNvPr>
          <p:cNvSpPr>
            <a:spLocks noGrp="1"/>
          </p:cNvSpPr>
          <p:nvPr>
            <p:ph type="subTitle" idx="1" hasCustomPrompt="1"/>
          </p:nvPr>
        </p:nvSpPr>
        <p:spPr>
          <a:xfrm>
            <a:off x="810500" y="5264128"/>
            <a:ext cx="4897924" cy="837782"/>
          </a:xfrm>
          <a:prstGeom prst="rect">
            <a:avLst/>
          </a:prstGeom>
        </p:spPr>
        <p:txBody>
          <a:bodyPr wrap="square" lIns="0" tIns="0" rIns="0" bIns="0">
            <a:normAutofit/>
          </a:bodyPr>
          <a:lstStyle>
            <a:lvl1pPr marL="0" indent="0" algn="ctr">
              <a:lnSpc>
                <a:spcPct val="100000"/>
              </a:lnSpc>
              <a:spcBef>
                <a:spcPts val="0"/>
              </a:spcBef>
              <a:buNone/>
              <a:defRPr sz="2200" b="1" i="0" spc="0" baseline="0">
                <a:solidFill>
                  <a:schemeClr val="bg1"/>
                </a:solidFill>
                <a:latin typeface="Segoe UI Semibold" panose="020B0502040204020203" pitchFamily="34" charset="0"/>
                <a:cs typeface="Segoe UI Semibold"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Caption, 22pt</a:t>
            </a:r>
          </a:p>
        </p:txBody>
      </p:sp>
      <p:sp>
        <p:nvSpPr>
          <p:cNvPr id="51" name="Text Placeholder 4">
            <a:extLst>
              <a:ext uri="{FF2B5EF4-FFF2-40B4-BE49-F238E27FC236}">
                <a16:creationId xmlns:a16="http://schemas.microsoft.com/office/drawing/2014/main" id="{A9C14AAE-A7BF-1540-B73A-64FD214B0443}"/>
              </a:ext>
            </a:extLst>
          </p:cNvPr>
          <p:cNvSpPr>
            <a:spLocks noGrp="1"/>
          </p:cNvSpPr>
          <p:nvPr>
            <p:ph type="body" sz="quarter" idx="12" hasCustomPrompt="1"/>
          </p:nvPr>
        </p:nvSpPr>
        <p:spPr>
          <a:xfrm>
            <a:off x="570062" y="2208626"/>
            <a:ext cx="5362383" cy="2971094"/>
          </a:xfrm>
          <a:prstGeom prst="rect">
            <a:avLst/>
          </a:prstGeom>
        </p:spPr>
        <p:txBody>
          <a:bodyPr lIns="0" tIns="0" rIns="0" bIns="0" anchor="ctr" anchorCtr="0">
            <a:normAutofit/>
          </a:bodyPr>
          <a:lstStyle>
            <a:lvl1pPr marL="0" indent="0" algn="ctr">
              <a:buNone/>
              <a:defRPr sz="30000" b="1" i="0" spc="-50" baseline="0">
                <a:solidFill>
                  <a:schemeClr val="tx1"/>
                </a:solidFill>
                <a:latin typeface="Segoe UI Semibold" panose="020B0502040204020203" pitchFamily="34" charset="0"/>
                <a:cs typeface="Segoe UI Semibold" panose="020B0502040204020203" pitchFamily="34" charset="0"/>
              </a:defRPr>
            </a:lvl1pPr>
            <a:lvl2pPr>
              <a:defRPr sz="35000">
                <a:latin typeface="Segoe UI" panose="020B0502040204020203" pitchFamily="34" charset="0"/>
                <a:cs typeface="Segoe UI" panose="020B0502040204020203" pitchFamily="34" charset="0"/>
              </a:defRPr>
            </a:lvl2pPr>
            <a:lvl3pPr>
              <a:defRPr sz="35000">
                <a:latin typeface="Segoe UI" panose="020B0502040204020203" pitchFamily="34" charset="0"/>
                <a:cs typeface="Segoe UI" panose="020B0502040204020203" pitchFamily="34" charset="0"/>
              </a:defRPr>
            </a:lvl3pPr>
            <a:lvl4pPr>
              <a:defRPr sz="35000">
                <a:latin typeface="Segoe UI" panose="020B0502040204020203" pitchFamily="34" charset="0"/>
                <a:cs typeface="Segoe UI" panose="020B0502040204020203" pitchFamily="34" charset="0"/>
              </a:defRPr>
            </a:lvl4pPr>
            <a:lvl5pPr>
              <a:defRPr sz="35000">
                <a:latin typeface="Segoe UI" panose="020B0502040204020203" pitchFamily="34" charset="0"/>
                <a:cs typeface="Segoe UI" panose="020B0502040204020203" pitchFamily="34" charset="0"/>
              </a:defRPr>
            </a:lvl5pPr>
          </a:lstStyle>
          <a:p>
            <a:pPr lvl="0"/>
            <a:r>
              <a:rPr lang="en-US"/>
              <a:t>#</a:t>
            </a:r>
          </a:p>
        </p:txBody>
      </p:sp>
      <p:sp>
        <p:nvSpPr>
          <p:cNvPr id="59" name="Rectangle 58">
            <a:extLst>
              <a:ext uri="{FF2B5EF4-FFF2-40B4-BE49-F238E27FC236}">
                <a16:creationId xmlns:a16="http://schemas.microsoft.com/office/drawing/2014/main" id="{A2C7CDB4-D72D-1F42-A299-6190662B22FB}"/>
              </a:ext>
              <a:ext uri="{C183D7F6-B498-43B3-948B-1728B52AA6E4}">
                <adec:decorative xmlns:adec="http://schemas.microsoft.com/office/drawing/2017/decorative" val="1"/>
              </a:ext>
            </a:extLst>
          </p:cNvPr>
          <p:cNvSpPr/>
          <p:nvPr userDrawn="1"/>
        </p:nvSpPr>
        <p:spPr bwMode="auto">
          <a:xfrm>
            <a:off x="6249896" y="2012658"/>
            <a:ext cx="2536530" cy="197253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008C72"/>
              </a:solidFill>
              <a:ea typeface="Segoe UI" pitchFamily="34" charset="0"/>
              <a:cs typeface="Segoe UI" pitchFamily="34" charset="0"/>
            </a:endParaRPr>
          </a:p>
        </p:txBody>
      </p:sp>
      <p:sp>
        <p:nvSpPr>
          <p:cNvPr id="61" name="Text Placeholder 4">
            <a:extLst>
              <a:ext uri="{FF2B5EF4-FFF2-40B4-BE49-F238E27FC236}">
                <a16:creationId xmlns:a16="http://schemas.microsoft.com/office/drawing/2014/main" id="{495B46AA-C175-FC4D-90FB-4FDC0D606036}"/>
              </a:ext>
            </a:extLst>
          </p:cNvPr>
          <p:cNvSpPr>
            <a:spLocks noGrp="1"/>
          </p:cNvSpPr>
          <p:nvPr userDrawn="1">
            <p:ph type="body" sz="quarter" idx="19" hasCustomPrompt="1"/>
          </p:nvPr>
        </p:nvSpPr>
        <p:spPr>
          <a:xfrm>
            <a:off x="6249896" y="2186345"/>
            <a:ext cx="2536530" cy="1201364"/>
          </a:xfrm>
          <a:prstGeom prst="rect">
            <a:avLst/>
          </a:prstGeom>
        </p:spPr>
        <p:txBody>
          <a:bodyPr lIns="0" tIns="0" rIns="0" bIns="0" anchor="ctr" anchorCtr="0">
            <a:noAutofit/>
          </a:bodyPr>
          <a:lstStyle>
            <a:lvl1pPr marL="0" indent="0" algn="ctr">
              <a:buNone/>
              <a:defRPr sz="10000" b="1" i="0" spc="-50" baseline="0">
                <a:solidFill>
                  <a:srgbClr val="2F2F2F"/>
                </a:solidFill>
                <a:latin typeface="Segoe UI Semibold" panose="020B0502040204020203" pitchFamily="34" charset="0"/>
                <a:cs typeface="Segoe UI Semibold" panose="020B0502040204020203" pitchFamily="34" charset="0"/>
              </a:defRPr>
            </a:lvl1pPr>
            <a:lvl2pPr>
              <a:defRPr sz="35000">
                <a:latin typeface="Segoe UI" panose="020B0502040204020203" pitchFamily="34" charset="0"/>
                <a:cs typeface="Segoe UI" panose="020B0502040204020203" pitchFamily="34" charset="0"/>
              </a:defRPr>
            </a:lvl2pPr>
            <a:lvl3pPr>
              <a:defRPr sz="35000">
                <a:latin typeface="Segoe UI" panose="020B0502040204020203" pitchFamily="34" charset="0"/>
                <a:cs typeface="Segoe UI" panose="020B0502040204020203" pitchFamily="34" charset="0"/>
              </a:defRPr>
            </a:lvl3pPr>
            <a:lvl4pPr>
              <a:defRPr sz="35000">
                <a:latin typeface="Segoe UI" panose="020B0502040204020203" pitchFamily="34" charset="0"/>
                <a:cs typeface="Segoe UI" panose="020B0502040204020203" pitchFamily="34" charset="0"/>
              </a:defRPr>
            </a:lvl4pPr>
            <a:lvl5pPr>
              <a:defRPr sz="35000">
                <a:latin typeface="Segoe UI" panose="020B0502040204020203" pitchFamily="34" charset="0"/>
                <a:cs typeface="Segoe UI" panose="020B0502040204020203" pitchFamily="34" charset="0"/>
              </a:defRPr>
            </a:lvl5pPr>
          </a:lstStyle>
          <a:p>
            <a:pPr lvl="0"/>
            <a:r>
              <a:rPr lang="en-US"/>
              <a:t>%</a:t>
            </a:r>
          </a:p>
        </p:txBody>
      </p:sp>
      <p:sp>
        <p:nvSpPr>
          <p:cNvPr id="62" name="Text Placeholder 8">
            <a:extLst>
              <a:ext uri="{FF2B5EF4-FFF2-40B4-BE49-F238E27FC236}">
                <a16:creationId xmlns:a16="http://schemas.microsoft.com/office/drawing/2014/main" id="{7E307910-7EAA-514A-A178-CB1570B2DF1F}"/>
              </a:ext>
            </a:extLst>
          </p:cNvPr>
          <p:cNvSpPr>
            <a:spLocks noGrp="1"/>
          </p:cNvSpPr>
          <p:nvPr userDrawn="1">
            <p:ph type="body" sz="quarter" idx="20" hasCustomPrompt="1"/>
          </p:nvPr>
        </p:nvSpPr>
        <p:spPr>
          <a:xfrm>
            <a:off x="6357029" y="3429000"/>
            <a:ext cx="2305875" cy="384282"/>
          </a:xfrm>
          <a:prstGeom prst="rect">
            <a:avLst/>
          </a:prstGeom>
        </p:spPr>
        <p:txBody>
          <a:bodyPr lIns="0" tIns="0" rIns="0" bIns="0"/>
          <a:lstStyle>
            <a:lvl1pPr marL="0" indent="0" algn="ctr">
              <a:buNone/>
              <a:defRPr b="1" i="0" u="none">
                <a:solidFill>
                  <a:srgbClr val="2F2F2F"/>
                </a:solidFill>
                <a:latin typeface="Segoe UI Semibold" panose="020B0502040204020203" pitchFamily="34" charset="0"/>
                <a:cs typeface="Segoe UI Semibold" panose="020B0502040204020203" pitchFamily="34" charset="0"/>
              </a:defRPr>
            </a:lvl1pPr>
          </a:lstStyle>
          <a:p>
            <a:pPr lvl="0"/>
            <a:r>
              <a:rPr lang="en-US"/>
              <a:t>Caption, 14pt</a:t>
            </a:r>
          </a:p>
        </p:txBody>
      </p:sp>
      <p:sp>
        <p:nvSpPr>
          <p:cNvPr id="75" name="Rectangle 74">
            <a:extLst>
              <a:ext uri="{FF2B5EF4-FFF2-40B4-BE49-F238E27FC236}">
                <a16:creationId xmlns:a16="http://schemas.microsoft.com/office/drawing/2014/main" id="{25B837AD-B4A1-C145-AF08-667A7CDBFA5B}"/>
              </a:ext>
              <a:ext uri="{C183D7F6-B498-43B3-948B-1728B52AA6E4}">
                <adec:decorative xmlns:adec="http://schemas.microsoft.com/office/drawing/2017/decorative" val="1"/>
              </a:ext>
            </a:extLst>
          </p:cNvPr>
          <p:cNvSpPr/>
          <p:nvPr userDrawn="1"/>
        </p:nvSpPr>
        <p:spPr bwMode="auto">
          <a:xfrm>
            <a:off x="6249896" y="4313970"/>
            <a:ext cx="2536530" cy="19725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30E5D0"/>
              </a:solidFill>
              <a:ea typeface="Segoe UI" pitchFamily="34" charset="0"/>
              <a:cs typeface="Segoe UI" pitchFamily="34" charset="0"/>
            </a:endParaRPr>
          </a:p>
        </p:txBody>
      </p:sp>
      <p:sp>
        <p:nvSpPr>
          <p:cNvPr id="76" name="Text Placeholder 4">
            <a:extLst>
              <a:ext uri="{FF2B5EF4-FFF2-40B4-BE49-F238E27FC236}">
                <a16:creationId xmlns:a16="http://schemas.microsoft.com/office/drawing/2014/main" id="{67473576-B134-6441-A0FC-6F6FB5725C4C}"/>
              </a:ext>
            </a:extLst>
          </p:cNvPr>
          <p:cNvSpPr>
            <a:spLocks noGrp="1"/>
          </p:cNvSpPr>
          <p:nvPr>
            <p:ph type="body" sz="quarter" idx="23" hasCustomPrompt="1"/>
          </p:nvPr>
        </p:nvSpPr>
        <p:spPr>
          <a:xfrm>
            <a:off x="6249896" y="4487657"/>
            <a:ext cx="2536530" cy="1201364"/>
          </a:xfrm>
          <a:prstGeom prst="rect">
            <a:avLst/>
          </a:prstGeom>
        </p:spPr>
        <p:txBody>
          <a:bodyPr lIns="0" tIns="0" rIns="0" bIns="0" anchor="ctr" anchorCtr="0">
            <a:noAutofit/>
          </a:bodyPr>
          <a:lstStyle>
            <a:lvl1pPr marL="0" indent="0" algn="ctr">
              <a:buNone/>
              <a:defRPr sz="10000" b="1" i="0" spc="-50" baseline="0">
                <a:solidFill>
                  <a:schemeClr val="tx2"/>
                </a:solidFill>
                <a:latin typeface="Segoe UI Semibold" panose="020B0502040204020203" pitchFamily="34" charset="0"/>
                <a:cs typeface="Segoe UI Semibold" panose="020B0502040204020203" pitchFamily="34" charset="0"/>
              </a:defRPr>
            </a:lvl1pPr>
            <a:lvl2pPr>
              <a:defRPr sz="35000">
                <a:latin typeface="Segoe UI" panose="020B0502040204020203" pitchFamily="34" charset="0"/>
                <a:cs typeface="Segoe UI" panose="020B0502040204020203" pitchFamily="34" charset="0"/>
              </a:defRPr>
            </a:lvl2pPr>
            <a:lvl3pPr>
              <a:defRPr sz="35000">
                <a:latin typeface="Segoe UI" panose="020B0502040204020203" pitchFamily="34" charset="0"/>
                <a:cs typeface="Segoe UI" panose="020B0502040204020203" pitchFamily="34" charset="0"/>
              </a:defRPr>
            </a:lvl3pPr>
            <a:lvl4pPr>
              <a:defRPr sz="35000">
                <a:latin typeface="Segoe UI" panose="020B0502040204020203" pitchFamily="34" charset="0"/>
                <a:cs typeface="Segoe UI" panose="020B0502040204020203" pitchFamily="34" charset="0"/>
              </a:defRPr>
            </a:lvl4pPr>
            <a:lvl5pPr>
              <a:defRPr sz="35000">
                <a:latin typeface="Segoe UI" panose="020B0502040204020203" pitchFamily="34" charset="0"/>
                <a:cs typeface="Segoe UI" panose="020B0502040204020203" pitchFamily="34" charset="0"/>
              </a:defRPr>
            </a:lvl5pPr>
          </a:lstStyle>
          <a:p>
            <a:pPr lvl="0"/>
            <a:r>
              <a:rPr lang="en-US"/>
              <a:t>#</a:t>
            </a:r>
          </a:p>
        </p:txBody>
      </p:sp>
      <p:sp>
        <p:nvSpPr>
          <p:cNvPr id="77" name="Text Placeholder 8">
            <a:extLst>
              <a:ext uri="{FF2B5EF4-FFF2-40B4-BE49-F238E27FC236}">
                <a16:creationId xmlns:a16="http://schemas.microsoft.com/office/drawing/2014/main" id="{9096492D-AED9-234F-985B-658994F39B81}"/>
              </a:ext>
            </a:extLst>
          </p:cNvPr>
          <p:cNvSpPr>
            <a:spLocks noGrp="1"/>
          </p:cNvSpPr>
          <p:nvPr>
            <p:ph type="body" sz="quarter" idx="24" hasCustomPrompt="1"/>
          </p:nvPr>
        </p:nvSpPr>
        <p:spPr>
          <a:xfrm>
            <a:off x="6357029" y="5730312"/>
            <a:ext cx="2305875" cy="384282"/>
          </a:xfrm>
          <a:prstGeom prst="rect">
            <a:avLst/>
          </a:prstGeom>
        </p:spPr>
        <p:txBody>
          <a:bodyPr lIns="0" tIns="0" rIns="0" bIns="0"/>
          <a:lstStyle>
            <a:lvl1pPr marL="0" indent="0" algn="ctr">
              <a:buNone/>
              <a:defRPr b="1" i="0" u="none">
                <a:solidFill>
                  <a:schemeClr val="tx2"/>
                </a:solidFill>
                <a:latin typeface="Segoe UI Semibold" panose="020B0502040204020203" pitchFamily="34" charset="0"/>
                <a:cs typeface="Segoe UI Semibold" panose="020B0502040204020203" pitchFamily="34" charset="0"/>
              </a:defRPr>
            </a:lvl1pPr>
          </a:lstStyle>
          <a:p>
            <a:pPr lvl="0"/>
            <a:r>
              <a:rPr lang="en-US"/>
              <a:t>Caption, 14pt</a:t>
            </a:r>
          </a:p>
        </p:txBody>
      </p:sp>
      <p:sp>
        <p:nvSpPr>
          <p:cNvPr id="78" name="Rectangle 77">
            <a:extLst>
              <a:ext uri="{FF2B5EF4-FFF2-40B4-BE49-F238E27FC236}">
                <a16:creationId xmlns:a16="http://schemas.microsoft.com/office/drawing/2014/main" id="{35530DEA-5997-BC46-BE1D-FC2413C141BF}"/>
              </a:ext>
              <a:ext uri="{C183D7F6-B498-43B3-948B-1728B52AA6E4}">
                <adec:decorative xmlns:adec="http://schemas.microsoft.com/office/drawing/2017/decorative" val="1"/>
              </a:ext>
            </a:extLst>
          </p:cNvPr>
          <p:cNvSpPr/>
          <p:nvPr userDrawn="1"/>
        </p:nvSpPr>
        <p:spPr bwMode="auto">
          <a:xfrm>
            <a:off x="9079894" y="4313970"/>
            <a:ext cx="2536530" cy="197253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008C72"/>
              </a:solidFill>
              <a:ea typeface="Segoe UI" pitchFamily="34" charset="0"/>
              <a:cs typeface="Segoe UI" pitchFamily="34" charset="0"/>
            </a:endParaRPr>
          </a:p>
        </p:txBody>
      </p:sp>
      <p:sp>
        <p:nvSpPr>
          <p:cNvPr id="80" name="Text Placeholder 4">
            <a:extLst>
              <a:ext uri="{FF2B5EF4-FFF2-40B4-BE49-F238E27FC236}">
                <a16:creationId xmlns:a16="http://schemas.microsoft.com/office/drawing/2014/main" id="{22DF1C81-B4F6-2845-8F31-ECBDE4DD0952}"/>
              </a:ext>
            </a:extLst>
          </p:cNvPr>
          <p:cNvSpPr>
            <a:spLocks noGrp="1"/>
          </p:cNvSpPr>
          <p:nvPr>
            <p:ph type="body" sz="quarter" idx="25" hasCustomPrompt="1"/>
          </p:nvPr>
        </p:nvSpPr>
        <p:spPr>
          <a:xfrm>
            <a:off x="9079894" y="4487657"/>
            <a:ext cx="2536530" cy="1201364"/>
          </a:xfrm>
          <a:prstGeom prst="rect">
            <a:avLst/>
          </a:prstGeom>
        </p:spPr>
        <p:txBody>
          <a:bodyPr lIns="0" tIns="0" rIns="0" bIns="0" anchor="ctr" anchorCtr="0">
            <a:noAutofit/>
          </a:bodyPr>
          <a:lstStyle>
            <a:lvl1pPr marL="0" indent="0" algn="ctr">
              <a:buNone/>
              <a:defRPr sz="10000" b="1" i="0" spc="-50" baseline="0">
                <a:solidFill>
                  <a:srgbClr val="2F2F2F"/>
                </a:solidFill>
                <a:latin typeface="Segoe UI Semibold" panose="020B0502040204020203" pitchFamily="34" charset="0"/>
                <a:cs typeface="Segoe UI Semibold" panose="020B0502040204020203" pitchFamily="34" charset="0"/>
              </a:defRPr>
            </a:lvl1pPr>
            <a:lvl2pPr>
              <a:defRPr sz="35000">
                <a:latin typeface="Segoe UI" panose="020B0502040204020203" pitchFamily="34" charset="0"/>
                <a:cs typeface="Segoe UI" panose="020B0502040204020203" pitchFamily="34" charset="0"/>
              </a:defRPr>
            </a:lvl2pPr>
            <a:lvl3pPr>
              <a:defRPr sz="35000">
                <a:latin typeface="Segoe UI" panose="020B0502040204020203" pitchFamily="34" charset="0"/>
                <a:cs typeface="Segoe UI" panose="020B0502040204020203" pitchFamily="34" charset="0"/>
              </a:defRPr>
            </a:lvl3pPr>
            <a:lvl4pPr>
              <a:defRPr sz="35000">
                <a:latin typeface="Segoe UI" panose="020B0502040204020203" pitchFamily="34" charset="0"/>
                <a:cs typeface="Segoe UI" panose="020B0502040204020203" pitchFamily="34" charset="0"/>
              </a:defRPr>
            </a:lvl4pPr>
            <a:lvl5pPr>
              <a:defRPr sz="35000">
                <a:latin typeface="Segoe UI" panose="020B0502040204020203" pitchFamily="34" charset="0"/>
                <a:cs typeface="Segoe UI" panose="020B0502040204020203" pitchFamily="34" charset="0"/>
              </a:defRPr>
            </a:lvl5pPr>
          </a:lstStyle>
          <a:p>
            <a:pPr lvl="0"/>
            <a:r>
              <a:rPr lang="en-US"/>
              <a:t>%</a:t>
            </a:r>
          </a:p>
        </p:txBody>
      </p:sp>
      <p:sp>
        <p:nvSpPr>
          <p:cNvPr id="81" name="Text Placeholder 8">
            <a:extLst>
              <a:ext uri="{FF2B5EF4-FFF2-40B4-BE49-F238E27FC236}">
                <a16:creationId xmlns:a16="http://schemas.microsoft.com/office/drawing/2014/main" id="{5BC6A183-9375-824E-B182-08916A0F566B}"/>
              </a:ext>
            </a:extLst>
          </p:cNvPr>
          <p:cNvSpPr>
            <a:spLocks noGrp="1"/>
          </p:cNvSpPr>
          <p:nvPr>
            <p:ph type="body" sz="quarter" idx="26" hasCustomPrompt="1"/>
          </p:nvPr>
        </p:nvSpPr>
        <p:spPr>
          <a:xfrm>
            <a:off x="9187027" y="5730312"/>
            <a:ext cx="2305875" cy="384282"/>
          </a:xfrm>
          <a:prstGeom prst="rect">
            <a:avLst/>
          </a:prstGeom>
        </p:spPr>
        <p:txBody>
          <a:bodyPr lIns="0" tIns="0" rIns="0" bIns="0"/>
          <a:lstStyle>
            <a:lvl1pPr marL="0" indent="0" algn="ctr">
              <a:buNone/>
              <a:defRPr b="1" i="0" u="none">
                <a:solidFill>
                  <a:srgbClr val="2F2F2F"/>
                </a:solidFill>
                <a:latin typeface="Segoe UI Semibold" panose="020B0502040204020203" pitchFamily="34" charset="0"/>
                <a:cs typeface="Segoe UI Semibold" panose="020B0502040204020203" pitchFamily="34" charset="0"/>
              </a:defRPr>
            </a:lvl1pPr>
          </a:lstStyle>
          <a:p>
            <a:pPr lvl="0"/>
            <a:r>
              <a:rPr lang="en-US"/>
              <a:t>Caption, 14pt</a:t>
            </a:r>
          </a:p>
        </p:txBody>
      </p:sp>
      <p:sp>
        <p:nvSpPr>
          <p:cNvPr id="86" name="Rectangle 85">
            <a:extLst>
              <a:ext uri="{FF2B5EF4-FFF2-40B4-BE49-F238E27FC236}">
                <a16:creationId xmlns:a16="http://schemas.microsoft.com/office/drawing/2014/main" id="{33CD4735-EA41-4D45-BB2A-778FDDA0B468}"/>
              </a:ext>
              <a:ext uri="{C183D7F6-B498-43B3-948B-1728B52AA6E4}">
                <adec:decorative xmlns:adec="http://schemas.microsoft.com/office/drawing/2017/decorative" val="1"/>
              </a:ext>
            </a:extLst>
          </p:cNvPr>
          <p:cNvSpPr/>
          <p:nvPr userDrawn="1"/>
        </p:nvSpPr>
        <p:spPr bwMode="auto">
          <a:xfrm>
            <a:off x="9079894" y="2012658"/>
            <a:ext cx="2536530" cy="19725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87" name="Text Placeholder 4">
            <a:extLst>
              <a:ext uri="{FF2B5EF4-FFF2-40B4-BE49-F238E27FC236}">
                <a16:creationId xmlns:a16="http://schemas.microsoft.com/office/drawing/2014/main" id="{4D975464-0625-8045-BB00-45830004F7B6}"/>
              </a:ext>
            </a:extLst>
          </p:cNvPr>
          <p:cNvSpPr>
            <a:spLocks noGrp="1"/>
          </p:cNvSpPr>
          <p:nvPr>
            <p:ph type="body" sz="quarter" idx="27" hasCustomPrompt="1"/>
          </p:nvPr>
        </p:nvSpPr>
        <p:spPr>
          <a:xfrm>
            <a:off x="9079894" y="2186345"/>
            <a:ext cx="2536530" cy="1201364"/>
          </a:xfrm>
          <a:prstGeom prst="rect">
            <a:avLst/>
          </a:prstGeom>
        </p:spPr>
        <p:txBody>
          <a:bodyPr lIns="0" tIns="0" rIns="0" bIns="0" anchor="ctr" anchorCtr="0">
            <a:noAutofit/>
          </a:bodyPr>
          <a:lstStyle>
            <a:lvl1pPr marL="0" indent="0" algn="ctr">
              <a:buNone/>
              <a:defRPr sz="10000" b="1" i="0" spc="-50" baseline="0">
                <a:solidFill>
                  <a:schemeClr val="tx1"/>
                </a:solidFill>
                <a:latin typeface="Segoe UI Semibold" panose="020B0502040204020203" pitchFamily="34" charset="0"/>
                <a:cs typeface="Segoe UI Semibold" panose="020B0502040204020203" pitchFamily="34" charset="0"/>
              </a:defRPr>
            </a:lvl1pPr>
            <a:lvl2pPr>
              <a:defRPr sz="35000">
                <a:latin typeface="Segoe UI" panose="020B0502040204020203" pitchFamily="34" charset="0"/>
                <a:cs typeface="Segoe UI" panose="020B0502040204020203" pitchFamily="34" charset="0"/>
              </a:defRPr>
            </a:lvl2pPr>
            <a:lvl3pPr>
              <a:defRPr sz="35000">
                <a:latin typeface="Segoe UI" panose="020B0502040204020203" pitchFamily="34" charset="0"/>
                <a:cs typeface="Segoe UI" panose="020B0502040204020203" pitchFamily="34" charset="0"/>
              </a:defRPr>
            </a:lvl3pPr>
            <a:lvl4pPr>
              <a:defRPr sz="35000">
                <a:latin typeface="Segoe UI" panose="020B0502040204020203" pitchFamily="34" charset="0"/>
                <a:cs typeface="Segoe UI" panose="020B0502040204020203" pitchFamily="34" charset="0"/>
              </a:defRPr>
            </a:lvl4pPr>
            <a:lvl5pPr>
              <a:defRPr sz="35000">
                <a:latin typeface="Segoe UI" panose="020B0502040204020203" pitchFamily="34" charset="0"/>
                <a:cs typeface="Segoe UI" panose="020B0502040204020203" pitchFamily="34" charset="0"/>
              </a:defRPr>
            </a:lvl5pPr>
          </a:lstStyle>
          <a:p>
            <a:pPr lvl="0"/>
            <a:r>
              <a:rPr lang="en-US"/>
              <a:t>#</a:t>
            </a:r>
          </a:p>
        </p:txBody>
      </p:sp>
      <p:sp>
        <p:nvSpPr>
          <p:cNvPr id="88" name="Text Placeholder 8">
            <a:extLst>
              <a:ext uri="{FF2B5EF4-FFF2-40B4-BE49-F238E27FC236}">
                <a16:creationId xmlns:a16="http://schemas.microsoft.com/office/drawing/2014/main" id="{CDA62B9F-E449-A24B-AD1D-14252457C49D}"/>
              </a:ext>
            </a:extLst>
          </p:cNvPr>
          <p:cNvSpPr>
            <a:spLocks noGrp="1"/>
          </p:cNvSpPr>
          <p:nvPr>
            <p:ph type="body" sz="quarter" idx="28" hasCustomPrompt="1"/>
          </p:nvPr>
        </p:nvSpPr>
        <p:spPr>
          <a:xfrm>
            <a:off x="9187027" y="3429000"/>
            <a:ext cx="2305875" cy="384282"/>
          </a:xfrm>
          <a:prstGeom prst="rect">
            <a:avLst/>
          </a:prstGeom>
        </p:spPr>
        <p:txBody>
          <a:bodyPr lIns="0" tIns="0" rIns="0" bIns="0"/>
          <a:lstStyle>
            <a:lvl1pPr marL="0" indent="0" algn="ctr">
              <a:buNone/>
              <a:defRPr b="1" i="0" u="none">
                <a:solidFill>
                  <a:schemeClr val="bg1"/>
                </a:solidFill>
                <a:latin typeface="Segoe UI Semibold" panose="020B0502040204020203" pitchFamily="34" charset="0"/>
                <a:cs typeface="Segoe UI Semibold" panose="020B0502040204020203" pitchFamily="34" charset="0"/>
              </a:defRPr>
            </a:lvl1pPr>
          </a:lstStyle>
          <a:p>
            <a:pPr lvl="0"/>
            <a:r>
              <a:rPr lang="en-US"/>
              <a:t>Caption, 14pt</a:t>
            </a:r>
          </a:p>
        </p:txBody>
      </p:sp>
      <p:sp>
        <p:nvSpPr>
          <p:cNvPr id="89" name="Title 1">
            <a:extLst>
              <a:ext uri="{FF2B5EF4-FFF2-40B4-BE49-F238E27FC236}">
                <a16:creationId xmlns:a16="http://schemas.microsoft.com/office/drawing/2014/main" id="{ACB437BD-A37A-C243-8BEA-B361EEF8FC70}"/>
              </a:ext>
            </a:extLst>
          </p:cNvPr>
          <p:cNvSpPr>
            <a:spLocks noGrp="1"/>
          </p:cNvSpPr>
          <p:nvPr>
            <p:ph type="title" hasCustomPrompt="1"/>
          </p:nvPr>
        </p:nvSpPr>
        <p:spPr>
          <a:xfrm>
            <a:off x="588416" y="571501"/>
            <a:ext cx="4195845" cy="430887"/>
          </a:xfrm>
          <a:prstGeom prst="rect">
            <a:avLst/>
          </a:prstGeom>
        </p:spPr>
        <p:txBody>
          <a:bodyPr wrap="square" lIns="0" tIns="0" rIns="0" bIns="0">
            <a:spAutoFit/>
          </a:bodyPr>
          <a:lstStyle>
            <a:lvl1pPr marL="4571">
              <a:lnSpc>
                <a:spcPct val="100000"/>
              </a:lnSpc>
              <a:defRPr sz="2800" b="0" i="0" cap="none" baseline="0">
                <a:solidFill>
                  <a:srgbClr val="2F2F2F"/>
                </a:solidFill>
                <a:latin typeface="Segoe UI Semibold" panose="020B0502040204020203" pitchFamily="34" charset="0"/>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99975053"/>
      </p:ext>
    </p:extLst>
  </p:cSld>
  <p:clrMapOvr>
    <a:masterClrMapping/>
  </p:clrMapOvr>
  <p:extLst>
    <p:ext uri="{DCECCB84-F9BA-43D5-87BE-67443E8EF086}">
      <p15:sldGuideLst xmlns:p15="http://schemas.microsoft.com/office/powerpoint/2012/main">
        <p15:guide id="1" orient="horz" pos="1272">
          <p15:clr>
            <a:srgbClr val="FBAE40"/>
          </p15:clr>
        </p15:guide>
        <p15:guide id="2" pos="3743">
          <p15:clr>
            <a:srgbClr val="FBAE40"/>
          </p15:clr>
        </p15:guide>
        <p15:guide id="3" pos="3935">
          <p15:clr>
            <a:srgbClr val="FBAE4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showMasterSp="0" userDrawn="1">
  <p:cSld name="Agenda">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46364" y="2385921"/>
            <a:ext cx="6714479" cy="2229681"/>
            <a:chOff x="8270283" y="6177473"/>
            <a:chExt cx="12760035" cy="4236124"/>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4048121" y="2019300"/>
            <a:ext cx="756429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Agenda</a:t>
            </a:r>
          </a:p>
        </p:txBody>
      </p:sp>
      <p:sp>
        <p:nvSpPr>
          <p:cNvPr id="50" name="Text Placeholder 6">
            <a:extLst>
              <a:ext uri="{FF2B5EF4-FFF2-40B4-BE49-F238E27FC236}">
                <a16:creationId xmlns:a16="http://schemas.microsoft.com/office/drawing/2014/main" id="{C6A1F9B0-9726-2C40-B822-434EDCAA2047}"/>
              </a:ext>
            </a:extLst>
          </p:cNvPr>
          <p:cNvSpPr>
            <a:spLocks noGrp="1"/>
          </p:cNvSpPr>
          <p:nvPr>
            <p:ph type="body" sz="quarter" idx="11" hasCustomPrompt="1"/>
          </p:nvPr>
        </p:nvSpPr>
        <p:spPr>
          <a:xfrm>
            <a:off x="594852" y="2019300"/>
            <a:ext cx="283290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000" b="1" spc="0" baseline="0">
                <a:solidFill>
                  <a:srgbClr val="2F2F2F"/>
                </a:solidFill>
                <a:latin typeface="Segoe UI" panose="020B0502040204020203" pitchFamily="34" charset="0"/>
                <a:cs typeface="Segoe UI" panose="020B0502040204020203" pitchFamily="34" charset="0"/>
              </a:defRPr>
            </a:lvl1pPr>
          </a:lstStyle>
          <a:p>
            <a:pPr lvl="0"/>
            <a:r>
              <a:rPr lang="en-US"/>
              <a:t>Agenda item 1</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2</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3</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4</a:t>
            </a:r>
          </a:p>
          <a:p>
            <a:pPr lvl="0"/>
            <a:endParaRPr lang="en-US"/>
          </a:p>
        </p:txBody>
      </p:sp>
      <p:cxnSp>
        <p:nvCxnSpPr>
          <p:cNvPr id="3" name="Straight Connector 2">
            <a:extLst>
              <a:ext uri="{FF2B5EF4-FFF2-40B4-BE49-F238E27FC236}">
                <a16:creationId xmlns:a16="http://schemas.microsoft.com/office/drawing/2014/main" id="{77219F2E-E5C2-F54D-867F-9DA413FD9B1D}"/>
              </a:ext>
            </a:extLst>
          </p:cNvPr>
          <p:cNvCxnSpPr/>
          <p:nvPr userDrawn="1"/>
        </p:nvCxnSpPr>
        <p:spPr>
          <a:xfrm>
            <a:off x="588416" y="1391478"/>
            <a:ext cx="11023996" cy="0"/>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4880793"/>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showMasterSp="0" userDrawn="1">
  <p:cSld name="Image Left, List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46364" y="2385921"/>
            <a:ext cx="6714479" cy="2229681"/>
            <a:chOff x="8270283" y="6177473"/>
            <a:chExt cx="12760035" cy="4236124"/>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523983" y="6177473"/>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70283" y="6832581"/>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523985" y="7629038"/>
              <a:ext cx="1002236"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70286" y="8328046"/>
              <a:ext cx="1279449" cy="810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Image on the left, list on the right, 28pt </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4466995" y="1929472"/>
            <a:ext cx="7145414" cy="3867478"/>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52" name="Picture Placeholder 2" descr="Add alt text to all images">
            <a:extLst>
              <a:ext uri="{FF2B5EF4-FFF2-40B4-BE49-F238E27FC236}">
                <a16:creationId xmlns:a16="http://schemas.microsoft.com/office/drawing/2014/main" id="{4C137356-5022-5D4A-9491-CF4D7809CE3D}"/>
              </a:ext>
            </a:extLst>
          </p:cNvPr>
          <p:cNvSpPr>
            <a:spLocks noGrp="1"/>
          </p:cNvSpPr>
          <p:nvPr>
            <p:ph type="pic" sz="quarter" idx="14" hasCustomPrompt="1"/>
          </p:nvPr>
        </p:nvSpPr>
        <p:spPr>
          <a:xfrm>
            <a:off x="588415" y="1904327"/>
            <a:ext cx="3070138" cy="3926816"/>
          </a:xfrm>
          <a:prstGeom prst="rect">
            <a:avLst/>
          </a:prstGeom>
        </p:spPr>
        <p:txBody>
          <a:bodyPr/>
          <a:lstStyle>
            <a:lvl1pPr algn="ctr">
              <a:buNone/>
              <a:defRPr sz="3200" spc="0">
                <a:solidFill>
                  <a:schemeClr val="bg2"/>
                </a:solidFill>
              </a:defRPr>
            </a:lvl1pPr>
          </a:lstStyle>
          <a:p>
            <a:r>
              <a:rPr lang="en-US"/>
              <a:t>Add picture</a:t>
            </a:r>
          </a:p>
        </p:txBody>
      </p:sp>
    </p:spTree>
    <p:extLst>
      <p:ext uri="{BB962C8B-B14F-4D97-AF65-F5344CB8AC3E}">
        <p14:creationId xmlns:p14="http://schemas.microsoft.com/office/powerpoint/2010/main" val="843425061"/>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12">
            <a:extLst>
              <a:ext uri="{FF2B5EF4-FFF2-40B4-BE49-F238E27FC236}">
                <a16:creationId xmlns:a16="http://schemas.microsoft.com/office/drawing/2014/main" id="{17F9A7BF-5BF6-6447-B55B-7AEA8903217D}"/>
              </a:ext>
            </a:extLst>
          </p:cNvPr>
          <p:cNvSpPr txBox="1"/>
          <p:nvPr userDrawn="1"/>
        </p:nvSpPr>
        <p:spPr>
          <a:xfrm>
            <a:off x="8551223" y="4552295"/>
            <a:ext cx="3950893" cy="1143350"/>
          </a:xfrm>
          <a:prstGeom prst="rect">
            <a:avLst/>
          </a:prstGeom>
        </p:spPr>
        <p:txBody>
          <a:bodyPr vert="horz" wrap="square" lIns="0" tIns="155177" rIns="0" bIns="0" rtlCol="0">
            <a:spAutoFit/>
          </a:bodyPr>
          <a:lstStyle/>
          <a:p>
            <a:pPr marL="9519" marR="3808">
              <a:lnSpc>
                <a:spcPts val="8867"/>
              </a:lnSpc>
              <a:spcBef>
                <a:spcPts val="1222"/>
              </a:spcBef>
            </a:pPr>
            <a:r>
              <a:rPr lang="en-US" sz="4498" b="1" spc="-26">
                <a:solidFill>
                  <a:srgbClr val="2F2E2F"/>
                </a:solidFill>
                <a:latin typeface="Segoe UI"/>
                <a:cs typeface="Segoe UI"/>
              </a:rPr>
              <a:t>Thank you</a:t>
            </a:r>
            <a:endParaRPr sz="4498">
              <a:solidFill>
                <a:srgbClr val="2F2E2F"/>
              </a:solidFill>
              <a:latin typeface="Segoe UI"/>
              <a:cs typeface="Segoe UI"/>
            </a:endParaRPr>
          </a:p>
        </p:txBody>
      </p:sp>
      <p:sp>
        <p:nvSpPr>
          <p:cNvPr id="6" name="Text Placeholder 4">
            <a:extLst>
              <a:ext uri="{FF2B5EF4-FFF2-40B4-BE49-F238E27FC236}">
                <a16:creationId xmlns:a16="http://schemas.microsoft.com/office/drawing/2014/main" id="{FB4B2E72-FA35-F948-8644-2D3A788C1A1F}"/>
              </a:ext>
            </a:extLst>
          </p:cNvPr>
          <p:cNvSpPr>
            <a:spLocks noGrp="1"/>
          </p:cNvSpPr>
          <p:nvPr>
            <p:ph type="body" sz="quarter" idx="12" hasCustomPrompt="1"/>
          </p:nvPr>
        </p:nvSpPr>
        <p:spPr>
          <a:xfrm>
            <a:off x="632327" y="6280486"/>
            <a:ext cx="4164583" cy="249171"/>
          </a:xfrm>
          <a:prstGeom prst="rect">
            <a:avLst/>
          </a:prstGeom>
          <a:noFill/>
        </p:spPr>
        <p:txBody>
          <a:bodyPr wrap="square" lIns="0" tIns="0" rIns="0" bIns="0">
            <a:spAutoFit/>
          </a:bodyPr>
          <a:lstStyle>
            <a:lvl1pPr marL="0" indent="0">
              <a:spcBef>
                <a:spcPts val="0"/>
              </a:spcBef>
              <a:buNone/>
              <a:defRPr sz="1799" spc="0" baseline="0">
                <a:solidFill>
                  <a:srgbClr val="0478D4"/>
                </a:solidFill>
                <a:latin typeface="+mn-lt"/>
                <a:cs typeface="Segoe UI" panose="020B0502040204020203" pitchFamily="34" charset="0"/>
              </a:defRPr>
            </a:lvl1pPr>
          </a:lstStyle>
          <a:p>
            <a:pPr lvl="0"/>
            <a:r>
              <a:rPr lang="en-US" err="1"/>
              <a:t>Microsoft.com</a:t>
            </a:r>
            <a:r>
              <a:rPr lang="en-US"/>
              <a:t>/Learn</a:t>
            </a:r>
          </a:p>
        </p:txBody>
      </p:sp>
    </p:spTree>
    <p:extLst>
      <p:ext uri="{BB962C8B-B14F-4D97-AF65-F5344CB8AC3E}">
        <p14:creationId xmlns:p14="http://schemas.microsoft.com/office/powerpoint/2010/main" val="2182145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4CD7-1146-4B6E-A0FB-EC50896CFC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76FD9-60BF-43EF-A0D4-411FD32BD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B39268-953A-442E-A8E8-E861B59EA7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9DCC615-A426-459A-8C66-F2EA42302E3A}"/>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ECCCF6B1-164C-4755-84D1-77383AADFDD3}"/>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420748278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14C6-0B56-405A-9993-1D06163DE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10087-8654-43FC-85DF-E417394F84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85C49-BFA9-40FE-A7DC-FEA22471E16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0328FD8-8DDF-4782-BA45-C60503ED30FD}"/>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17C59C2F-0926-4541-AB95-6F78F4891935}"/>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567439852"/>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02C9-A026-4F23-8CFA-F8200F53A3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C6F530-F526-486B-9373-3AA509EAB8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0C3AA8-1FF9-456C-B4F7-2C5065F900B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233D43D-E7EE-4790-83E5-055442043870}"/>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25A901A2-038C-4FC8-A3ED-903B15E74F24}"/>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0419230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373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1ECC-9395-48DB-83EA-BF6B211D9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752F3-D80E-4CBD-9B3A-ACCE511F3D7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A56E8E-9FCE-44B1-8103-FB919AF8D3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0AC878-5F5D-4031-A7DD-3ADEC0AD366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B1ED45-6370-4C02-9AF4-367D883D8BAD}"/>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6CD20883-CF16-47CC-98F1-F5615E2DFFFA}"/>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68411156"/>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F224-945E-46E1-8F5E-607A03CEC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6D7948-3163-4DDB-BA19-A4DB92FA5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796791A-B5FD-406A-8BDD-D5BC6E4366B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49E77F-B2C5-4012-B5A9-4C75D3CDC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BF2EE27-39B3-40AC-AECE-10240DC153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2F98E8-74EA-4122-95EC-2BBFB888A47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E5B5521-7893-4498-AC62-C4F84C246101}"/>
              </a:ext>
            </a:extLst>
          </p:cNvPr>
          <p:cNvSpPr>
            <a:spLocks noGrp="1"/>
          </p:cNvSpPr>
          <p:nvPr>
            <p:ph type="ftr" sz="quarter" idx="11"/>
          </p:nvPr>
        </p:nvSpPr>
        <p:spPr/>
        <p:txBody>
          <a:bodyPr/>
          <a:lstStyle/>
          <a:p>
            <a:r>
              <a:rPr lang="en-US"/>
              <a:t>MICROSOFT CONFIDENTIAL</a:t>
            </a:r>
          </a:p>
        </p:txBody>
      </p:sp>
      <p:sp>
        <p:nvSpPr>
          <p:cNvPr id="9" name="Slide Number Placeholder 8">
            <a:extLst>
              <a:ext uri="{FF2B5EF4-FFF2-40B4-BE49-F238E27FC236}">
                <a16:creationId xmlns:a16="http://schemas.microsoft.com/office/drawing/2014/main" id="{FB946723-718F-4A54-BA08-DEC28BB28473}"/>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690163471"/>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DEBB-2431-47DE-9F2D-FB1761012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23C95-3955-4D39-9ECA-873C9AE503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8523646-4424-447E-BD02-0705BC38722A}"/>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200C5839-B056-4EA7-81C0-9BD172391519}"/>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936377791"/>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F5DFE8-6DFB-4F88-BF32-711FF330787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E0ED76C-9E22-4725-AB86-604AD672D875}"/>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BE6EF7A3-5FE9-4003-91EF-8EF16943BC8C}"/>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86828575"/>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02B9-BC86-4067-A85B-2DA4C3EF9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8D7D81-CCD9-4D3C-9B27-521CECFF5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04CBF-2760-46BE-89D3-403CD928F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0E541-1841-4939-B36B-247C73B65F5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702528-E08B-416D-804B-730375495EF1}"/>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8334E50-0388-46C3-AFDD-5314888466E6}"/>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985884267"/>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2298-5184-4AE2-8299-3706042B10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BA7121-2BEA-41EA-9E3F-A7EC7FC538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BD05DC-2A2A-4091-A0B2-C8CA862B4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E4F06E-AC7E-45F2-B346-84090DC25F3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2F95471-64F1-4ED9-AB1B-5B8AEEFFF92B}"/>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FF8563A-6DFA-4B48-9680-A6C70047C715}"/>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61477860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5F8F-BCD3-465B-A862-10C8E5FB4D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C66346-1157-42C2-8DC7-C3D2C60C94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E6247-1AA0-4304-BCFD-C46C4DC32D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30BA3E-4CBA-467C-AF2E-AFD10F93AFE0}"/>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A8FFED71-0732-4527-AE29-7A0D12511550}"/>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469929311"/>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34A71-7817-41C9-8B4F-AEFA81A183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E21ED-318C-4B1F-BFFC-110266CA566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72DB6-F591-4376-98FC-52E9981314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8B46D17-D3A9-4052-AA7F-2B5ABB852A3B}"/>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681B6335-9DB6-4CA7-8132-D4B4211BB971}"/>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1254242210"/>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2942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116806222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7717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17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329820"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7961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6565902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69860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94919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73337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2">
    <p:bg>
      <p:bgPr>
        <a:solidFill>
          <a:srgbClr val="000000"/>
        </a:solidFill>
        <a:effectLst/>
      </p:bgPr>
    </p:bg>
    <p:spTree>
      <p:nvGrpSpPr>
        <p:cNvPr id="1" name=""/>
        <p:cNvGrpSpPr/>
        <p:nvPr/>
      </p:nvGrpSpPr>
      <p:grpSpPr>
        <a:xfrm>
          <a:off x="0" y="0"/>
          <a:ext cx="0" cy="0"/>
          <a:chOff x="0" y="0"/>
          <a:chExt cx="0" cy="0"/>
        </a:xfrm>
      </p:grpSpPr>
      <p:pic>
        <p:nvPicPr>
          <p:cNvPr id="4" name="Picture 3" descr="Sunburst chart&#10;&#10;Description automatically generated with low confidence">
            <a:extLst>
              <a:ext uri="{FF2B5EF4-FFF2-40B4-BE49-F238E27FC236}">
                <a16:creationId xmlns:a16="http://schemas.microsoft.com/office/drawing/2014/main" id="{3DE4ECC8-5A63-42D5-958C-775BF858E7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8"/>
          <a:stretch/>
        </p:blipFill>
        <p:spPr>
          <a:xfrm>
            <a:off x="8875228" y="1237"/>
            <a:ext cx="3316772" cy="6858000"/>
          </a:xfrm>
          <a:prstGeom prst="rect">
            <a:avLst/>
          </a:prstGeom>
        </p:spPr>
      </p:pic>
      <p:pic>
        <p:nvPicPr>
          <p:cNvPr id="3" name="MS logo white - EMF" descr="Microsoft logo white text version">
            <a:extLst>
              <a:ext uri="{FF2B5EF4-FFF2-40B4-BE49-F238E27FC236}">
                <a16:creationId xmlns:a16="http://schemas.microsoft.com/office/drawing/2014/main" id="{09A56F85-EB04-4D1C-A56D-0789283DFF8F}"/>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4770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a:extLst>
              <a:ext uri="{FF2B5EF4-FFF2-40B4-BE49-F238E27FC236}">
                <a16:creationId xmlns:a16="http://schemas.microsoft.com/office/drawing/2014/main" id="{FCA04CCC-89CB-4C66-9594-D1D373EF707E}"/>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908516161"/>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C5D56A03-466A-4259-AB4C-31552B627E07}"/>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347679166"/>
      </p:ext>
    </p:extLst>
  </p:cSld>
  <p:clrMapOvr>
    <a:masterClrMapping/>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ECC6C7ED-E62E-464C-BA74-D1037A08F7C8}"/>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172740157"/>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87F7E11-4D17-48D8-A138-23D57849DF0F}"/>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684463929"/>
      </p:ext>
    </p:extLst>
  </p:cSld>
  <p:clrMapOvr>
    <a:masterClrMapping/>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581616"/>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53037"/>
      </p:ext>
    </p:extLst>
  </p:cSld>
  <p:clrMapOvr>
    <a:masterClrMapping/>
  </p:clrMapOvr>
  <p:transition advClick="0" advTm="20000">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3228781"/>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470127"/>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8148704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912371"/>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848868"/>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8298181"/>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7358803"/>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6204948"/>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6290513"/>
      </p:ext>
    </p:extLst>
  </p:cSld>
  <p:clrMapOvr>
    <a:masterClrMapping/>
  </p:clrMapOvr>
  <p:transition advClick="0" advTm="20000">
    <p:push dir="u"/>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4267027"/>
      </p:ext>
    </p:extLst>
  </p:cSld>
  <p:clrMapOvr>
    <a:masterClrMapping/>
  </p:clrMapOvr>
  <p:transition advClick="0" advTm="20000">
    <p:push dir="u"/>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762587"/>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586449"/>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9165785"/>
      </p:ext>
    </p:extLst>
  </p:cSld>
  <p:clrMapOvr>
    <a:masterClrMapping/>
  </p:clrMapOvr>
  <p:transition advClick="0" advTm="20000">
    <p:push dir="u"/>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2580268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428320943"/>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29239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8046971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42675"/>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7089819"/>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7093398"/>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605044"/>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563498"/>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204425"/>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003346"/>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 Type="http://schemas.openxmlformats.org/officeDocument/2006/relationships/slideLayout" Target="../slideLayouts/slideLayout306.xml"/><Relationship Id="rId21" Type="http://schemas.openxmlformats.org/officeDocument/2006/relationships/slideLayout" Target="../slideLayouts/slideLayout324.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29" Type="http://schemas.openxmlformats.org/officeDocument/2006/relationships/slideLayout" Target="../slideLayouts/slideLayout332.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image" Target="../media/image61.emf"/><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theme" Target="../theme/theme11.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34" Type="http://schemas.openxmlformats.org/officeDocument/2006/relationships/image" Target="../media/image71.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theme" Target="../theme/theme12.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8" Type="http://schemas.openxmlformats.org/officeDocument/2006/relationships/slideLayout" Target="../slideLayouts/slideLayout34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34" Type="http://schemas.openxmlformats.org/officeDocument/2006/relationships/theme" Target="../theme/theme13.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33" Type="http://schemas.openxmlformats.org/officeDocument/2006/relationships/slideLayout" Target="../slideLayouts/slideLayout398.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32" Type="http://schemas.openxmlformats.org/officeDocument/2006/relationships/slideLayout" Target="../slideLayouts/slideLayout397.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31" Type="http://schemas.openxmlformats.org/officeDocument/2006/relationships/slideLayout" Target="../slideLayouts/slideLayout396.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slideLayout" Target="../slideLayouts/slideLayout395.xml"/><Relationship Id="rId35" Type="http://schemas.openxmlformats.org/officeDocument/2006/relationships/image" Target="../media/image71.png"/><Relationship Id="rId8" Type="http://schemas.openxmlformats.org/officeDocument/2006/relationships/slideLayout" Target="../slideLayouts/slideLayout3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slideLayout" Target="../slideLayouts/slideLayout411.xml"/><Relationship Id="rId18" Type="http://schemas.openxmlformats.org/officeDocument/2006/relationships/slideLayout" Target="../slideLayouts/slideLayout416.xml"/><Relationship Id="rId3" Type="http://schemas.openxmlformats.org/officeDocument/2006/relationships/slideLayout" Target="../slideLayouts/slideLayout401.xml"/><Relationship Id="rId21" Type="http://schemas.openxmlformats.org/officeDocument/2006/relationships/theme" Target="../theme/theme14.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17" Type="http://schemas.openxmlformats.org/officeDocument/2006/relationships/slideLayout" Target="../slideLayouts/slideLayout415.xml"/><Relationship Id="rId2" Type="http://schemas.openxmlformats.org/officeDocument/2006/relationships/slideLayout" Target="../slideLayouts/slideLayout400.xml"/><Relationship Id="rId16" Type="http://schemas.openxmlformats.org/officeDocument/2006/relationships/slideLayout" Target="../slideLayouts/slideLayout414.xml"/><Relationship Id="rId20" Type="http://schemas.openxmlformats.org/officeDocument/2006/relationships/slideLayout" Target="../slideLayouts/slideLayout418.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5" Type="http://schemas.openxmlformats.org/officeDocument/2006/relationships/slideLayout" Target="../slideLayouts/slideLayout413.xml"/><Relationship Id="rId10" Type="http://schemas.openxmlformats.org/officeDocument/2006/relationships/slideLayout" Target="../slideLayouts/slideLayout408.xml"/><Relationship Id="rId19" Type="http://schemas.openxmlformats.org/officeDocument/2006/relationships/slideLayout" Target="../slideLayouts/slideLayout417.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slideLayout" Target="../slideLayouts/slideLayout412.xml"/><Relationship Id="rId22" Type="http://schemas.openxmlformats.org/officeDocument/2006/relationships/image" Target="../media/image75.emf"/></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31.xml"/><Relationship Id="rId18" Type="http://schemas.openxmlformats.org/officeDocument/2006/relationships/slideLayout" Target="../slideLayouts/slideLayout436.xml"/><Relationship Id="rId26" Type="http://schemas.openxmlformats.org/officeDocument/2006/relationships/slideLayout" Target="../slideLayouts/slideLayout444.xml"/><Relationship Id="rId3" Type="http://schemas.openxmlformats.org/officeDocument/2006/relationships/slideLayout" Target="../slideLayouts/slideLayout421.xml"/><Relationship Id="rId21" Type="http://schemas.openxmlformats.org/officeDocument/2006/relationships/slideLayout" Target="../slideLayouts/slideLayout439.xml"/><Relationship Id="rId34" Type="http://schemas.openxmlformats.org/officeDocument/2006/relationships/slideLayout" Target="../slideLayouts/slideLayout452.xml"/><Relationship Id="rId7" Type="http://schemas.openxmlformats.org/officeDocument/2006/relationships/slideLayout" Target="../slideLayouts/slideLayout425.xml"/><Relationship Id="rId12" Type="http://schemas.openxmlformats.org/officeDocument/2006/relationships/slideLayout" Target="../slideLayouts/slideLayout430.xml"/><Relationship Id="rId17" Type="http://schemas.openxmlformats.org/officeDocument/2006/relationships/slideLayout" Target="../slideLayouts/slideLayout435.xml"/><Relationship Id="rId25" Type="http://schemas.openxmlformats.org/officeDocument/2006/relationships/slideLayout" Target="../slideLayouts/slideLayout443.xml"/><Relationship Id="rId33" Type="http://schemas.openxmlformats.org/officeDocument/2006/relationships/slideLayout" Target="../slideLayouts/slideLayout451.xml"/><Relationship Id="rId2" Type="http://schemas.openxmlformats.org/officeDocument/2006/relationships/slideLayout" Target="../slideLayouts/slideLayout420.xml"/><Relationship Id="rId16" Type="http://schemas.openxmlformats.org/officeDocument/2006/relationships/slideLayout" Target="../slideLayouts/slideLayout434.xml"/><Relationship Id="rId20" Type="http://schemas.openxmlformats.org/officeDocument/2006/relationships/slideLayout" Target="../slideLayouts/slideLayout438.xml"/><Relationship Id="rId29" Type="http://schemas.openxmlformats.org/officeDocument/2006/relationships/slideLayout" Target="../slideLayouts/slideLayout447.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24" Type="http://schemas.openxmlformats.org/officeDocument/2006/relationships/slideLayout" Target="../slideLayouts/slideLayout442.xml"/><Relationship Id="rId32" Type="http://schemas.openxmlformats.org/officeDocument/2006/relationships/slideLayout" Target="../slideLayouts/slideLayout450.xml"/><Relationship Id="rId5" Type="http://schemas.openxmlformats.org/officeDocument/2006/relationships/slideLayout" Target="../slideLayouts/slideLayout423.xml"/><Relationship Id="rId15" Type="http://schemas.openxmlformats.org/officeDocument/2006/relationships/slideLayout" Target="../slideLayouts/slideLayout433.xml"/><Relationship Id="rId23" Type="http://schemas.openxmlformats.org/officeDocument/2006/relationships/slideLayout" Target="../slideLayouts/slideLayout441.xml"/><Relationship Id="rId28" Type="http://schemas.openxmlformats.org/officeDocument/2006/relationships/slideLayout" Target="../slideLayouts/slideLayout446.xml"/><Relationship Id="rId36" Type="http://schemas.openxmlformats.org/officeDocument/2006/relationships/image" Target="../media/image34.emf"/><Relationship Id="rId10" Type="http://schemas.openxmlformats.org/officeDocument/2006/relationships/slideLayout" Target="../slideLayouts/slideLayout428.xml"/><Relationship Id="rId19" Type="http://schemas.openxmlformats.org/officeDocument/2006/relationships/slideLayout" Target="../slideLayouts/slideLayout437.xml"/><Relationship Id="rId31" Type="http://schemas.openxmlformats.org/officeDocument/2006/relationships/slideLayout" Target="../slideLayouts/slideLayout449.xml"/><Relationship Id="rId4" Type="http://schemas.openxmlformats.org/officeDocument/2006/relationships/slideLayout" Target="../slideLayouts/slideLayout422.xml"/><Relationship Id="rId9" Type="http://schemas.openxmlformats.org/officeDocument/2006/relationships/slideLayout" Target="../slideLayouts/slideLayout427.xml"/><Relationship Id="rId14" Type="http://schemas.openxmlformats.org/officeDocument/2006/relationships/slideLayout" Target="../slideLayouts/slideLayout432.xml"/><Relationship Id="rId22" Type="http://schemas.openxmlformats.org/officeDocument/2006/relationships/slideLayout" Target="../slideLayouts/slideLayout440.xml"/><Relationship Id="rId27" Type="http://schemas.openxmlformats.org/officeDocument/2006/relationships/slideLayout" Target="../slideLayouts/slideLayout445.xml"/><Relationship Id="rId30" Type="http://schemas.openxmlformats.org/officeDocument/2006/relationships/slideLayout" Target="../slideLayouts/slideLayout448.xml"/><Relationship Id="rId35" Type="http://schemas.openxmlformats.org/officeDocument/2006/relationships/theme" Target="../theme/theme15.xml"/><Relationship Id="rId8" Type="http://schemas.openxmlformats.org/officeDocument/2006/relationships/slideLayout" Target="../slideLayouts/slideLayout42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60.xml"/><Relationship Id="rId13" Type="http://schemas.openxmlformats.org/officeDocument/2006/relationships/slideLayout" Target="../slideLayouts/slideLayout465.xml"/><Relationship Id="rId18" Type="http://schemas.openxmlformats.org/officeDocument/2006/relationships/slideLayout" Target="../slideLayouts/slideLayout470.xml"/><Relationship Id="rId3" Type="http://schemas.openxmlformats.org/officeDocument/2006/relationships/slideLayout" Target="../slideLayouts/slideLayout455.xml"/><Relationship Id="rId21" Type="http://schemas.openxmlformats.org/officeDocument/2006/relationships/slideLayout" Target="../slideLayouts/slideLayout473.xml"/><Relationship Id="rId7" Type="http://schemas.openxmlformats.org/officeDocument/2006/relationships/slideLayout" Target="../slideLayouts/slideLayout459.xml"/><Relationship Id="rId12" Type="http://schemas.openxmlformats.org/officeDocument/2006/relationships/slideLayout" Target="../slideLayouts/slideLayout464.xml"/><Relationship Id="rId17" Type="http://schemas.openxmlformats.org/officeDocument/2006/relationships/slideLayout" Target="../slideLayouts/slideLayout469.xml"/><Relationship Id="rId2" Type="http://schemas.openxmlformats.org/officeDocument/2006/relationships/slideLayout" Target="../slideLayouts/slideLayout454.xml"/><Relationship Id="rId16" Type="http://schemas.openxmlformats.org/officeDocument/2006/relationships/slideLayout" Target="../slideLayouts/slideLayout468.xml"/><Relationship Id="rId20" Type="http://schemas.openxmlformats.org/officeDocument/2006/relationships/slideLayout" Target="../slideLayouts/slideLayout472.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5" Type="http://schemas.openxmlformats.org/officeDocument/2006/relationships/slideLayout" Target="../slideLayouts/slideLayout457.xml"/><Relationship Id="rId15" Type="http://schemas.openxmlformats.org/officeDocument/2006/relationships/slideLayout" Target="../slideLayouts/slideLayout467.xml"/><Relationship Id="rId23" Type="http://schemas.openxmlformats.org/officeDocument/2006/relationships/image" Target="../media/image75.emf"/><Relationship Id="rId10" Type="http://schemas.openxmlformats.org/officeDocument/2006/relationships/slideLayout" Target="../slideLayouts/slideLayout462.xml"/><Relationship Id="rId19" Type="http://schemas.openxmlformats.org/officeDocument/2006/relationships/slideLayout" Target="../slideLayouts/slideLayout471.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86.xml"/><Relationship Id="rId18" Type="http://schemas.openxmlformats.org/officeDocument/2006/relationships/slideLayout" Target="../slideLayouts/slideLayout491.xml"/><Relationship Id="rId26" Type="http://schemas.openxmlformats.org/officeDocument/2006/relationships/slideLayout" Target="../slideLayouts/slideLayout499.xml"/><Relationship Id="rId21" Type="http://schemas.openxmlformats.org/officeDocument/2006/relationships/slideLayout" Target="../slideLayouts/slideLayout494.xml"/><Relationship Id="rId34" Type="http://schemas.openxmlformats.org/officeDocument/2006/relationships/slideLayout" Target="../slideLayouts/slideLayout507.xml"/><Relationship Id="rId7" Type="http://schemas.openxmlformats.org/officeDocument/2006/relationships/slideLayout" Target="../slideLayouts/slideLayout480.xml"/><Relationship Id="rId12" Type="http://schemas.openxmlformats.org/officeDocument/2006/relationships/slideLayout" Target="../slideLayouts/slideLayout485.xml"/><Relationship Id="rId17" Type="http://schemas.openxmlformats.org/officeDocument/2006/relationships/slideLayout" Target="../slideLayouts/slideLayout490.xml"/><Relationship Id="rId25" Type="http://schemas.openxmlformats.org/officeDocument/2006/relationships/slideLayout" Target="../slideLayouts/slideLayout498.xml"/><Relationship Id="rId33" Type="http://schemas.openxmlformats.org/officeDocument/2006/relationships/slideLayout" Target="../slideLayouts/slideLayout506.xml"/><Relationship Id="rId2" Type="http://schemas.openxmlformats.org/officeDocument/2006/relationships/slideLayout" Target="../slideLayouts/slideLayout475.xml"/><Relationship Id="rId16" Type="http://schemas.openxmlformats.org/officeDocument/2006/relationships/slideLayout" Target="../slideLayouts/slideLayout489.xml"/><Relationship Id="rId20" Type="http://schemas.openxmlformats.org/officeDocument/2006/relationships/slideLayout" Target="../slideLayouts/slideLayout493.xml"/><Relationship Id="rId29" Type="http://schemas.openxmlformats.org/officeDocument/2006/relationships/slideLayout" Target="../slideLayouts/slideLayout502.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24" Type="http://schemas.openxmlformats.org/officeDocument/2006/relationships/slideLayout" Target="../slideLayouts/slideLayout497.xml"/><Relationship Id="rId32" Type="http://schemas.openxmlformats.org/officeDocument/2006/relationships/slideLayout" Target="../slideLayouts/slideLayout505.xml"/><Relationship Id="rId37" Type="http://schemas.openxmlformats.org/officeDocument/2006/relationships/image" Target="../media/image34.emf"/><Relationship Id="rId5" Type="http://schemas.openxmlformats.org/officeDocument/2006/relationships/slideLayout" Target="../slideLayouts/slideLayout478.xml"/><Relationship Id="rId15" Type="http://schemas.openxmlformats.org/officeDocument/2006/relationships/slideLayout" Target="../slideLayouts/slideLayout488.xml"/><Relationship Id="rId23" Type="http://schemas.openxmlformats.org/officeDocument/2006/relationships/slideLayout" Target="../slideLayouts/slideLayout496.xml"/><Relationship Id="rId28" Type="http://schemas.openxmlformats.org/officeDocument/2006/relationships/slideLayout" Target="../slideLayouts/slideLayout501.xml"/><Relationship Id="rId36" Type="http://schemas.openxmlformats.org/officeDocument/2006/relationships/theme" Target="../theme/theme17.xml"/><Relationship Id="rId10" Type="http://schemas.openxmlformats.org/officeDocument/2006/relationships/slideLayout" Target="../slideLayouts/slideLayout483.xml"/><Relationship Id="rId19" Type="http://schemas.openxmlformats.org/officeDocument/2006/relationships/slideLayout" Target="../slideLayouts/slideLayout492.xml"/><Relationship Id="rId31" Type="http://schemas.openxmlformats.org/officeDocument/2006/relationships/slideLayout" Target="../slideLayouts/slideLayout504.xml"/><Relationship Id="rId4" Type="http://schemas.openxmlformats.org/officeDocument/2006/relationships/slideLayout" Target="../slideLayouts/slideLayout477.xml"/><Relationship Id="rId9" Type="http://schemas.openxmlformats.org/officeDocument/2006/relationships/slideLayout" Target="../slideLayouts/slideLayout482.xml"/><Relationship Id="rId14" Type="http://schemas.openxmlformats.org/officeDocument/2006/relationships/slideLayout" Target="../slideLayouts/slideLayout487.xml"/><Relationship Id="rId22" Type="http://schemas.openxmlformats.org/officeDocument/2006/relationships/slideLayout" Target="../slideLayouts/slideLayout495.xml"/><Relationship Id="rId27" Type="http://schemas.openxmlformats.org/officeDocument/2006/relationships/slideLayout" Target="../slideLayouts/slideLayout500.xml"/><Relationship Id="rId30" Type="http://schemas.openxmlformats.org/officeDocument/2006/relationships/slideLayout" Target="../slideLayouts/slideLayout503.xml"/><Relationship Id="rId35" Type="http://schemas.openxmlformats.org/officeDocument/2006/relationships/slideLayout" Target="../slideLayouts/slideLayout508.xml"/><Relationship Id="rId8" Type="http://schemas.openxmlformats.org/officeDocument/2006/relationships/slideLayout" Target="../slideLayouts/slideLayout481.xml"/><Relationship Id="rId3" Type="http://schemas.openxmlformats.org/officeDocument/2006/relationships/slideLayout" Target="../slideLayouts/slideLayout47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image" Target="../media/image1.emf"/><Relationship Id="rId3" Type="http://schemas.openxmlformats.org/officeDocument/2006/relationships/slideLayout" Target="../slideLayouts/slideLayout511.xml"/><Relationship Id="rId21" Type="http://schemas.openxmlformats.org/officeDocument/2006/relationships/slideLayout" Target="../slideLayouts/slideLayout529.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image" Target="../media/image44.png"/><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slideLayout" Target="../slideLayouts/slideLayout528.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theme" Target="../theme/theme18.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544.xml"/><Relationship Id="rId18" Type="http://schemas.openxmlformats.org/officeDocument/2006/relationships/slideLayout" Target="../slideLayouts/slideLayout549.xml"/><Relationship Id="rId26" Type="http://schemas.openxmlformats.org/officeDocument/2006/relationships/slideLayout" Target="../slideLayouts/slideLayout557.xml"/><Relationship Id="rId3" Type="http://schemas.openxmlformats.org/officeDocument/2006/relationships/slideLayout" Target="../slideLayouts/slideLayout534.xml"/><Relationship Id="rId21" Type="http://schemas.openxmlformats.org/officeDocument/2006/relationships/slideLayout" Target="../slideLayouts/slideLayout552.xml"/><Relationship Id="rId34" Type="http://schemas.openxmlformats.org/officeDocument/2006/relationships/slideLayout" Target="../slideLayouts/slideLayout565.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17" Type="http://schemas.openxmlformats.org/officeDocument/2006/relationships/slideLayout" Target="../slideLayouts/slideLayout548.xml"/><Relationship Id="rId25" Type="http://schemas.openxmlformats.org/officeDocument/2006/relationships/slideLayout" Target="../slideLayouts/slideLayout556.xml"/><Relationship Id="rId33" Type="http://schemas.openxmlformats.org/officeDocument/2006/relationships/slideLayout" Target="../slideLayouts/slideLayout564.xml"/><Relationship Id="rId2" Type="http://schemas.openxmlformats.org/officeDocument/2006/relationships/slideLayout" Target="../slideLayouts/slideLayout533.xml"/><Relationship Id="rId16" Type="http://schemas.openxmlformats.org/officeDocument/2006/relationships/slideLayout" Target="../slideLayouts/slideLayout547.xml"/><Relationship Id="rId20" Type="http://schemas.openxmlformats.org/officeDocument/2006/relationships/slideLayout" Target="../slideLayouts/slideLayout551.xml"/><Relationship Id="rId29" Type="http://schemas.openxmlformats.org/officeDocument/2006/relationships/slideLayout" Target="../slideLayouts/slideLayout560.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24" Type="http://schemas.openxmlformats.org/officeDocument/2006/relationships/slideLayout" Target="../slideLayouts/slideLayout555.xml"/><Relationship Id="rId32" Type="http://schemas.openxmlformats.org/officeDocument/2006/relationships/slideLayout" Target="../slideLayouts/slideLayout563.xml"/><Relationship Id="rId5" Type="http://schemas.openxmlformats.org/officeDocument/2006/relationships/slideLayout" Target="../slideLayouts/slideLayout536.xml"/><Relationship Id="rId15" Type="http://schemas.openxmlformats.org/officeDocument/2006/relationships/slideLayout" Target="../slideLayouts/slideLayout546.xml"/><Relationship Id="rId23" Type="http://schemas.openxmlformats.org/officeDocument/2006/relationships/slideLayout" Target="../slideLayouts/slideLayout554.xml"/><Relationship Id="rId28" Type="http://schemas.openxmlformats.org/officeDocument/2006/relationships/slideLayout" Target="../slideLayouts/slideLayout559.xml"/><Relationship Id="rId36" Type="http://schemas.openxmlformats.org/officeDocument/2006/relationships/image" Target="../media/image84.png"/><Relationship Id="rId10" Type="http://schemas.openxmlformats.org/officeDocument/2006/relationships/slideLayout" Target="../slideLayouts/slideLayout541.xml"/><Relationship Id="rId19" Type="http://schemas.openxmlformats.org/officeDocument/2006/relationships/slideLayout" Target="../slideLayouts/slideLayout550.xml"/><Relationship Id="rId31" Type="http://schemas.openxmlformats.org/officeDocument/2006/relationships/slideLayout" Target="../slideLayouts/slideLayout562.xml"/><Relationship Id="rId4" Type="http://schemas.openxmlformats.org/officeDocument/2006/relationships/slideLayout" Target="../slideLayouts/slideLayout535.xml"/><Relationship Id="rId9" Type="http://schemas.openxmlformats.org/officeDocument/2006/relationships/slideLayout" Target="../slideLayouts/slideLayout540.xml"/><Relationship Id="rId14" Type="http://schemas.openxmlformats.org/officeDocument/2006/relationships/slideLayout" Target="../slideLayouts/slideLayout545.xml"/><Relationship Id="rId22" Type="http://schemas.openxmlformats.org/officeDocument/2006/relationships/slideLayout" Target="../slideLayouts/slideLayout553.xml"/><Relationship Id="rId27" Type="http://schemas.openxmlformats.org/officeDocument/2006/relationships/slideLayout" Target="../slideLayouts/slideLayout558.xml"/><Relationship Id="rId30" Type="http://schemas.openxmlformats.org/officeDocument/2006/relationships/slideLayout" Target="../slideLayouts/slideLayout561.xml"/><Relationship Id="rId35" Type="http://schemas.openxmlformats.org/officeDocument/2006/relationships/theme" Target="../theme/theme19.xml"/><Relationship Id="rId8" Type="http://schemas.openxmlformats.org/officeDocument/2006/relationships/slideLayout" Target="../slideLayouts/slideLayout5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theme" Target="../theme/theme2.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578.xml"/><Relationship Id="rId18" Type="http://schemas.openxmlformats.org/officeDocument/2006/relationships/slideLayout" Target="../slideLayouts/slideLayout583.xml"/><Relationship Id="rId26" Type="http://schemas.openxmlformats.org/officeDocument/2006/relationships/slideLayout" Target="../slideLayouts/slideLayout591.xml"/><Relationship Id="rId39" Type="http://schemas.openxmlformats.org/officeDocument/2006/relationships/slideLayout" Target="../slideLayouts/slideLayout604.xml"/><Relationship Id="rId21" Type="http://schemas.openxmlformats.org/officeDocument/2006/relationships/slideLayout" Target="../slideLayouts/slideLayout586.xml"/><Relationship Id="rId34" Type="http://schemas.openxmlformats.org/officeDocument/2006/relationships/slideLayout" Target="../slideLayouts/slideLayout599.xml"/><Relationship Id="rId42" Type="http://schemas.openxmlformats.org/officeDocument/2006/relationships/slideLayout" Target="../slideLayouts/slideLayout607.xml"/><Relationship Id="rId47" Type="http://schemas.openxmlformats.org/officeDocument/2006/relationships/slideLayout" Target="../slideLayouts/slideLayout612.xml"/><Relationship Id="rId50" Type="http://schemas.openxmlformats.org/officeDocument/2006/relationships/slideLayout" Target="../slideLayouts/slideLayout615.xml"/><Relationship Id="rId55" Type="http://schemas.openxmlformats.org/officeDocument/2006/relationships/slideLayout" Target="../slideLayouts/slideLayout620.xml"/><Relationship Id="rId7" Type="http://schemas.openxmlformats.org/officeDocument/2006/relationships/slideLayout" Target="../slideLayouts/slideLayout572.xml"/><Relationship Id="rId2" Type="http://schemas.openxmlformats.org/officeDocument/2006/relationships/slideLayout" Target="../slideLayouts/slideLayout567.xml"/><Relationship Id="rId16" Type="http://schemas.openxmlformats.org/officeDocument/2006/relationships/slideLayout" Target="../slideLayouts/slideLayout581.xml"/><Relationship Id="rId29" Type="http://schemas.openxmlformats.org/officeDocument/2006/relationships/slideLayout" Target="../slideLayouts/slideLayout594.xml"/><Relationship Id="rId11" Type="http://schemas.openxmlformats.org/officeDocument/2006/relationships/slideLayout" Target="../slideLayouts/slideLayout576.xml"/><Relationship Id="rId24" Type="http://schemas.openxmlformats.org/officeDocument/2006/relationships/slideLayout" Target="../slideLayouts/slideLayout589.xml"/><Relationship Id="rId32" Type="http://schemas.openxmlformats.org/officeDocument/2006/relationships/slideLayout" Target="../slideLayouts/slideLayout597.xml"/><Relationship Id="rId37" Type="http://schemas.openxmlformats.org/officeDocument/2006/relationships/slideLayout" Target="../slideLayouts/slideLayout602.xml"/><Relationship Id="rId40" Type="http://schemas.openxmlformats.org/officeDocument/2006/relationships/slideLayout" Target="../slideLayouts/slideLayout605.xml"/><Relationship Id="rId45" Type="http://schemas.openxmlformats.org/officeDocument/2006/relationships/slideLayout" Target="../slideLayouts/slideLayout610.xml"/><Relationship Id="rId53" Type="http://schemas.openxmlformats.org/officeDocument/2006/relationships/slideLayout" Target="../slideLayouts/slideLayout618.xml"/><Relationship Id="rId5" Type="http://schemas.openxmlformats.org/officeDocument/2006/relationships/slideLayout" Target="../slideLayouts/slideLayout570.xml"/><Relationship Id="rId19" Type="http://schemas.openxmlformats.org/officeDocument/2006/relationships/slideLayout" Target="../slideLayouts/slideLayout584.xml"/><Relationship Id="rId4" Type="http://schemas.openxmlformats.org/officeDocument/2006/relationships/slideLayout" Target="../slideLayouts/slideLayout569.xml"/><Relationship Id="rId9" Type="http://schemas.openxmlformats.org/officeDocument/2006/relationships/slideLayout" Target="../slideLayouts/slideLayout574.xml"/><Relationship Id="rId14" Type="http://schemas.openxmlformats.org/officeDocument/2006/relationships/slideLayout" Target="../slideLayouts/slideLayout579.xml"/><Relationship Id="rId22" Type="http://schemas.openxmlformats.org/officeDocument/2006/relationships/slideLayout" Target="../slideLayouts/slideLayout587.xml"/><Relationship Id="rId27" Type="http://schemas.openxmlformats.org/officeDocument/2006/relationships/slideLayout" Target="../slideLayouts/slideLayout592.xml"/><Relationship Id="rId30" Type="http://schemas.openxmlformats.org/officeDocument/2006/relationships/slideLayout" Target="../slideLayouts/slideLayout595.xml"/><Relationship Id="rId35" Type="http://schemas.openxmlformats.org/officeDocument/2006/relationships/slideLayout" Target="../slideLayouts/slideLayout600.xml"/><Relationship Id="rId43" Type="http://schemas.openxmlformats.org/officeDocument/2006/relationships/slideLayout" Target="../slideLayouts/slideLayout608.xml"/><Relationship Id="rId48" Type="http://schemas.openxmlformats.org/officeDocument/2006/relationships/slideLayout" Target="../slideLayouts/slideLayout613.xml"/><Relationship Id="rId56" Type="http://schemas.openxmlformats.org/officeDocument/2006/relationships/theme" Target="../theme/theme20.xml"/><Relationship Id="rId8" Type="http://schemas.openxmlformats.org/officeDocument/2006/relationships/slideLayout" Target="../slideLayouts/slideLayout573.xml"/><Relationship Id="rId51" Type="http://schemas.openxmlformats.org/officeDocument/2006/relationships/slideLayout" Target="../slideLayouts/slideLayout616.xml"/><Relationship Id="rId3" Type="http://schemas.openxmlformats.org/officeDocument/2006/relationships/slideLayout" Target="../slideLayouts/slideLayout568.xml"/><Relationship Id="rId12" Type="http://schemas.openxmlformats.org/officeDocument/2006/relationships/slideLayout" Target="../slideLayouts/slideLayout577.xml"/><Relationship Id="rId17" Type="http://schemas.openxmlformats.org/officeDocument/2006/relationships/slideLayout" Target="../slideLayouts/slideLayout582.xml"/><Relationship Id="rId25" Type="http://schemas.openxmlformats.org/officeDocument/2006/relationships/slideLayout" Target="../slideLayouts/slideLayout590.xml"/><Relationship Id="rId33" Type="http://schemas.openxmlformats.org/officeDocument/2006/relationships/slideLayout" Target="../slideLayouts/slideLayout598.xml"/><Relationship Id="rId38" Type="http://schemas.openxmlformats.org/officeDocument/2006/relationships/slideLayout" Target="../slideLayouts/slideLayout603.xml"/><Relationship Id="rId46" Type="http://schemas.openxmlformats.org/officeDocument/2006/relationships/slideLayout" Target="../slideLayouts/slideLayout611.xml"/><Relationship Id="rId20" Type="http://schemas.openxmlformats.org/officeDocument/2006/relationships/slideLayout" Target="../slideLayouts/slideLayout585.xml"/><Relationship Id="rId41" Type="http://schemas.openxmlformats.org/officeDocument/2006/relationships/slideLayout" Target="../slideLayouts/slideLayout606.xml"/><Relationship Id="rId54" Type="http://schemas.openxmlformats.org/officeDocument/2006/relationships/slideLayout" Target="../slideLayouts/slideLayout619.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5" Type="http://schemas.openxmlformats.org/officeDocument/2006/relationships/slideLayout" Target="../slideLayouts/slideLayout580.xml"/><Relationship Id="rId23" Type="http://schemas.openxmlformats.org/officeDocument/2006/relationships/slideLayout" Target="../slideLayouts/slideLayout588.xml"/><Relationship Id="rId28" Type="http://schemas.openxmlformats.org/officeDocument/2006/relationships/slideLayout" Target="../slideLayouts/slideLayout593.xml"/><Relationship Id="rId36" Type="http://schemas.openxmlformats.org/officeDocument/2006/relationships/slideLayout" Target="../slideLayouts/slideLayout601.xml"/><Relationship Id="rId49" Type="http://schemas.openxmlformats.org/officeDocument/2006/relationships/slideLayout" Target="../slideLayouts/slideLayout614.xml"/><Relationship Id="rId57" Type="http://schemas.openxmlformats.org/officeDocument/2006/relationships/image" Target="../media/image106.png"/><Relationship Id="rId10" Type="http://schemas.openxmlformats.org/officeDocument/2006/relationships/slideLayout" Target="../slideLayouts/slideLayout575.xml"/><Relationship Id="rId31" Type="http://schemas.openxmlformats.org/officeDocument/2006/relationships/slideLayout" Target="../slideLayouts/slideLayout596.xml"/><Relationship Id="rId44" Type="http://schemas.openxmlformats.org/officeDocument/2006/relationships/slideLayout" Target="../slideLayouts/slideLayout609.xml"/><Relationship Id="rId52" Type="http://schemas.openxmlformats.org/officeDocument/2006/relationships/slideLayout" Target="../slideLayouts/slideLayout617.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633.xml"/><Relationship Id="rId18" Type="http://schemas.openxmlformats.org/officeDocument/2006/relationships/slideLayout" Target="../slideLayouts/slideLayout638.xml"/><Relationship Id="rId26" Type="http://schemas.openxmlformats.org/officeDocument/2006/relationships/slideLayout" Target="../slideLayouts/slideLayout646.xml"/><Relationship Id="rId3" Type="http://schemas.openxmlformats.org/officeDocument/2006/relationships/slideLayout" Target="../slideLayouts/slideLayout623.xml"/><Relationship Id="rId21" Type="http://schemas.openxmlformats.org/officeDocument/2006/relationships/slideLayout" Target="../slideLayouts/slideLayout641.xml"/><Relationship Id="rId34" Type="http://schemas.openxmlformats.org/officeDocument/2006/relationships/theme" Target="../theme/theme21.xml"/><Relationship Id="rId7" Type="http://schemas.openxmlformats.org/officeDocument/2006/relationships/slideLayout" Target="../slideLayouts/slideLayout627.xml"/><Relationship Id="rId12" Type="http://schemas.openxmlformats.org/officeDocument/2006/relationships/slideLayout" Target="../slideLayouts/slideLayout632.xml"/><Relationship Id="rId17" Type="http://schemas.openxmlformats.org/officeDocument/2006/relationships/slideLayout" Target="../slideLayouts/slideLayout637.xml"/><Relationship Id="rId25" Type="http://schemas.openxmlformats.org/officeDocument/2006/relationships/slideLayout" Target="../slideLayouts/slideLayout645.xml"/><Relationship Id="rId33" Type="http://schemas.openxmlformats.org/officeDocument/2006/relationships/slideLayout" Target="../slideLayouts/slideLayout653.xml"/><Relationship Id="rId2" Type="http://schemas.openxmlformats.org/officeDocument/2006/relationships/slideLayout" Target="../slideLayouts/slideLayout622.xml"/><Relationship Id="rId16" Type="http://schemas.openxmlformats.org/officeDocument/2006/relationships/slideLayout" Target="../slideLayouts/slideLayout636.xml"/><Relationship Id="rId20" Type="http://schemas.openxmlformats.org/officeDocument/2006/relationships/slideLayout" Target="../slideLayouts/slideLayout640.xml"/><Relationship Id="rId29" Type="http://schemas.openxmlformats.org/officeDocument/2006/relationships/slideLayout" Target="../slideLayouts/slideLayout649.xml"/><Relationship Id="rId1" Type="http://schemas.openxmlformats.org/officeDocument/2006/relationships/slideLayout" Target="../slideLayouts/slideLayout621.xml"/><Relationship Id="rId6" Type="http://schemas.openxmlformats.org/officeDocument/2006/relationships/slideLayout" Target="../slideLayouts/slideLayout626.xml"/><Relationship Id="rId11" Type="http://schemas.openxmlformats.org/officeDocument/2006/relationships/slideLayout" Target="../slideLayouts/slideLayout631.xml"/><Relationship Id="rId24" Type="http://schemas.openxmlformats.org/officeDocument/2006/relationships/slideLayout" Target="../slideLayouts/slideLayout644.xml"/><Relationship Id="rId32" Type="http://schemas.openxmlformats.org/officeDocument/2006/relationships/slideLayout" Target="../slideLayouts/slideLayout652.xml"/><Relationship Id="rId5" Type="http://schemas.openxmlformats.org/officeDocument/2006/relationships/slideLayout" Target="../slideLayouts/slideLayout625.xml"/><Relationship Id="rId15" Type="http://schemas.openxmlformats.org/officeDocument/2006/relationships/slideLayout" Target="../slideLayouts/slideLayout635.xml"/><Relationship Id="rId23" Type="http://schemas.openxmlformats.org/officeDocument/2006/relationships/slideLayout" Target="../slideLayouts/slideLayout643.xml"/><Relationship Id="rId28" Type="http://schemas.openxmlformats.org/officeDocument/2006/relationships/slideLayout" Target="../slideLayouts/slideLayout648.xml"/><Relationship Id="rId10" Type="http://schemas.openxmlformats.org/officeDocument/2006/relationships/slideLayout" Target="../slideLayouts/slideLayout630.xml"/><Relationship Id="rId19" Type="http://schemas.openxmlformats.org/officeDocument/2006/relationships/slideLayout" Target="../slideLayouts/slideLayout639.xml"/><Relationship Id="rId31" Type="http://schemas.openxmlformats.org/officeDocument/2006/relationships/slideLayout" Target="../slideLayouts/slideLayout651.xml"/><Relationship Id="rId4" Type="http://schemas.openxmlformats.org/officeDocument/2006/relationships/slideLayout" Target="../slideLayouts/slideLayout624.xml"/><Relationship Id="rId9" Type="http://schemas.openxmlformats.org/officeDocument/2006/relationships/slideLayout" Target="../slideLayouts/slideLayout629.xml"/><Relationship Id="rId14" Type="http://schemas.openxmlformats.org/officeDocument/2006/relationships/slideLayout" Target="../slideLayouts/slideLayout634.xml"/><Relationship Id="rId22" Type="http://schemas.openxmlformats.org/officeDocument/2006/relationships/slideLayout" Target="../slideLayouts/slideLayout642.xml"/><Relationship Id="rId27" Type="http://schemas.openxmlformats.org/officeDocument/2006/relationships/slideLayout" Target="../slideLayouts/slideLayout647.xml"/><Relationship Id="rId30" Type="http://schemas.openxmlformats.org/officeDocument/2006/relationships/slideLayout" Target="../slideLayouts/slideLayout650.xml"/><Relationship Id="rId35" Type="http://schemas.openxmlformats.org/officeDocument/2006/relationships/image" Target="../media/image34.emf"/><Relationship Id="rId8" Type="http://schemas.openxmlformats.org/officeDocument/2006/relationships/slideLayout" Target="../slideLayouts/slideLayout62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61.xml"/><Relationship Id="rId13" Type="http://schemas.openxmlformats.org/officeDocument/2006/relationships/slideLayout" Target="../slideLayouts/slideLayout666.xml"/><Relationship Id="rId3" Type="http://schemas.openxmlformats.org/officeDocument/2006/relationships/slideLayout" Target="../slideLayouts/slideLayout656.xml"/><Relationship Id="rId7" Type="http://schemas.openxmlformats.org/officeDocument/2006/relationships/slideLayout" Target="../slideLayouts/slideLayout660.xml"/><Relationship Id="rId12" Type="http://schemas.openxmlformats.org/officeDocument/2006/relationships/slideLayout" Target="../slideLayouts/slideLayout665.xml"/><Relationship Id="rId2" Type="http://schemas.openxmlformats.org/officeDocument/2006/relationships/slideLayout" Target="../slideLayouts/slideLayout655.xml"/><Relationship Id="rId1" Type="http://schemas.openxmlformats.org/officeDocument/2006/relationships/slideLayout" Target="../slideLayouts/slideLayout654.xml"/><Relationship Id="rId6" Type="http://schemas.openxmlformats.org/officeDocument/2006/relationships/slideLayout" Target="../slideLayouts/slideLayout659.xml"/><Relationship Id="rId11" Type="http://schemas.openxmlformats.org/officeDocument/2006/relationships/slideLayout" Target="../slideLayouts/slideLayout664.xml"/><Relationship Id="rId5" Type="http://schemas.openxmlformats.org/officeDocument/2006/relationships/slideLayout" Target="../slideLayouts/slideLayout658.xml"/><Relationship Id="rId10" Type="http://schemas.openxmlformats.org/officeDocument/2006/relationships/slideLayout" Target="../slideLayouts/slideLayout663.xml"/><Relationship Id="rId4" Type="http://schemas.openxmlformats.org/officeDocument/2006/relationships/slideLayout" Target="../slideLayouts/slideLayout657.xml"/><Relationship Id="rId9" Type="http://schemas.openxmlformats.org/officeDocument/2006/relationships/slideLayout" Target="../slideLayouts/slideLayout662.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674.xml"/><Relationship Id="rId13" Type="http://schemas.openxmlformats.org/officeDocument/2006/relationships/slideLayout" Target="../slideLayouts/slideLayout679.xml"/><Relationship Id="rId3" Type="http://schemas.openxmlformats.org/officeDocument/2006/relationships/slideLayout" Target="../slideLayouts/slideLayout669.xml"/><Relationship Id="rId7" Type="http://schemas.openxmlformats.org/officeDocument/2006/relationships/slideLayout" Target="../slideLayouts/slideLayout673.xml"/><Relationship Id="rId12" Type="http://schemas.openxmlformats.org/officeDocument/2006/relationships/slideLayout" Target="../slideLayouts/slideLayout678.xml"/><Relationship Id="rId2" Type="http://schemas.openxmlformats.org/officeDocument/2006/relationships/slideLayout" Target="../slideLayouts/slideLayout668.xml"/><Relationship Id="rId16" Type="http://schemas.openxmlformats.org/officeDocument/2006/relationships/theme" Target="../theme/theme23.xml"/><Relationship Id="rId1" Type="http://schemas.openxmlformats.org/officeDocument/2006/relationships/slideLayout" Target="../slideLayouts/slideLayout667.xml"/><Relationship Id="rId6" Type="http://schemas.openxmlformats.org/officeDocument/2006/relationships/slideLayout" Target="../slideLayouts/slideLayout672.xml"/><Relationship Id="rId11" Type="http://schemas.openxmlformats.org/officeDocument/2006/relationships/slideLayout" Target="../slideLayouts/slideLayout677.xml"/><Relationship Id="rId5" Type="http://schemas.openxmlformats.org/officeDocument/2006/relationships/slideLayout" Target="../slideLayouts/slideLayout671.xml"/><Relationship Id="rId15" Type="http://schemas.openxmlformats.org/officeDocument/2006/relationships/slideLayout" Target="../slideLayouts/slideLayout681.xml"/><Relationship Id="rId10" Type="http://schemas.openxmlformats.org/officeDocument/2006/relationships/slideLayout" Target="../slideLayouts/slideLayout676.xml"/><Relationship Id="rId4" Type="http://schemas.openxmlformats.org/officeDocument/2006/relationships/slideLayout" Target="../slideLayouts/slideLayout670.xml"/><Relationship Id="rId9" Type="http://schemas.openxmlformats.org/officeDocument/2006/relationships/slideLayout" Target="../slideLayouts/slideLayout675.xml"/><Relationship Id="rId14" Type="http://schemas.openxmlformats.org/officeDocument/2006/relationships/slideLayout" Target="../slideLayouts/slideLayout6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theme" Target="../theme/theme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image" Target="../media/image34.emf"/><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41" Type="http://schemas.openxmlformats.org/officeDocument/2006/relationships/slideLayout" Target="../slideLayouts/slideLayout144.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image" Target="../media/image34.emf"/><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theme" Target="../theme/theme4.xml"/><Relationship Id="rId8" Type="http://schemas.openxmlformats.org/officeDocument/2006/relationships/slideLayout" Target="../slideLayouts/slideLayout111.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image" Target="../media/image44.png"/><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theme" Target="../theme/theme5.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8" Type="http://schemas.openxmlformats.org/officeDocument/2006/relationships/slideLayout" Target="../slideLayouts/slideLayout15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9" Type="http://schemas.openxmlformats.org/officeDocument/2006/relationships/slideLayout" Target="../slideLayouts/slideLayout216.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42" Type="http://schemas.openxmlformats.org/officeDocument/2006/relationships/slideLayout" Target="../slideLayouts/slideLayout219.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41" Type="http://schemas.openxmlformats.org/officeDocument/2006/relationships/slideLayout" Target="../slideLayouts/slideLayout218.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slideLayout" Target="../slideLayouts/slideLayout214.xml"/><Relationship Id="rId40" Type="http://schemas.openxmlformats.org/officeDocument/2006/relationships/slideLayout" Target="../slideLayouts/slideLayout217.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4" Type="http://schemas.openxmlformats.org/officeDocument/2006/relationships/image" Target="../media/image34.emf"/><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43" Type="http://schemas.openxmlformats.org/officeDocument/2006/relationships/theme" Target="../theme/theme6.xml"/><Relationship Id="rId8" Type="http://schemas.openxmlformats.org/officeDocument/2006/relationships/slideLayout" Target="../slideLayouts/slideLayout185.xml"/><Relationship Id="rId3" Type="http://schemas.openxmlformats.org/officeDocument/2006/relationships/slideLayout" Target="../slideLayouts/slideLayout180.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38" Type="http://schemas.openxmlformats.org/officeDocument/2006/relationships/slideLayout" Target="../slideLayouts/slideLayout21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9" Type="http://schemas.openxmlformats.org/officeDocument/2006/relationships/theme" Target="../theme/theme7.xml"/><Relationship Id="rId21" Type="http://schemas.openxmlformats.org/officeDocument/2006/relationships/slideLayout" Target="../slideLayouts/slideLayout240.xml"/><Relationship Id="rId34" Type="http://schemas.openxmlformats.org/officeDocument/2006/relationships/slideLayout" Target="../slideLayouts/slideLayout253.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40" Type="http://schemas.openxmlformats.org/officeDocument/2006/relationships/image" Target="../media/image34.emf"/><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8" Type="http://schemas.openxmlformats.org/officeDocument/2006/relationships/slideLayout" Target="../slideLayouts/slideLayout227.xml"/><Relationship Id="rId3" Type="http://schemas.openxmlformats.org/officeDocument/2006/relationships/slideLayout" Target="../slideLayouts/slideLayout2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65.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2" Type="http://schemas.openxmlformats.org/officeDocument/2006/relationships/slideLayout" Target="../slideLayouts/slideLayout259.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theme" Target="../theme/theme8.xml"/><Relationship Id="rId5" Type="http://schemas.openxmlformats.org/officeDocument/2006/relationships/slideLayout" Target="../slideLayouts/slideLayout262.xml"/><Relationship Id="rId10" Type="http://schemas.openxmlformats.org/officeDocument/2006/relationships/slideLayout" Target="../slideLayouts/slideLayout267.xml"/><Relationship Id="rId4" Type="http://schemas.openxmlformats.org/officeDocument/2006/relationships/slideLayout" Target="../slideLayouts/slideLayout261.xml"/><Relationship Id="rId9" Type="http://schemas.openxmlformats.org/officeDocument/2006/relationships/slideLayout" Target="../slideLayouts/slideLayout2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image" Target="../media/image44.png"/><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9.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1014853180"/>
      </p:ext>
    </p:extLst>
  </p:cSld>
  <p:clrMap bg1="lt1" tx1="dk1" bg2="lt2" tx2="dk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 id="2147485610" r:id="rId14"/>
    <p:sldLayoutId id="2147485611" r:id="rId15"/>
    <p:sldLayoutId id="2147485612" r:id="rId16"/>
    <p:sldLayoutId id="2147485613" r:id="rId17"/>
    <p:sldLayoutId id="2147485614" r:id="rId18"/>
    <p:sldLayoutId id="2147485615" r:id="rId19"/>
    <p:sldLayoutId id="2147485616" r:id="rId20"/>
    <p:sldLayoutId id="2147485617" r:id="rId21"/>
    <p:sldLayoutId id="2147485618" r:id="rId22"/>
    <p:sldLayoutId id="2147485619" r:id="rId23"/>
    <p:sldLayoutId id="2147485620" r:id="rId24"/>
    <p:sldLayoutId id="2147485621" r:id="rId25"/>
    <p:sldLayoutId id="2147485622" r:id="rId26"/>
    <p:sldLayoutId id="2147485623" r:id="rId27"/>
    <p:sldLayoutId id="2147485624" r:id="rId28"/>
    <p:sldLayoutId id="2147485625" r:id="rId29"/>
    <p:sldLayoutId id="2147485626" r:id="rId30"/>
    <p:sldLayoutId id="2147485627" r:id="rId31"/>
    <p:sldLayoutId id="2147485628" r:id="rId32"/>
    <p:sldLayoutId id="2147485629" r:id="rId33"/>
    <p:sldLayoutId id="2147485630" r:id="rId34"/>
    <p:sldLayoutId id="2147485631" r:id="rId35"/>
    <p:sldLayoutId id="2147485636" r:id="rId36"/>
    <p:sldLayoutId id="2147485637" r:id="rId37"/>
    <p:sldLayoutId id="2147485808"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0"/>
            <a:ext cx="11653521" cy="192684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036120"/>
      </p:ext>
    </p:extLst>
  </p:cSld>
  <p:clrMap bg1="dk1" tx1="lt1" bg2="dk2" tx2="lt2" accent1="accent1" accent2="accent2" accent3="accent3" accent4="accent4" accent5="accent5" accent6="accent6" hlink="hlink" folHlink="folHlink"/>
  <p:sldLayoutIdLst>
    <p:sldLayoutId id="2147485875" r:id="rId1"/>
    <p:sldLayoutId id="2147485876" r:id="rId2"/>
    <p:sldLayoutId id="2147485877" r:id="rId3"/>
    <p:sldLayoutId id="2147485878" r:id="rId4"/>
    <p:sldLayoutId id="2147485879" r:id="rId5"/>
    <p:sldLayoutId id="2147485880" r:id="rId6"/>
    <p:sldLayoutId id="2147485881" r:id="rId7"/>
    <p:sldLayoutId id="2147485882" r:id="rId8"/>
    <p:sldLayoutId id="2147485883" r:id="rId9"/>
    <p:sldLayoutId id="2147485884" r:id="rId10"/>
    <p:sldLayoutId id="2147485885" r:id="rId11"/>
    <p:sldLayoutId id="2147485886" r:id="rId12"/>
    <p:sldLayoutId id="2147485887" r:id="rId13"/>
    <p:sldLayoutId id="2147485888" r:id="rId14"/>
    <p:sldLayoutId id="2147485889" r:id="rId15"/>
    <p:sldLayoutId id="2147485890" r:id="rId16"/>
    <p:sldLayoutId id="2147485891" r:id="rId17"/>
    <p:sldLayoutId id="2147485892" r:id="rId18"/>
    <p:sldLayoutId id="2147485893" r:id="rId19"/>
    <p:sldLayoutId id="2147485894" r:id="rId20"/>
    <p:sldLayoutId id="2147485895" r:id="rId21"/>
    <p:sldLayoutId id="2147485896" r:id="rId22"/>
    <p:sldLayoutId id="2147485897" r:id="rId23"/>
    <p:sldLayoutId id="2147485898" r:id="rId24"/>
    <p:sldLayoutId id="2147485899" r:id="rId25"/>
    <p:sldLayoutId id="2147485900" r:id="rId26"/>
  </p:sldLayoutIdLst>
  <p:transition>
    <p:fade/>
  </p:transition>
  <p:txStyles>
    <p:titleStyle>
      <a:lvl1pPr algn="l" defTabSz="857055" rtl="0" eaLnBrk="1" latinLnBrk="0" hangingPunct="1">
        <a:lnSpc>
          <a:spcPct val="90000"/>
        </a:lnSpc>
        <a:spcBef>
          <a:spcPct val="0"/>
        </a:spcBef>
        <a:buNone/>
        <a:defRPr lang="en-US" sz="4962" b="0" kern="1200" cap="none" spc="-9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5075" marR="0" indent="-315075" algn="l" defTabSz="857055" rtl="0" eaLnBrk="1" fontAlgn="auto" latinLnBrk="0" hangingPunct="1">
        <a:lnSpc>
          <a:spcPct val="90000"/>
        </a:lnSpc>
        <a:spcBef>
          <a:spcPct val="20000"/>
        </a:spcBef>
        <a:spcAft>
          <a:spcPts val="0"/>
        </a:spcAft>
        <a:buClrTx/>
        <a:buSzPct val="90000"/>
        <a:buFont typeface="Arial" pitchFamily="34" charset="0"/>
        <a:buChar char="•"/>
        <a:tabLst/>
        <a:defRPr sz="3675" kern="1200" spc="0" baseline="0">
          <a:gradFill>
            <a:gsLst>
              <a:gs pos="1250">
                <a:schemeClr val="tx1"/>
              </a:gs>
              <a:gs pos="100000">
                <a:schemeClr val="tx1"/>
              </a:gs>
            </a:gsLst>
            <a:lin ang="5400000" scaled="0"/>
          </a:gradFill>
          <a:latin typeface="+mj-lt"/>
          <a:ea typeface="+mn-ea"/>
          <a:cs typeface="+mn-cs"/>
        </a:defRPr>
      </a:lvl1pPr>
      <a:lvl2pPr marL="536795" marR="0" indent="-221719" algn="l" defTabSz="857055" rtl="0" eaLnBrk="1" fontAlgn="auto" latinLnBrk="0" hangingPunct="1">
        <a:lnSpc>
          <a:spcPct val="90000"/>
        </a:lnSpc>
        <a:spcBef>
          <a:spcPct val="20000"/>
        </a:spcBef>
        <a:spcAft>
          <a:spcPts val="0"/>
        </a:spcAft>
        <a:buClrTx/>
        <a:buSzPct val="90000"/>
        <a:buFont typeface="Arial" pitchFamily="34" charset="0"/>
        <a:buChar char="•"/>
        <a:tabLst/>
        <a:defRPr sz="2206" kern="1200" spc="0" baseline="0">
          <a:gradFill>
            <a:gsLst>
              <a:gs pos="1250">
                <a:schemeClr val="tx1"/>
              </a:gs>
              <a:gs pos="100000">
                <a:schemeClr val="tx1"/>
              </a:gs>
            </a:gsLst>
            <a:lin ang="5400000" scaled="0"/>
          </a:gradFill>
          <a:latin typeface="+mn-lt"/>
          <a:ea typeface="+mn-ea"/>
          <a:cs typeface="+mn-cs"/>
        </a:defRPr>
      </a:lvl2pPr>
      <a:lvl3pPr marL="73517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838" kern="1200" spc="0" baseline="0">
          <a:gradFill>
            <a:gsLst>
              <a:gs pos="1250">
                <a:schemeClr val="tx1"/>
              </a:gs>
              <a:gs pos="100000">
                <a:schemeClr val="tx1"/>
              </a:gs>
            </a:gsLst>
            <a:lin ang="5400000" scaled="0"/>
          </a:gradFill>
          <a:latin typeface="+mn-lt"/>
          <a:ea typeface="+mn-ea"/>
          <a:cs typeface="+mn-cs"/>
        </a:defRPr>
      </a:lvl3pPr>
      <a:lvl4pPr marL="945227"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4pPr>
      <a:lvl5pPr marL="115527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5pPr>
      <a:lvl6pPr marL="2356899"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427"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3955"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2482"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055" rtl="0" eaLnBrk="1" latinLnBrk="0" hangingPunct="1">
        <a:defRPr sz="1655" kern="1200">
          <a:solidFill>
            <a:schemeClr val="tx1"/>
          </a:solidFill>
          <a:latin typeface="+mn-lt"/>
          <a:ea typeface="+mn-ea"/>
          <a:cs typeface="+mn-cs"/>
        </a:defRPr>
      </a:lvl1pPr>
      <a:lvl2pPr marL="428526" algn="l" defTabSz="857055" rtl="0" eaLnBrk="1" latinLnBrk="0" hangingPunct="1">
        <a:defRPr sz="1655" kern="1200">
          <a:solidFill>
            <a:schemeClr val="tx1"/>
          </a:solidFill>
          <a:latin typeface="+mn-lt"/>
          <a:ea typeface="+mn-ea"/>
          <a:cs typeface="+mn-cs"/>
        </a:defRPr>
      </a:lvl2pPr>
      <a:lvl3pPr marL="857055" algn="l" defTabSz="857055" rtl="0" eaLnBrk="1" latinLnBrk="0" hangingPunct="1">
        <a:defRPr sz="1655" kern="1200">
          <a:solidFill>
            <a:schemeClr val="tx1"/>
          </a:solidFill>
          <a:latin typeface="+mn-lt"/>
          <a:ea typeface="+mn-ea"/>
          <a:cs typeface="+mn-cs"/>
        </a:defRPr>
      </a:lvl3pPr>
      <a:lvl4pPr marL="1285581" algn="l" defTabSz="857055" rtl="0" eaLnBrk="1" latinLnBrk="0" hangingPunct="1">
        <a:defRPr sz="1655" kern="1200">
          <a:solidFill>
            <a:schemeClr val="tx1"/>
          </a:solidFill>
          <a:latin typeface="+mn-lt"/>
          <a:ea typeface="+mn-ea"/>
          <a:cs typeface="+mn-cs"/>
        </a:defRPr>
      </a:lvl4pPr>
      <a:lvl5pPr marL="1714108" algn="l" defTabSz="857055" rtl="0" eaLnBrk="1" latinLnBrk="0" hangingPunct="1">
        <a:defRPr sz="1655" kern="1200">
          <a:solidFill>
            <a:schemeClr val="tx1"/>
          </a:solidFill>
          <a:latin typeface="+mn-lt"/>
          <a:ea typeface="+mn-ea"/>
          <a:cs typeface="+mn-cs"/>
        </a:defRPr>
      </a:lvl5pPr>
      <a:lvl6pPr marL="2142637" algn="l" defTabSz="857055" rtl="0" eaLnBrk="1" latinLnBrk="0" hangingPunct="1">
        <a:defRPr sz="1655" kern="1200">
          <a:solidFill>
            <a:schemeClr val="tx1"/>
          </a:solidFill>
          <a:latin typeface="+mn-lt"/>
          <a:ea typeface="+mn-ea"/>
          <a:cs typeface="+mn-cs"/>
        </a:defRPr>
      </a:lvl6pPr>
      <a:lvl7pPr marL="2571163" algn="l" defTabSz="857055" rtl="0" eaLnBrk="1" latinLnBrk="0" hangingPunct="1">
        <a:defRPr sz="1655" kern="1200">
          <a:solidFill>
            <a:schemeClr val="tx1"/>
          </a:solidFill>
          <a:latin typeface="+mn-lt"/>
          <a:ea typeface="+mn-ea"/>
          <a:cs typeface="+mn-cs"/>
        </a:defRPr>
      </a:lvl7pPr>
      <a:lvl8pPr marL="2999690" algn="l" defTabSz="857055" rtl="0" eaLnBrk="1" latinLnBrk="0" hangingPunct="1">
        <a:defRPr sz="1655" kern="1200">
          <a:solidFill>
            <a:schemeClr val="tx1"/>
          </a:solidFill>
          <a:latin typeface="+mn-lt"/>
          <a:ea typeface="+mn-ea"/>
          <a:cs typeface="+mn-cs"/>
        </a:defRPr>
      </a:lvl8pPr>
      <a:lvl9pPr marL="3428219" algn="l" defTabSz="857055" rtl="0" eaLnBrk="1" latinLnBrk="0" hangingPunct="1">
        <a:defRPr sz="165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8115393"/>
      </p:ext>
    </p:extLst>
  </p:cSld>
  <p:clrMap bg1="lt1" tx1="dk1" bg2="lt2" tx2="dk2" accent1="accent1" accent2="accent2" accent3="accent3" accent4="accent4" accent5="accent5" accent6="accent6" hlink="hlink" folHlink="folHlink"/>
  <p:sldLayoutIdLst>
    <p:sldLayoutId id="2147485914" r:id="rId1"/>
    <p:sldLayoutId id="2147485915" r:id="rId2"/>
    <p:sldLayoutId id="2147485916" r:id="rId3"/>
    <p:sldLayoutId id="2147485917" r:id="rId4"/>
    <p:sldLayoutId id="2147485918" r:id="rId5"/>
    <p:sldLayoutId id="2147485919" r:id="rId6"/>
    <p:sldLayoutId id="2147485920" r:id="rId7"/>
    <p:sldLayoutId id="2147485921" r:id="rId8"/>
    <p:sldLayoutId id="2147485922" r:id="rId9"/>
    <p:sldLayoutId id="2147485923" r:id="rId10"/>
    <p:sldLayoutId id="2147485924" r:id="rId11"/>
    <p:sldLayoutId id="2147485925" r:id="rId12"/>
    <p:sldLayoutId id="2147485926" r:id="rId13"/>
    <p:sldLayoutId id="2147485927" r:id="rId14"/>
    <p:sldLayoutId id="2147485928" r:id="rId15"/>
    <p:sldLayoutId id="2147485929" r:id="rId16"/>
    <p:sldLayoutId id="2147485930" r:id="rId17"/>
    <p:sldLayoutId id="2147485931" r:id="rId18"/>
    <p:sldLayoutId id="2147485932" r:id="rId19"/>
    <p:sldLayoutId id="2147485933" r:id="rId20"/>
    <p:sldLayoutId id="2147485934" r:id="rId21"/>
    <p:sldLayoutId id="2147485935" r:id="rId22"/>
    <p:sldLayoutId id="2147485936" r:id="rId23"/>
    <p:sldLayoutId id="2147485937" r:id="rId24"/>
    <p:sldLayoutId id="2147485938" r:id="rId25"/>
    <p:sldLayoutId id="2147485939" r:id="rId26"/>
    <p:sldLayoutId id="2147485940" r:id="rId27"/>
    <p:sldLayoutId id="2147485941" r:id="rId28"/>
    <p:sldLayoutId id="2147485942" r:id="rId29"/>
    <p:sldLayoutId id="2147485943" r:id="rId30"/>
  </p:sldLayoutIdLst>
  <p:transition>
    <p:fade/>
  </p:transition>
  <p:hf sldNum="0" hdr="0" ftr="0" dt="0"/>
  <p:txStyles>
    <p:titleStyle>
      <a:lvl1pPr algn="l" defTabSz="932575"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9" marR="0" indent="-228559"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7" marR="0" indent="-228559"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07" marR="0" indent="-199989"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11" marR="0" indent="-180942"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54" marR="0" indent="-168245"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78"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4"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5" rtl="0" eaLnBrk="1" latinLnBrk="0" hangingPunct="1">
        <a:defRPr sz="1800" kern="1200">
          <a:solidFill>
            <a:schemeClr val="tx1"/>
          </a:solidFill>
          <a:latin typeface="+mn-lt"/>
          <a:ea typeface="+mn-ea"/>
          <a:cs typeface="+mn-cs"/>
        </a:defRPr>
      </a:lvl1pPr>
      <a:lvl2pPr marL="466288" algn="l" defTabSz="932575" rtl="0" eaLnBrk="1" latinLnBrk="0" hangingPunct="1">
        <a:defRPr sz="1800" kern="1200">
          <a:solidFill>
            <a:schemeClr val="tx1"/>
          </a:solidFill>
          <a:latin typeface="+mn-lt"/>
          <a:ea typeface="+mn-ea"/>
          <a:cs typeface="+mn-cs"/>
        </a:defRPr>
      </a:lvl2pPr>
      <a:lvl3pPr marL="932575" algn="l" defTabSz="932575" rtl="0" eaLnBrk="1" latinLnBrk="0" hangingPunct="1">
        <a:defRPr sz="1800" kern="1200">
          <a:solidFill>
            <a:schemeClr val="tx1"/>
          </a:solidFill>
          <a:latin typeface="+mn-lt"/>
          <a:ea typeface="+mn-ea"/>
          <a:cs typeface="+mn-cs"/>
        </a:defRPr>
      </a:lvl3pPr>
      <a:lvl4pPr marL="1398861" algn="l" defTabSz="932575" rtl="0" eaLnBrk="1" latinLnBrk="0" hangingPunct="1">
        <a:defRPr sz="1800" kern="1200">
          <a:solidFill>
            <a:schemeClr val="tx1"/>
          </a:solidFill>
          <a:latin typeface="+mn-lt"/>
          <a:ea typeface="+mn-ea"/>
          <a:cs typeface="+mn-cs"/>
        </a:defRPr>
      </a:lvl4pPr>
      <a:lvl5pPr marL="1865148" algn="l" defTabSz="932575" rtl="0" eaLnBrk="1" latinLnBrk="0" hangingPunct="1">
        <a:defRPr sz="1800" kern="1200">
          <a:solidFill>
            <a:schemeClr val="tx1"/>
          </a:solidFill>
          <a:latin typeface="+mn-lt"/>
          <a:ea typeface="+mn-ea"/>
          <a:cs typeface="+mn-cs"/>
        </a:defRPr>
      </a:lvl5pPr>
      <a:lvl6pPr marL="2331436" algn="l" defTabSz="932575" rtl="0" eaLnBrk="1" latinLnBrk="0" hangingPunct="1">
        <a:defRPr sz="1800" kern="1200">
          <a:solidFill>
            <a:schemeClr val="tx1"/>
          </a:solidFill>
          <a:latin typeface="+mn-lt"/>
          <a:ea typeface="+mn-ea"/>
          <a:cs typeface="+mn-cs"/>
        </a:defRPr>
      </a:lvl6pPr>
      <a:lvl7pPr marL="2797722" algn="l" defTabSz="932575" rtl="0" eaLnBrk="1" latinLnBrk="0" hangingPunct="1">
        <a:defRPr sz="1800" kern="1200">
          <a:solidFill>
            <a:schemeClr val="tx1"/>
          </a:solidFill>
          <a:latin typeface="+mn-lt"/>
          <a:ea typeface="+mn-ea"/>
          <a:cs typeface="+mn-cs"/>
        </a:defRPr>
      </a:lvl7pPr>
      <a:lvl8pPr marL="3264009" algn="l" defTabSz="932575" rtl="0" eaLnBrk="1" latinLnBrk="0" hangingPunct="1">
        <a:defRPr sz="1800" kern="1200">
          <a:solidFill>
            <a:schemeClr val="tx1"/>
          </a:solidFill>
          <a:latin typeface="+mn-lt"/>
          <a:ea typeface="+mn-ea"/>
          <a:cs typeface="+mn-cs"/>
        </a:defRPr>
      </a:lvl8pPr>
      <a:lvl9pPr marL="3730296" algn="l" defTabSz="93257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363472676"/>
      </p:ext>
    </p:extLst>
  </p:cSld>
  <p:clrMap bg1="lt1" tx1="dk1" bg2="lt2" tx2="dk2" accent1="accent1" accent2="accent2" accent3="accent3" accent4="accent4" accent5="accent5" accent6="accent6" hlink="hlink" folHlink="folHlink"/>
  <p:sldLayoutIdLst>
    <p:sldLayoutId id="2147485945" r:id="rId1"/>
    <p:sldLayoutId id="2147485946" r:id="rId2"/>
    <p:sldLayoutId id="2147485947" r:id="rId3"/>
    <p:sldLayoutId id="2147485948" r:id="rId4"/>
    <p:sldLayoutId id="2147485949" r:id="rId5"/>
    <p:sldLayoutId id="2147485950" r:id="rId6"/>
    <p:sldLayoutId id="2147485951" r:id="rId7"/>
    <p:sldLayoutId id="2147485952" r:id="rId8"/>
    <p:sldLayoutId id="2147485953" r:id="rId9"/>
    <p:sldLayoutId id="2147485954" r:id="rId10"/>
    <p:sldLayoutId id="2147485955" r:id="rId11"/>
    <p:sldLayoutId id="2147485956" r:id="rId12"/>
    <p:sldLayoutId id="2147485957" r:id="rId13"/>
    <p:sldLayoutId id="2147485958" r:id="rId14"/>
    <p:sldLayoutId id="2147485959" r:id="rId15"/>
    <p:sldLayoutId id="2147485960" r:id="rId16"/>
    <p:sldLayoutId id="2147485961" r:id="rId17"/>
    <p:sldLayoutId id="2147485962" r:id="rId18"/>
    <p:sldLayoutId id="2147485963" r:id="rId19"/>
    <p:sldLayoutId id="2147485964" r:id="rId20"/>
    <p:sldLayoutId id="2147485965" r:id="rId21"/>
    <p:sldLayoutId id="2147485966" r:id="rId22"/>
    <p:sldLayoutId id="2147485967" r:id="rId23"/>
    <p:sldLayoutId id="2147485968" r:id="rId24"/>
    <p:sldLayoutId id="2147485969" r:id="rId25"/>
    <p:sldLayoutId id="2147485970" r:id="rId26"/>
    <p:sldLayoutId id="2147485971" r:id="rId27"/>
    <p:sldLayoutId id="2147485972" r:id="rId28"/>
    <p:sldLayoutId id="2147485973" r:id="rId29"/>
    <p:sldLayoutId id="2147485974" r:id="rId30"/>
    <p:sldLayoutId id="2147485975" r:id="rId31"/>
    <p:sldLayoutId id="2147485976"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959855153"/>
      </p:ext>
    </p:extLst>
  </p:cSld>
  <p:clrMap bg1="lt1" tx1="dk1" bg2="lt2" tx2="dk2" accent1="accent1" accent2="accent2" accent3="accent3" accent4="accent4" accent5="accent5" accent6="accent6" hlink="hlink" folHlink="folHlink"/>
  <p:sldLayoutIdLst>
    <p:sldLayoutId id="2147486014" r:id="rId1"/>
    <p:sldLayoutId id="2147486015" r:id="rId2"/>
    <p:sldLayoutId id="2147486016" r:id="rId3"/>
    <p:sldLayoutId id="2147486017" r:id="rId4"/>
    <p:sldLayoutId id="2147486018" r:id="rId5"/>
    <p:sldLayoutId id="2147486019" r:id="rId6"/>
    <p:sldLayoutId id="2147486020" r:id="rId7"/>
    <p:sldLayoutId id="2147486021" r:id="rId8"/>
    <p:sldLayoutId id="2147486022" r:id="rId9"/>
    <p:sldLayoutId id="2147486023" r:id="rId10"/>
    <p:sldLayoutId id="2147486024" r:id="rId11"/>
    <p:sldLayoutId id="2147486025" r:id="rId12"/>
    <p:sldLayoutId id="2147486026" r:id="rId13"/>
    <p:sldLayoutId id="2147486027" r:id="rId14"/>
    <p:sldLayoutId id="2147486028" r:id="rId15"/>
    <p:sldLayoutId id="2147486029" r:id="rId16"/>
    <p:sldLayoutId id="2147486030" r:id="rId17"/>
    <p:sldLayoutId id="2147486031" r:id="rId18"/>
    <p:sldLayoutId id="2147486032" r:id="rId19"/>
    <p:sldLayoutId id="2147486033" r:id="rId20"/>
    <p:sldLayoutId id="2147486034" r:id="rId21"/>
    <p:sldLayoutId id="2147486035" r:id="rId22"/>
    <p:sldLayoutId id="2147486036" r:id="rId23"/>
    <p:sldLayoutId id="2147486037" r:id="rId24"/>
    <p:sldLayoutId id="2147486038" r:id="rId25"/>
    <p:sldLayoutId id="2147486039" r:id="rId26"/>
    <p:sldLayoutId id="2147486040" r:id="rId27"/>
    <p:sldLayoutId id="2147486041" r:id="rId28"/>
    <p:sldLayoutId id="2147486042" r:id="rId29"/>
    <p:sldLayoutId id="2147486043" r:id="rId30"/>
    <p:sldLayoutId id="2147486044" r:id="rId31"/>
    <p:sldLayoutId id="2147486045" r:id="rId32"/>
    <p:sldLayoutId id="2147486046" r:id="rId33"/>
  </p:sldLayoutIdLst>
  <p:transition>
    <p:fade/>
  </p:transition>
  <p:hf hdr="0" dt="0"/>
  <p:txStyles>
    <p:titleStyle>
      <a:lvl1pPr algn="l" defTabSz="914093" rtl="0" eaLnBrk="1" latinLnBrk="0" hangingPunct="1">
        <a:lnSpc>
          <a:spcPct val="90000"/>
        </a:lnSpc>
        <a:spcBef>
          <a:spcPct val="0"/>
        </a:spcBef>
        <a:buNone/>
        <a:defRPr lang="en-US" sz="2744"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2352" kern="1200" spc="-49" baseline="0">
          <a:solidFill>
            <a:srgbClr val="000000"/>
          </a:solidFill>
          <a:latin typeface="+mj-lt"/>
          <a:ea typeface="+mn-ea"/>
          <a:cs typeface="+mn-cs"/>
        </a:defRPr>
      </a:lvl1pPr>
      <a:lvl2pPr marL="0" marR="0" indent="0" algn="l" defTabSz="914093" rtl="0" eaLnBrk="1" fontAlgn="auto" latinLnBrk="0" hangingPunct="1">
        <a:lnSpc>
          <a:spcPct val="100000"/>
        </a:lnSpc>
        <a:spcBef>
          <a:spcPts val="0"/>
        </a:spcBef>
        <a:spcAft>
          <a:spcPts val="0"/>
        </a:spcAft>
        <a:buClrTx/>
        <a:buSzPct val="90000"/>
        <a:buFontTx/>
        <a:buNone/>
        <a:tabLst/>
        <a:defRPr sz="1960" kern="1200" spc="0" baseline="0">
          <a:solidFill>
            <a:srgbClr val="000000"/>
          </a:solidFill>
          <a:latin typeface="+mn-lt"/>
          <a:ea typeface="+mn-ea"/>
          <a:cs typeface="+mn-cs"/>
        </a:defRPr>
      </a:lvl2pPr>
      <a:lvl3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230" indent="0" algn="l" defTabSz="914093" rtl="0" eaLnBrk="1" latinLnBrk="0" hangingPunct="1">
        <a:spcBef>
          <a:spcPct val="20000"/>
        </a:spcBef>
        <a:buFont typeface="Arial" pitchFamily="34" charset="0"/>
        <a:buNone/>
        <a:defRPr sz="1960" kern="1200">
          <a:solidFill>
            <a:schemeClr val="tx1"/>
          </a:solidFill>
          <a:latin typeface="+mn-lt"/>
          <a:ea typeface="+mn-ea"/>
          <a:cs typeface="+mn-cs"/>
        </a:defRPr>
      </a:lvl6pPr>
      <a:lvl7pPr marL="0" indent="0" algn="l" defTabSz="914093"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80" y="3012392"/>
            <a:ext cx="6858623" cy="833218"/>
          </a:xfrm>
          <a:prstGeom prst="rect">
            <a:avLst/>
          </a:prstGeom>
        </p:spPr>
      </p:pic>
    </p:spTree>
    <p:extLst>
      <p:ext uri="{BB962C8B-B14F-4D97-AF65-F5344CB8AC3E}">
        <p14:creationId xmlns:p14="http://schemas.microsoft.com/office/powerpoint/2010/main" val="1805966571"/>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3" r:id="rId15"/>
    <p:sldLayoutId id="2147486064" r:id="rId16"/>
    <p:sldLayoutId id="2147486065" r:id="rId17"/>
    <p:sldLayoutId id="2147486066" r:id="rId18"/>
    <p:sldLayoutId id="2147486067" r:id="rId19"/>
    <p:sldLayoutId id="2147486068" r:id="rId20"/>
  </p:sldLayoutIdLst>
  <p:transition>
    <p:fade/>
  </p:transition>
  <p:hf hdr="0" ftr="0" dt="0"/>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Segoe UI" panose="020B0502040204020203" pitchFamily="34" charset="0"/>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089279386"/>
      </p:ext>
    </p:extLst>
  </p:cSld>
  <p:clrMap bg1="lt1" tx1="dk1" bg2="lt2" tx2="dk2" accent1="accent1" accent2="accent2" accent3="accent3" accent4="accent4" accent5="accent5" accent6="accent6" hlink="hlink" folHlink="folHlink"/>
  <p:sldLayoutIdLst>
    <p:sldLayoutId id="2147486070" r:id="rId1"/>
    <p:sldLayoutId id="2147486071" r:id="rId2"/>
    <p:sldLayoutId id="2147486072" r:id="rId3"/>
    <p:sldLayoutId id="2147486073" r:id="rId4"/>
    <p:sldLayoutId id="2147486074" r:id="rId5"/>
    <p:sldLayoutId id="2147486075" r:id="rId6"/>
    <p:sldLayoutId id="2147486076" r:id="rId7"/>
    <p:sldLayoutId id="2147486077" r:id="rId8"/>
    <p:sldLayoutId id="2147486078" r:id="rId9"/>
    <p:sldLayoutId id="2147486079" r:id="rId10"/>
    <p:sldLayoutId id="2147486080" r:id="rId11"/>
    <p:sldLayoutId id="2147486081" r:id="rId12"/>
    <p:sldLayoutId id="2147486082" r:id="rId13"/>
    <p:sldLayoutId id="2147486083" r:id="rId14"/>
    <p:sldLayoutId id="2147486084" r:id="rId15"/>
    <p:sldLayoutId id="2147486085" r:id="rId16"/>
    <p:sldLayoutId id="2147486086" r:id="rId17"/>
    <p:sldLayoutId id="2147486087" r:id="rId18"/>
    <p:sldLayoutId id="2147486088" r:id="rId19"/>
    <p:sldLayoutId id="2147486089" r:id="rId20"/>
    <p:sldLayoutId id="2147486090" r:id="rId21"/>
    <p:sldLayoutId id="2147486091" r:id="rId22"/>
    <p:sldLayoutId id="2147486092" r:id="rId23"/>
    <p:sldLayoutId id="2147486093" r:id="rId24"/>
    <p:sldLayoutId id="2147486094" r:id="rId25"/>
    <p:sldLayoutId id="2147486095" r:id="rId26"/>
    <p:sldLayoutId id="2147486096" r:id="rId27"/>
    <p:sldLayoutId id="2147486097" r:id="rId28"/>
    <p:sldLayoutId id="2147486098" r:id="rId29"/>
    <p:sldLayoutId id="2147486099" r:id="rId30"/>
    <p:sldLayoutId id="2147486100" r:id="rId31"/>
    <p:sldLayoutId id="2147486101" r:id="rId32"/>
    <p:sldLayoutId id="2147486103" r:id="rId33"/>
    <p:sldLayoutId id="2147486104" r:id="rId34"/>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80" y="3012392"/>
            <a:ext cx="6858623" cy="833218"/>
          </a:xfrm>
          <a:prstGeom prst="rect">
            <a:avLst/>
          </a:prstGeom>
        </p:spPr>
      </p:pic>
    </p:spTree>
    <p:extLst>
      <p:ext uri="{BB962C8B-B14F-4D97-AF65-F5344CB8AC3E}">
        <p14:creationId xmlns:p14="http://schemas.microsoft.com/office/powerpoint/2010/main" val="42048041"/>
      </p:ext>
    </p:extLst>
  </p:cSld>
  <p:clrMap bg1="lt1" tx1="dk1" bg2="lt2" tx2="dk2" accent1="accent1" accent2="accent2" accent3="accent3" accent4="accent4" accent5="accent5" accent6="accent6" hlink="hlink" folHlink="folHlink"/>
  <p:sldLayoutIdLst>
    <p:sldLayoutId id="2147486106" r:id="rId1"/>
    <p:sldLayoutId id="2147486107" r:id="rId2"/>
    <p:sldLayoutId id="2147486108" r:id="rId3"/>
    <p:sldLayoutId id="2147486109" r:id="rId4"/>
    <p:sldLayoutId id="2147486110" r:id="rId5"/>
    <p:sldLayoutId id="2147486111" r:id="rId6"/>
    <p:sldLayoutId id="2147486112" r:id="rId7"/>
    <p:sldLayoutId id="2147486113" r:id="rId8"/>
    <p:sldLayoutId id="2147486114" r:id="rId9"/>
    <p:sldLayoutId id="2147486115" r:id="rId10"/>
    <p:sldLayoutId id="2147486116" r:id="rId11"/>
    <p:sldLayoutId id="2147486117" r:id="rId12"/>
    <p:sldLayoutId id="2147486118" r:id="rId13"/>
    <p:sldLayoutId id="2147486119" r:id="rId14"/>
    <p:sldLayoutId id="2147486120" r:id="rId15"/>
    <p:sldLayoutId id="2147486121" r:id="rId16"/>
    <p:sldLayoutId id="2147486122" r:id="rId17"/>
    <p:sldLayoutId id="2147486123" r:id="rId18"/>
    <p:sldLayoutId id="2147486124" r:id="rId19"/>
    <p:sldLayoutId id="2147486125" r:id="rId20"/>
    <p:sldLayoutId id="2147486126" r:id="rId21"/>
  </p:sldLayoutIdLst>
  <p:transition>
    <p:fade/>
  </p:transition>
  <p:hf hdr="0" ftr="0" dt="0"/>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Segoe UI" panose="020B0502040204020203" pitchFamily="34" charset="0"/>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72932082"/>
      </p:ext>
    </p:extLst>
  </p:cSld>
  <p:clrMap bg1="lt1" tx1="dk1" bg2="lt2" tx2="dk2" accent1="accent1" accent2="accent2" accent3="accent3" accent4="accent4" accent5="accent5" accent6="accent6" hlink="hlink" folHlink="folHlink"/>
  <p:sldLayoutIdLst>
    <p:sldLayoutId id="2147486128" r:id="rId1"/>
    <p:sldLayoutId id="2147486129" r:id="rId2"/>
    <p:sldLayoutId id="2147486130" r:id="rId3"/>
    <p:sldLayoutId id="2147486131" r:id="rId4"/>
    <p:sldLayoutId id="2147486132" r:id="rId5"/>
    <p:sldLayoutId id="2147486133" r:id="rId6"/>
    <p:sldLayoutId id="2147486134" r:id="rId7"/>
    <p:sldLayoutId id="2147486135" r:id="rId8"/>
    <p:sldLayoutId id="2147486136" r:id="rId9"/>
    <p:sldLayoutId id="2147486137" r:id="rId10"/>
    <p:sldLayoutId id="2147486138" r:id="rId11"/>
    <p:sldLayoutId id="2147486139" r:id="rId12"/>
    <p:sldLayoutId id="2147486140" r:id="rId13"/>
    <p:sldLayoutId id="2147486141" r:id="rId14"/>
    <p:sldLayoutId id="2147486142" r:id="rId15"/>
    <p:sldLayoutId id="2147486143" r:id="rId16"/>
    <p:sldLayoutId id="2147486144" r:id="rId17"/>
    <p:sldLayoutId id="2147486145" r:id="rId18"/>
    <p:sldLayoutId id="2147486146" r:id="rId19"/>
    <p:sldLayoutId id="2147486147" r:id="rId20"/>
    <p:sldLayoutId id="2147486148" r:id="rId21"/>
    <p:sldLayoutId id="2147486149" r:id="rId22"/>
    <p:sldLayoutId id="2147486150" r:id="rId23"/>
    <p:sldLayoutId id="2147486151" r:id="rId24"/>
    <p:sldLayoutId id="2147486152" r:id="rId25"/>
    <p:sldLayoutId id="2147486153" r:id="rId26"/>
    <p:sldLayoutId id="2147486154" r:id="rId27"/>
    <p:sldLayoutId id="2147486155" r:id="rId28"/>
    <p:sldLayoutId id="2147486156" r:id="rId29"/>
    <p:sldLayoutId id="2147486157" r:id="rId30"/>
    <p:sldLayoutId id="2147486158" r:id="rId31"/>
    <p:sldLayoutId id="2147486159" r:id="rId32"/>
    <p:sldLayoutId id="2147486160" r:id="rId33"/>
    <p:sldLayoutId id="2147486161" r:id="rId34"/>
    <p:sldLayoutId id="2147486162" r:id="rId35"/>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pic>
        <p:nvPicPr>
          <p:cNvPr id="6" name="Picture 5">
            <a:extLst>
              <a:ext uri="{FF2B5EF4-FFF2-40B4-BE49-F238E27FC236}">
                <a16:creationId xmlns:a16="http://schemas.microsoft.com/office/drawing/2014/main" id="{C5207DFE-8813-4D3D-9F64-52EE12EA563C}"/>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0729968" y="109022"/>
            <a:ext cx="1335673" cy="190278"/>
          </a:xfrm>
          <a:prstGeom prst="rect">
            <a:avLst/>
          </a:prstGeom>
        </p:spPr>
      </p:pic>
    </p:spTree>
    <p:extLst>
      <p:ext uri="{BB962C8B-B14F-4D97-AF65-F5344CB8AC3E}">
        <p14:creationId xmlns:p14="http://schemas.microsoft.com/office/powerpoint/2010/main" val="4109590814"/>
      </p:ext>
    </p:extLst>
  </p:cSld>
  <p:clrMap bg1="lt1" tx1="dk1" bg2="lt2" tx2="dk2" accent1="accent1" accent2="accent2" accent3="accent3" accent4="accent4" accent5="accent5" accent6="accent6" hlink="hlink" folHlink="folHlink"/>
  <p:sldLayoutIdLst>
    <p:sldLayoutId id="2147486164" r:id="rId1"/>
    <p:sldLayoutId id="2147486165" r:id="rId2"/>
    <p:sldLayoutId id="2147486166" r:id="rId3"/>
    <p:sldLayoutId id="2147486167" r:id="rId4"/>
    <p:sldLayoutId id="2147486168" r:id="rId5"/>
    <p:sldLayoutId id="2147486169" r:id="rId6"/>
    <p:sldLayoutId id="2147486170" r:id="rId7"/>
    <p:sldLayoutId id="2147486171" r:id="rId8"/>
    <p:sldLayoutId id="2147486172" r:id="rId9"/>
    <p:sldLayoutId id="2147486174" r:id="rId10"/>
    <p:sldLayoutId id="2147486175" r:id="rId11"/>
    <p:sldLayoutId id="2147486176" r:id="rId12"/>
    <p:sldLayoutId id="2147486177" r:id="rId13"/>
    <p:sldLayoutId id="2147486178" r:id="rId14"/>
    <p:sldLayoutId id="2147486179" r:id="rId15"/>
    <p:sldLayoutId id="2147486180" r:id="rId16"/>
    <p:sldLayoutId id="2147486182" r:id="rId17"/>
    <p:sldLayoutId id="2147486183" r:id="rId18"/>
    <p:sldLayoutId id="2147486184" r:id="rId19"/>
    <p:sldLayoutId id="2147486185" r:id="rId20"/>
    <p:sldLayoutId id="2147486186" r:id="rId21"/>
    <p:sldLayoutId id="2147486187" r:id="rId22"/>
    <p:sldLayoutId id="2147486188" r:id="rId23"/>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8810929"/>
      </p:ext>
    </p:extLst>
  </p:cSld>
  <p:clrMap bg1="lt1" tx1="dk1" bg2="lt2" tx2="dk2" accent1="accent1" accent2="accent2" accent3="accent3" accent4="accent4" accent5="accent5" accent6="accent6" hlink="hlink" folHlink="folHlink"/>
  <p:sldLayoutIdLst>
    <p:sldLayoutId id="2147486190" r:id="rId1"/>
    <p:sldLayoutId id="2147486191" r:id="rId2"/>
    <p:sldLayoutId id="2147486192" r:id="rId3"/>
    <p:sldLayoutId id="2147486193" r:id="rId4"/>
    <p:sldLayoutId id="2147486194" r:id="rId5"/>
    <p:sldLayoutId id="2147486195" r:id="rId6"/>
    <p:sldLayoutId id="2147486196" r:id="rId7"/>
    <p:sldLayoutId id="2147486197" r:id="rId8"/>
    <p:sldLayoutId id="2147486198" r:id="rId9"/>
    <p:sldLayoutId id="2147486199" r:id="rId10"/>
    <p:sldLayoutId id="2147486200" r:id="rId11"/>
    <p:sldLayoutId id="2147486201" r:id="rId12"/>
    <p:sldLayoutId id="2147486202" r:id="rId13"/>
    <p:sldLayoutId id="2147486203" r:id="rId14"/>
    <p:sldLayoutId id="2147486204" r:id="rId15"/>
    <p:sldLayoutId id="2147486205" r:id="rId16"/>
    <p:sldLayoutId id="2147486206" r:id="rId17"/>
    <p:sldLayoutId id="2147486207" r:id="rId18"/>
    <p:sldLayoutId id="2147486208" r:id="rId19"/>
    <p:sldLayoutId id="2147486209" r:id="rId20"/>
    <p:sldLayoutId id="2147486210" r:id="rId21"/>
    <p:sldLayoutId id="2147486211" r:id="rId22"/>
    <p:sldLayoutId id="2147486212" r:id="rId23"/>
    <p:sldLayoutId id="2147486213" r:id="rId24"/>
    <p:sldLayoutId id="2147486214" r:id="rId25"/>
    <p:sldLayoutId id="2147486215" r:id="rId26"/>
    <p:sldLayoutId id="2147486216" r:id="rId27"/>
    <p:sldLayoutId id="2147486217" r:id="rId28"/>
    <p:sldLayoutId id="2147486218" r:id="rId29"/>
    <p:sldLayoutId id="2147486219" r:id="rId30"/>
    <p:sldLayoutId id="2147486220" r:id="rId31"/>
    <p:sldLayoutId id="2147486221" r:id="rId32"/>
    <p:sldLayoutId id="2147486222" r:id="rId33"/>
    <p:sldLayoutId id="2147486223"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364334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pic>
        <p:nvPicPr>
          <p:cNvPr id="7" name="Picture 6"/>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2375648"/>
      </p:ext>
    </p:extLst>
  </p:cSld>
  <p:clrMap bg1="lt1" tx1="dk1" bg2="lt2" tx2="dk2" accent1="accent1" accent2="accent2" accent3="accent3" accent4="accent4" accent5="accent5" accent6="accent6" hlink="hlink" folHlink="folHlink"/>
  <p:sldLayoutIdLst>
    <p:sldLayoutId id="2147486226" r:id="rId1"/>
    <p:sldLayoutId id="2147486227" r:id="rId2"/>
    <p:sldLayoutId id="2147486228" r:id="rId3"/>
    <p:sldLayoutId id="2147486229" r:id="rId4"/>
    <p:sldLayoutId id="2147486230" r:id="rId5"/>
    <p:sldLayoutId id="2147486231" r:id="rId6"/>
    <p:sldLayoutId id="2147486232" r:id="rId7"/>
    <p:sldLayoutId id="2147486233" r:id="rId8"/>
    <p:sldLayoutId id="2147486234" r:id="rId9"/>
    <p:sldLayoutId id="2147486235" r:id="rId10"/>
    <p:sldLayoutId id="2147486236" r:id="rId11"/>
    <p:sldLayoutId id="2147486237" r:id="rId12"/>
    <p:sldLayoutId id="2147486238" r:id="rId13"/>
    <p:sldLayoutId id="2147486239" r:id="rId14"/>
    <p:sldLayoutId id="2147486240" r:id="rId15"/>
    <p:sldLayoutId id="2147486241" r:id="rId16"/>
    <p:sldLayoutId id="2147486242" r:id="rId17"/>
    <p:sldLayoutId id="2147486243" r:id="rId18"/>
    <p:sldLayoutId id="2147486244" r:id="rId19"/>
    <p:sldLayoutId id="2147486245" r:id="rId20"/>
    <p:sldLayoutId id="2147486246" r:id="rId21"/>
    <p:sldLayoutId id="2147486247" r:id="rId22"/>
    <p:sldLayoutId id="2147486248" r:id="rId23"/>
    <p:sldLayoutId id="2147486249" r:id="rId24"/>
    <p:sldLayoutId id="2147486250" r:id="rId25"/>
    <p:sldLayoutId id="2147486251" r:id="rId26"/>
    <p:sldLayoutId id="2147486252" r:id="rId27"/>
    <p:sldLayoutId id="2147486253" r:id="rId28"/>
    <p:sldLayoutId id="2147486254" r:id="rId29"/>
    <p:sldLayoutId id="2147486255" r:id="rId30"/>
    <p:sldLayoutId id="2147486256" r:id="rId31"/>
    <p:sldLayoutId id="2147486257" r:id="rId32"/>
    <p:sldLayoutId id="2147486258" r:id="rId33"/>
    <p:sldLayoutId id="2147486259" r:id="rId34"/>
    <p:sldLayoutId id="2147486260" r:id="rId35"/>
    <p:sldLayoutId id="2147486261" r:id="rId36"/>
    <p:sldLayoutId id="2147486262" r:id="rId37"/>
    <p:sldLayoutId id="2147486263" r:id="rId38"/>
    <p:sldLayoutId id="2147486264" r:id="rId39"/>
    <p:sldLayoutId id="2147486265" r:id="rId40"/>
    <p:sldLayoutId id="2147486266" r:id="rId41"/>
    <p:sldLayoutId id="2147486267" r:id="rId42"/>
    <p:sldLayoutId id="2147486268" r:id="rId43"/>
    <p:sldLayoutId id="2147486269" r:id="rId44"/>
    <p:sldLayoutId id="2147486270" r:id="rId45"/>
    <p:sldLayoutId id="2147486271" r:id="rId46"/>
    <p:sldLayoutId id="2147486272" r:id="rId47"/>
    <p:sldLayoutId id="2147486273" r:id="rId48"/>
    <p:sldLayoutId id="2147486274" r:id="rId49"/>
    <p:sldLayoutId id="2147486275" r:id="rId50"/>
    <p:sldLayoutId id="2147486276" r:id="rId51"/>
    <p:sldLayoutId id="2147486277" r:id="rId52"/>
    <p:sldLayoutId id="2147486278" r:id="rId53"/>
    <p:sldLayoutId id="2147486279" r:id="rId54"/>
    <p:sldLayoutId id="2147486280" r:id="rId55"/>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250683245"/>
      </p:ext>
    </p:extLst>
  </p:cSld>
  <p:clrMap bg1="lt1" tx1="dk1" bg2="lt2" tx2="dk2" accent1="accent1" accent2="accent2" accent3="accent3" accent4="accent4" accent5="accent5" accent6="accent6" hlink="hlink" folHlink="folHlink"/>
  <p:sldLayoutIdLst>
    <p:sldLayoutId id="2147486282" r:id="rId1"/>
    <p:sldLayoutId id="2147486283" r:id="rId2"/>
    <p:sldLayoutId id="2147486284" r:id="rId3"/>
    <p:sldLayoutId id="2147486285" r:id="rId4"/>
    <p:sldLayoutId id="2147486286" r:id="rId5"/>
    <p:sldLayoutId id="2147486287" r:id="rId6"/>
    <p:sldLayoutId id="2147486288" r:id="rId7"/>
    <p:sldLayoutId id="2147486289" r:id="rId8"/>
    <p:sldLayoutId id="2147486290" r:id="rId9"/>
    <p:sldLayoutId id="2147486291" r:id="rId10"/>
    <p:sldLayoutId id="2147486292" r:id="rId11"/>
    <p:sldLayoutId id="2147486293" r:id="rId12"/>
    <p:sldLayoutId id="2147486294" r:id="rId13"/>
    <p:sldLayoutId id="2147486295" r:id="rId14"/>
    <p:sldLayoutId id="2147486296" r:id="rId15"/>
    <p:sldLayoutId id="2147486297" r:id="rId16"/>
    <p:sldLayoutId id="2147486298" r:id="rId17"/>
    <p:sldLayoutId id="2147486299" r:id="rId18"/>
    <p:sldLayoutId id="2147486300" r:id="rId19"/>
    <p:sldLayoutId id="2147486301" r:id="rId20"/>
    <p:sldLayoutId id="2147486302" r:id="rId21"/>
    <p:sldLayoutId id="2147486303" r:id="rId22"/>
    <p:sldLayoutId id="2147486304" r:id="rId23"/>
    <p:sldLayoutId id="2147486305" r:id="rId24"/>
    <p:sldLayoutId id="2147486306" r:id="rId25"/>
    <p:sldLayoutId id="2147486307" r:id="rId26"/>
    <p:sldLayoutId id="2147486308" r:id="rId27"/>
    <p:sldLayoutId id="2147486309" r:id="rId28"/>
    <p:sldLayoutId id="2147486310" r:id="rId29"/>
    <p:sldLayoutId id="2147486311" r:id="rId30"/>
    <p:sldLayoutId id="2147486312" r:id="rId31"/>
    <p:sldLayoutId id="2147486313" r:id="rId32"/>
    <p:sldLayoutId id="2147486315" r:id="rId3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042194"/>
      </p:ext>
    </p:extLst>
  </p:cSld>
  <p:clrMap bg1="lt1" tx1="dk1" bg2="lt2" tx2="dk2" accent1="accent1" accent2="accent2" accent3="accent3" accent4="accent4" accent5="accent5" accent6="accent6" hlink="hlink" folHlink="folHlink"/>
  <p:sldLayoutIdLst>
    <p:sldLayoutId id="2147486317" r:id="rId1"/>
    <p:sldLayoutId id="2147486318" r:id="rId2"/>
    <p:sldLayoutId id="2147486319" r:id="rId3"/>
    <p:sldLayoutId id="2147486320" r:id="rId4"/>
    <p:sldLayoutId id="2147486321" r:id="rId5"/>
    <p:sldLayoutId id="2147486322" r:id="rId6"/>
    <p:sldLayoutId id="2147486323" r:id="rId7"/>
    <p:sldLayoutId id="2147486324" r:id="rId8"/>
    <p:sldLayoutId id="2147486325" r:id="rId9"/>
    <p:sldLayoutId id="2147486326" r:id="rId10"/>
    <p:sldLayoutId id="2147486327" r:id="rId11"/>
    <p:sldLayoutId id="2147486330" r:id="rId12"/>
    <p:sldLayoutId id="2147486331" r:id="rId13"/>
  </p:sldLayoutIdLst>
  <p:txStyles>
    <p:titleStyle>
      <a:lvl1pPr algn="l" defTabSz="457109"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277" indent="-114277" algn="l" defTabSz="4571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831" indent="-114277" algn="l" defTabSz="457109"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386" indent="-114277" algn="l" defTabSz="457109"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799940"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494"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049"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603"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1"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109" rtl="0" eaLnBrk="1" latinLnBrk="0" hangingPunct="1">
        <a:defRPr sz="900" kern="1200">
          <a:solidFill>
            <a:schemeClr val="tx1"/>
          </a:solidFill>
          <a:latin typeface="+mn-lt"/>
          <a:ea typeface="+mn-ea"/>
          <a:cs typeface="+mn-cs"/>
        </a:defRPr>
      </a:lvl1pPr>
      <a:lvl2pPr marL="228554" algn="l" defTabSz="457109" rtl="0" eaLnBrk="1" latinLnBrk="0" hangingPunct="1">
        <a:defRPr sz="900" kern="1200">
          <a:solidFill>
            <a:schemeClr val="tx1"/>
          </a:solidFill>
          <a:latin typeface="+mn-lt"/>
          <a:ea typeface="+mn-ea"/>
          <a:cs typeface="+mn-cs"/>
        </a:defRPr>
      </a:lvl2pPr>
      <a:lvl3pPr marL="457109" algn="l" defTabSz="457109" rtl="0" eaLnBrk="1" latinLnBrk="0" hangingPunct="1">
        <a:defRPr sz="900" kern="1200">
          <a:solidFill>
            <a:schemeClr val="tx1"/>
          </a:solidFill>
          <a:latin typeface="+mn-lt"/>
          <a:ea typeface="+mn-ea"/>
          <a:cs typeface="+mn-cs"/>
        </a:defRPr>
      </a:lvl3pPr>
      <a:lvl4pPr marL="685663" algn="l" defTabSz="457109" rtl="0" eaLnBrk="1" latinLnBrk="0" hangingPunct="1">
        <a:defRPr sz="900" kern="1200">
          <a:solidFill>
            <a:schemeClr val="tx1"/>
          </a:solidFill>
          <a:latin typeface="+mn-lt"/>
          <a:ea typeface="+mn-ea"/>
          <a:cs typeface="+mn-cs"/>
        </a:defRPr>
      </a:lvl4pPr>
      <a:lvl5pPr marL="914217" algn="l" defTabSz="457109" rtl="0" eaLnBrk="1" latinLnBrk="0" hangingPunct="1">
        <a:defRPr sz="900" kern="1200">
          <a:solidFill>
            <a:schemeClr val="tx1"/>
          </a:solidFill>
          <a:latin typeface="+mn-lt"/>
          <a:ea typeface="+mn-ea"/>
          <a:cs typeface="+mn-cs"/>
        </a:defRPr>
      </a:lvl5pPr>
      <a:lvl6pPr marL="1142771" algn="l" defTabSz="457109" rtl="0" eaLnBrk="1" latinLnBrk="0" hangingPunct="1">
        <a:defRPr sz="900" kern="1200">
          <a:solidFill>
            <a:schemeClr val="tx1"/>
          </a:solidFill>
          <a:latin typeface="+mn-lt"/>
          <a:ea typeface="+mn-ea"/>
          <a:cs typeface="+mn-cs"/>
        </a:defRPr>
      </a:lvl6pPr>
      <a:lvl7pPr marL="1371326" algn="l" defTabSz="457109" rtl="0" eaLnBrk="1" latinLnBrk="0" hangingPunct="1">
        <a:defRPr sz="900" kern="1200">
          <a:solidFill>
            <a:schemeClr val="tx1"/>
          </a:solidFill>
          <a:latin typeface="+mn-lt"/>
          <a:ea typeface="+mn-ea"/>
          <a:cs typeface="+mn-cs"/>
        </a:defRPr>
      </a:lvl7pPr>
      <a:lvl8pPr marL="1599880" algn="l" defTabSz="457109" rtl="0" eaLnBrk="1" latinLnBrk="0" hangingPunct="1">
        <a:defRPr sz="900" kern="1200">
          <a:solidFill>
            <a:schemeClr val="tx1"/>
          </a:solidFill>
          <a:latin typeface="+mn-lt"/>
          <a:ea typeface="+mn-ea"/>
          <a:cs typeface="+mn-cs"/>
        </a:defRPr>
      </a:lvl8pPr>
      <a:lvl9pPr marL="1828434" algn="l" defTabSz="457109"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pos="3839">
          <p15:clr>
            <a:srgbClr val="F26B43"/>
          </p15:clr>
        </p15:guide>
        <p15:guide id="3" orient="horz" pos="2160">
          <p15:clr>
            <a:srgbClr val="F26B43"/>
          </p15:clr>
        </p15:guide>
        <p15:guide id="4" pos="359">
          <p15:clr>
            <a:srgbClr val="F26B43"/>
          </p15:clr>
        </p15:guide>
        <p15:guide id="5" orient="horz" pos="3960">
          <p15:clr>
            <a:srgbClr val="F26B43"/>
          </p15:clr>
        </p15:guide>
        <p15:guide id="6" pos="7319">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DAB22D-3CB6-4371-8DD9-FF4C6ADB22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82F72A-1262-4D64-B717-076ED766CF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234B4-8978-413A-A5E5-898EE54783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5861996-D2DD-4923-AF35-37BF6F82A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a:extLst>
              <a:ext uri="{FF2B5EF4-FFF2-40B4-BE49-F238E27FC236}">
                <a16:creationId xmlns:a16="http://schemas.microsoft.com/office/drawing/2014/main" id="{F3146B73-0D0B-4F80-A82D-E0BE38E0B9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F9413-55C7-460F-B90A-BAA18C6FA36E}" type="slidenum">
              <a:rPr lang="en-US" smtClean="0"/>
              <a:t>‹#›</a:t>
            </a:fld>
            <a:endParaRPr lang="en-US"/>
          </a:p>
        </p:txBody>
      </p:sp>
    </p:spTree>
    <p:extLst>
      <p:ext uri="{BB962C8B-B14F-4D97-AF65-F5344CB8AC3E}">
        <p14:creationId xmlns:p14="http://schemas.microsoft.com/office/powerpoint/2010/main" val="260198584"/>
      </p:ext>
    </p:extLst>
  </p:cSld>
  <p:clrMap bg1="lt1" tx1="dk1" bg2="lt2" tx2="dk2" accent1="accent1" accent2="accent2" accent3="accent3" accent4="accent4" accent5="accent5" accent6="accent6" hlink="hlink" folHlink="folHlink"/>
  <p:sldLayoutIdLst>
    <p:sldLayoutId id="2147486337" r:id="rId1"/>
    <p:sldLayoutId id="2147486338" r:id="rId2"/>
    <p:sldLayoutId id="2147486339" r:id="rId3"/>
    <p:sldLayoutId id="2147486340" r:id="rId4"/>
    <p:sldLayoutId id="2147486341" r:id="rId5"/>
    <p:sldLayoutId id="2147486342" r:id="rId6"/>
    <p:sldLayoutId id="2147486343" r:id="rId7"/>
    <p:sldLayoutId id="2147486344" r:id="rId8"/>
    <p:sldLayoutId id="2147486345" r:id="rId9"/>
    <p:sldLayoutId id="2147486346" r:id="rId10"/>
    <p:sldLayoutId id="2147486347" r:id="rId11"/>
    <p:sldLayoutId id="2147486348" r:id="rId12"/>
    <p:sldLayoutId id="2147486349" r:id="rId13"/>
    <p:sldLayoutId id="2147486350" r:id="rId14"/>
    <p:sldLayoutId id="2147486351"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95391048"/>
      </p:ext>
    </p:extLst>
  </p:cSld>
  <p:clrMap bg1="dk1" tx1="lt1" bg2="dk2" tx2="lt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3" r:id="rId15"/>
    <p:sldLayoutId id="2147485654" r:id="rId16"/>
    <p:sldLayoutId id="2147485655" r:id="rId17"/>
    <p:sldLayoutId id="2147485656" r:id="rId18"/>
    <p:sldLayoutId id="2147485657" r:id="rId19"/>
    <p:sldLayoutId id="2147485658" r:id="rId20"/>
    <p:sldLayoutId id="2147485659" r:id="rId21"/>
    <p:sldLayoutId id="2147485660" r:id="rId22"/>
    <p:sldLayoutId id="2147485661" r:id="rId23"/>
    <p:sldLayoutId id="2147485662" r:id="rId24"/>
    <p:sldLayoutId id="2147485663" r:id="rId25"/>
    <p:sldLayoutId id="2147485664" r:id="rId26"/>
    <p:sldLayoutId id="2147485665" r:id="rId27"/>
    <p:sldLayoutId id="2147485666" r:id="rId28"/>
    <p:sldLayoutId id="2147485667" r:id="rId29"/>
    <p:sldLayoutId id="2147485668" r:id="rId30"/>
    <p:sldLayoutId id="2147485669" r:id="rId31"/>
    <p:sldLayoutId id="2147485670" r:id="rId32"/>
    <p:sldLayoutId id="2147485671" r:id="rId33"/>
  </p:sldLayoutIdLst>
  <p:transition advClick="0" advTm="20000">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56451558"/>
      </p:ext>
    </p:extLst>
  </p:cSld>
  <p:clrMap bg1="dk1" tx1="lt1" bg2="dk2" tx2="lt2" accent1="accent1" accent2="accent2" accent3="accent3" accent4="accent4" accent5="accent5" accent6="accent6" hlink="hlink" folHlink="folHlink"/>
  <p:sldLayoutIdLst>
    <p:sldLayoutId id="2147485673" r:id="rId1"/>
    <p:sldLayoutId id="2147485674" r:id="rId2"/>
    <p:sldLayoutId id="2147485675" r:id="rId3"/>
    <p:sldLayoutId id="2147485676" r:id="rId4"/>
    <p:sldLayoutId id="2147485677" r:id="rId5"/>
    <p:sldLayoutId id="2147485678" r:id="rId6"/>
    <p:sldLayoutId id="2147485679" r:id="rId7"/>
    <p:sldLayoutId id="2147485680" r:id="rId8"/>
    <p:sldLayoutId id="2147485681" r:id="rId9"/>
    <p:sldLayoutId id="2147485682" r:id="rId10"/>
    <p:sldLayoutId id="2147485683" r:id="rId11"/>
    <p:sldLayoutId id="2147485684" r:id="rId12"/>
    <p:sldLayoutId id="2147485685" r:id="rId13"/>
    <p:sldLayoutId id="2147485686" r:id="rId14"/>
    <p:sldLayoutId id="2147485687" r:id="rId15"/>
    <p:sldLayoutId id="2147485688" r:id="rId16"/>
    <p:sldLayoutId id="2147485689" r:id="rId17"/>
    <p:sldLayoutId id="2147485690" r:id="rId18"/>
    <p:sldLayoutId id="2147485691" r:id="rId19"/>
    <p:sldLayoutId id="2147485692" r:id="rId20"/>
    <p:sldLayoutId id="2147485693" r:id="rId21"/>
    <p:sldLayoutId id="2147485694" r:id="rId22"/>
    <p:sldLayoutId id="2147485695" r:id="rId23"/>
    <p:sldLayoutId id="2147485696" r:id="rId24"/>
    <p:sldLayoutId id="2147485697" r:id="rId25"/>
    <p:sldLayoutId id="2147485698" r:id="rId26"/>
    <p:sldLayoutId id="2147485699" r:id="rId27"/>
    <p:sldLayoutId id="2147485700" r:id="rId28"/>
    <p:sldLayoutId id="2147485701" r:id="rId29"/>
    <p:sldLayoutId id="2147485702" r:id="rId30"/>
    <p:sldLayoutId id="2147485703" r:id="rId31"/>
    <p:sldLayoutId id="2147485704" r:id="rId32"/>
    <p:sldLayoutId id="2147485705" r:id="rId33"/>
    <p:sldLayoutId id="2147485706" r:id="rId34"/>
    <p:sldLayoutId id="2147485707" r:id="rId35"/>
    <p:sldLayoutId id="2147485708" r:id="rId36"/>
    <p:sldLayoutId id="2147485709" r:id="rId37"/>
    <p:sldLayoutId id="2147485710" r:id="rId38"/>
    <p:sldLayoutId id="2147485711" r:id="rId39"/>
    <p:sldLayoutId id="2147485712" r:id="rId40"/>
    <p:sldLayoutId id="2147485713" r:id="rId41"/>
    <p:sldLayoutId id="2147485714"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2327239"/>
      </p:ext>
    </p:extLst>
  </p:cSld>
  <p:clrMap bg1="lt1" tx1="dk1" bg2="lt2" tx2="dk2" accent1="accent1" accent2="accent2" accent3="accent3" accent4="accent4" accent5="accent5" accent6="accent6" hlink="hlink" folHlink="folHlink"/>
  <p:sldLayoutIdLst>
    <p:sldLayoutId id="2147485733" r:id="rId1"/>
    <p:sldLayoutId id="2147485734" r:id="rId2"/>
    <p:sldLayoutId id="2147485735" r:id="rId3"/>
    <p:sldLayoutId id="2147485736" r:id="rId4"/>
    <p:sldLayoutId id="2147485737" r:id="rId5"/>
    <p:sldLayoutId id="2147485738" r:id="rId6"/>
    <p:sldLayoutId id="2147485739" r:id="rId7"/>
    <p:sldLayoutId id="2147485740" r:id="rId8"/>
    <p:sldLayoutId id="2147485741" r:id="rId9"/>
    <p:sldLayoutId id="2147485742" r:id="rId10"/>
    <p:sldLayoutId id="2147485743" r:id="rId11"/>
    <p:sldLayoutId id="2147485744" r:id="rId12"/>
    <p:sldLayoutId id="2147485745" r:id="rId13"/>
    <p:sldLayoutId id="2147485746" r:id="rId14"/>
    <p:sldLayoutId id="2147485747" r:id="rId15"/>
    <p:sldLayoutId id="2147485748" r:id="rId16"/>
    <p:sldLayoutId id="2147485749" r:id="rId17"/>
    <p:sldLayoutId id="2147485750" r:id="rId18"/>
    <p:sldLayoutId id="2147485751" r:id="rId19"/>
    <p:sldLayoutId id="2147485752" r:id="rId20"/>
    <p:sldLayoutId id="2147485753" r:id="rId21"/>
    <p:sldLayoutId id="2147485754" r:id="rId22"/>
    <p:sldLayoutId id="2147485755" r:id="rId23"/>
    <p:sldLayoutId id="2147485756" r:id="rId24"/>
    <p:sldLayoutId id="2147485757" r:id="rId25"/>
    <p:sldLayoutId id="2147485758" r:id="rId26"/>
    <p:sldLayoutId id="2147485759" r:id="rId27"/>
    <p:sldLayoutId id="2147485760" r:id="rId28"/>
    <p:sldLayoutId id="2147485761" r:id="rId29"/>
    <p:sldLayoutId id="2147485762" r:id="rId30"/>
    <p:sldLayoutId id="2147485763" r:id="rId31"/>
    <p:sldLayoutId id="2147485764"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55909823"/>
      </p:ext>
    </p:extLst>
  </p:cSld>
  <p:clrMap bg1="lt1" tx1="dk1" bg2="lt2" tx2="dk2" accent1="accent1" accent2="accent2" accent3="accent3" accent4="accent4" accent5="accent5" accent6="accent6" hlink="hlink" folHlink="folHlink"/>
  <p:sldLayoutIdLst>
    <p:sldLayoutId id="2147485766" r:id="rId1"/>
    <p:sldLayoutId id="2147485767" r:id="rId2"/>
    <p:sldLayoutId id="2147485768" r:id="rId3"/>
    <p:sldLayoutId id="2147485769" r:id="rId4"/>
    <p:sldLayoutId id="2147485770" r:id="rId5"/>
    <p:sldLayoutId id="2147485771" r:id="rId6"/>
    <p:sldLayoutId id="2147485772" r:id="rId7"/>
    <p:sldLayoutId id="2147485773" r:id="rId8"/>
    <p:sldLayoutId id="2147485774" r:id="rId9"/>
    <p:sldLayoutId id="2147485775" r:id="rId10"/>
    <p:sldLayoutId id="2147485776" r:id="rId11"/>
    <p:sldLayoutId id="2147485777" r:id="rId12"/>
    <p:sldLayoutId id="2147485778" r:id="rId13"/>
    <p:sldLayoutId id="2147485779" r:id="rId14"/>
    <p:sldLayoutId id="2147485780" r:id="rId15"/>
    <p:sldLayoutId id="2147485781" r:id="rId16"/>
    <p:sldLayoutId id="2147485782" r:id="rId17"/>
    <p:sldLayoutId id="2147485783" r:id="rId18"/>
    <p:sldLayoutId id="2147485784" r:id="rId19"/>
    <p:sldLayoutId id="2147485785" r:id="rId20"/>
    <p:sldLayoutId id="2147485786" r:id="rId21"/>
    <p:sldLayoutId id="2147485787" r:id="rId22"/>
    <p:sldLayoutId id="2147485788" r:id="rId23"/>
    <p:sldLayoutId id="2147485789" r:id="rId24"/>
    <p:sldLayoutId id="2147485790" r:id="rId25"/>
    <p:sldLayoutId id="2147485791" r:id="rId26"/>
    <p:sldLayoutId id="2147485792" r:id="rId27"/>
    <p:sldLayoutId id="2147485793" r:id="rId28"/>
    <p:sldLayoutId id="2147485794" r:id="rId29"/>
    <p:sldLayoutId id="2147485795" r:id="rId30"/>
    <p:sldLayoutId id="2147485796" r:id="rId31"/>
    <p:sldLayoutId id="2147485797" r:id="rId32"/>
    <p:sldLayoutId id="2147485798" r:id="rId33"/>
    <p:sldLayoutId id="2147485799" r:id="rId34"/>
    <p:sldLayoutId id="2147485800" r:id="rId35"/>
    <p:sldLayoutId id="2147485801" r:id="rId36"/>
    <p:sldLayoutId id="2147485802" r:id="rId37"/>
    <p:sldLayoutId id="2147485803" r:id="rId38"/>
    <p:sldLayoutId id="2147485804" r:id="rId39"/>
    <p:sldLayoutId id="2147485805" r:id="rId40"/>
    <p:sldLayoutId id="2147485806" r:id="rId41"/>
    <p:sldLayoutId id="214748580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253988016"/>
      </p:ext>
    </p:extLst>
  </p:cSld>
  <p:clrMap bg1="dk1" tx1="lt1" bg2="dk2" tx2="lt2" accent1="accent1" accent2="accent2" accent3="accent3" accent4="accent4" accent5="accent5" accent6="accent6" hlink="hlink" folHlink="folHlink"/>
  <p:sldLayoutIdLst>
    <p:sldLayoutId id="2147485810" r:id="rId1"/>
    <p:sldLayoutId id="2147485811" r:id="rId2"/>
    <p:sldLayoutId id="2147485812" r:id="rId3"/>
    <p:sldLayoutId id="2147485813" r:id="rId4"/>
    <p:sldLayoutId id="2147485814" r:id="rId5"/>
    <p:sldLayoutId id="2147485815" r:id="rId6"/>
    <p:sldLayoutId id="2147485816" r:id="rId7"/>
    <p:sldLayoutId id="2147485817" r:id="rId8"/>
    <p:sldLayoutId id="2147485818" r:id="rId9"/>
    <p:sldLayoutId id="2147485819" r:id="rId10"/>
    <p:sldLayoutId id="2147485820" r:id="rId11"/>
    <p:sldLayoutId id="2147485821" r:id="rId12"/>
    <p:sldLayoutId id="2147485822" r:id="rId13"/>
    <p:sldLayoutId id="2147485823" r:id="rId14"/>
    <p:sldLayoutId id="2147485824" r:id="rId15"/>
    <p:sldLayoutId id="2147485825" r:id="rId16"/>
    <p:sldLayoutId id="2147485826" r:id="rId17"/>
    <p:sldLayoutId id="2147485827" r:id="rId18"/>
    <p:sldLayoutId id="2147485828" r:id="rId19"/>
    <p:sldLayoutId id="2147485829" r:id="rId20"/>
    <p:sldLayoutId id="2147485830" r:id="rId21"/>
    <p:sldLayoutId id="2147485831" r:id="rId22"/>
    <p:sldLayoutId id="2147485832" r:id="rId23"/>
    <p:sldLayoutId id="2147485833" r:id="rId24"/>
    <p:sldLayoutId id="2147485834" r:id="rId25"/>
    <p:sldLayoutId id="2147485835" r:id="rId26"/>
    <p:sldLayoutId id="2147485836" r:id="rId27"/>
    <p:sldLayoutId id="2147485837" r:id="rId28"/>
    <p:sldLayoutId id="2147485838" r:id="rId29"/>
    <p:sldLayoutId id="2147485839" r:id="rId30"/>
    <p:sldLayoutId id="2147485840" r:id="rId31"/>
    <p:sldLayoutId id="2147485841" r:id="rId32"/>
    <p:sldLayoutId id="2147485842" r:id="rId33"/>
    <p:sldLayoutId id="2147485843" r:id="rId34"/>
    <p:sldLayoutId id="2147485844" r:id="rId35"/>
    <p:sldLayoutId id="2147485845" r:id="rId36"/>
    <p:sldLayoutId id="2147485846" r:id="rId37"/>
    <p:sldLayoutId id="214748584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0486"/>
      </p:ext>
    </p:extLst>
  </p:cSld>
  <p:clrMap bg1="dk1" tx1="lt1" bg2="dk2" tx2="lt2" accent1="accent1" accent2="accent2" accent3="accent3" accent4="accent4" accent5="accent5" accent6="accent6" hlink="hlink" folHlink="folHlink"/>
  <p:sldLayoutIdLst>
    <p:sldLayoutId id="2147485849" r:id="rId1"/>
    <p:sldLayoutId id="2147485850" r:id="rId2"/>
    <p:sldLayoutId id="2147485851" r:id="rId3"/>
    <p:sldLayoutId id="2147485852" r:id="rId4"/>
    <p:sldLayoutId id="2147485853" r:id="rId5"/>
    <p:sldLayoutId id="2147485854" r:id="rId6"/>
    <p:sldLayoutId id="2147485855" r:id="rId7"/>
    <p:sldLayoutId id="2147485856" r:id="rId8"/>
    <p:sldLayoutId id="2147485857" r:id="rId9"/>
    <p:sldLayoutId id="2147485858" r:id="rId10"/>
  </p:sldLayoutIdLst>
  <p:transition spd="med"/>
  <p:txStyles>
    <p:titleStyle>
      <a:lvl1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1pPr>
      <a:lvl2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2pPr>
      <a:lvl3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3pPr>
      <a:lvl4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4pPr>
      <a:lvl5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5pPr>
      <a:lvl6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6pPr>
      <a:lvl7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7pPr>
      <a:lvl8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8pPr>
      <a:lvl9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9pPr>
    </p:titleStyle>
    <p:bodyStyle>
      <a:lvl1pPr marL="740685"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1pPr>
      <a:lvl2pPr marL="105812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2pPr>
      <a:lvl3pPr marL="1375558"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3pPr>
      <a:lvl4pPr marL="169299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4pPr>
      <a:lvl5pPr marL="201043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5pPr>
      <a:lvl6pPr marL="232786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6pPr>
      <a:lvl7pPr marL="264530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7pPr>
      <a:lvl8pPr marL="2962740"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8pPr>
      <a:lvl9pPr marL="328017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9pPr>
    </p:bodyStyle>
    <p:otherStyle>
      <a:lvl1pPr marL="0" marR="0" indent="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27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554"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831"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109"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386"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663"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79994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21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guide id="3" pos="7319">
          <p15:clr>
            <a:srgbClr val="F26B43"/>
          </p15:clr>
        </p15:guide>
        <p15:guide id="4" orient="horz" pos="3960">
          <p15:clr>
            <a:srgbClr val="F26B43"/>
          </p15:clr>
        </p15:guide>
        <p15:guide id="5" pos="359">
          <p15:clr>
            <a:srgbClr val="F26B43"/>
          </p15:clr>
        </p15:guide>
        <p15:guide id="6" orient="horz" pos="36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878373591"/>
      </p:ext>
    </p:extLst>
  </p:cSld>
  <p:clrMap bg1="lt1" tx1="dk1" bg2="lt2" tx2="dk2" accent1="accent1" accent2="accent2" accent3="accent3" accent4="accent4" accent5="accent5" accent6="accent6" hlink="hlink" folHlink="folHlink"/>
  <p:sldLayoutIdLst>
    <p:sldLayoutId id="2147485860" r:id="rId1"/>
    <p:sldLayoutId id="2147485861" r:id="rId2"/>
    <p:sldLayoutId id="2147485862" r:id="rId3"/>
    <p:sldLayoutId id="2147485863" r:id="rId4"/>
    <p:sldLayoutId id="2147485864" r:id="rId5"/>
    <p:sldLayoutId id="2147485865" r:id="rId6"/>
    <p:sldLayoutId id="2147485866" r:id="rId7"/>
    <p:sldLayoutId id="2147485867" r:id="rId8"/>
    <p:sldLayoutId id="2147485868" r:id="rId9"/>
    <p:sldLayoutId id="2147485871" r:id="rId1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xml"/><Relationship Id="rId1" Type="http://schemas.openxmlformats.org/officeDocument/2006/relationships/slideLayout" Target="../slideLayouts/slideLayout71.xml"/><Relationship Id="rId4" Type="http://schemas.openxmlformats.org/officeDocument/2006/relationships/image" Target="../media/image124.png"/></Relationships>
</file>

<file path=ppt/slides/_rels/slide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svg"/><Relationship Id="rId18" Type="http://schemas.openxmlformats.org/officeDocument/2006/relationships/image" Target="../media/image148.png"/><Relationship Id="rId3" Type="http://schemas.openxmlformats.org/officeDocument/2006/relationships/image" Target="../media/image133.png"/><Relationship Id="rId21" Type="http://schemas.openxmlformats.org/officeDocument/2006/relationships/image" Target="../media/image151.svg"/><Relationship Id="rId7" Type="http://schemas.openxmlformats.org/officeDocument/2006/relationships/image" Target="../media/image137.svg"/><Relationship Id="rId12" Type="http://schemas.openxmlformats.org/officeDocument/2006/relationships/image" Target="../media/image142.png"/><Relationship Id="rId17" Type="http://schemas.openxmlformats.org/officeDocument/2006/relationships/image" Target="../media/image147.svg"/><Relationship Id="rId2" Type="http://schemas.openxmlformats.org/officeDocument/2006/relationships/notesSlide" Target="../notesSlides/notesSlide11.xml"/><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35.xml"/><Relationship Id="rId6" Type="http://schemas.openxmlformats.org/officeDocument/2006/relationships/image" Target="../media/image136.png"/><Relationship Id="rId11" Type="http://schemas.openxmlformats.org/officeDocument/2006/relationships/image" Target="../media/image141.svg"/><Relationship Id="rId5" Type="http://schemas.openxmlformats.org/officeDocument/2006/relationships/image" Target="../media/image135.png"/><Relationship Id="rId15" Type="http://schemas.openxmlformats.org/officeDocument/2006/relationships/image" Target="../media/image145.svg"/><Relationship Id="rId23" Type="http://schemas.openxmlformats.org/officeDocument/2006/relationships/image" Target="../media/image153.svg"/><Relationship Id="rId10" Type="http://schemas.openxmlformats.org/officeDocument/2006/relationships/image" Target="../media/image140.png"/><Relationship Id="rId19" Type="http://schemas.openxmlformats.org/officeDocument/2006/relationships/image" Target="../media/image149.svg"/><Relationship Id="rId4" Type="http://schemas.openxmlformats.org/officeDocument/2006/relationships/image" Target="../media/image134.svg"/><Relationship Id="rId9" Type="http://schemas.openxmlformats.org/officeDocument/2006/relationships/image" Target="../media/image139.svg"/><Relationship Id="rId14" Type="http://schemas.openxmlformats.org/officeDocument/2006/relationships/image" Target="../media/image144.png"/><Relationship Id="rId22" Type="http://schemas.openxmlformats.org/officeDocument/2006/relationships/image" Target="../media/image152.png"/></Relationships>
</file>

<file path=ppt/slides/_rels/slide12.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3" Type="http://schemas.openxmlformats.org/officeDocument/2006/relationships/image" Target="../media/image133.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notesSlide" Target="../notesSlides/notesSlide12.xml"/><Relationship Id="rId1" Type="http://schemas.openxmlformats.org/officeDocument/2006/relationships/slideLayout" Target="../slideLayouts/slideLayout102.xml"/><Relationship Id="rId6" Type="http://schemas.openxmlformats.org/officeDocument/2006/relationships/image" Target="../media/image137.svg"/><Relationship Id="rId11" Type="http://schemas.openxmlformats.org/officeDocument/2006/relationships/image" Target="../media/image146.png"/><Relationship Id="rId5" Type="http://schemas.openxmlformats.org/officeDocument/2006/relationships/image" Target="../media/image136.png"/><Relationship Id="rId10" Type="http://schemas.openxmlformats.org/officeDocument/2006/relationships/image" Target="../media/image145.svg"/><Relationship Id="rId4" Type="http://schemas.openxmlformats.org/officeDocument/2006/relationships/image" Target="../media/image134.svg"/><Relationship Id="rId9" Type="http://schemas.openxmlformats.org/officeDocument/2006/relationships/image" Target="../media/image144.png"/><Relationship Id="rId14" Type="http://schemas.openxmlformats.org/officeDocument/2006/relationships/image" Target="../media/image14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54.png"/><Relationship Id="rId7" Type="http://schemas.openxmlformats.org/officeDocument/2006/relationships/image" Target="../media/image149.svg"/><Relationship Id="rId2" Type="http://schemas.openxmlformats.org/officeDocument/2006/relationships/notesSlide" Target="../notesSlides/notesSlide16.xml"/><Relationship Id="rId1" Type="http://schemas.openxmlformats.org/officeDocument/2006/relationships/slideLayout" Target="../slideLayouts/slideLayout80.xml"/><Relationship Id="rId6" Type="http://schemas.openxmlformats.org/officeDocument/2006/relationships/image" Target="../media/image148.png"/><Relationship Id="rId11" Type="http://schemas.openxmlformats.org/officeDocument/2006/relationships/image" Target="../media/image156.svg"/><Relationship Id="rId5" Type="http://schemas.openxmlformats.org/officeDocument/2006/relationships/image" Target="../media/image137.svg"/><Relationship Id="rId10" Type="http://schemas.openxmlformats.org/officeDocument/2006/relationships/image" Target="../media/image155.png"/><Relationship Id="rId4" Type="http://schemas.openxmlformats.org/officeDocument/2006/relationships/image" Target="../media/image136.png"/><Relationship Id="rId9" Type="http://schemas.openxmlformats.org/officeDocument/2006/relationships/image" Target="../media/image151.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3" Type="http://schemas.openxmlformats.org/officeDocument/2006/relationships/image" Target="../media/image133.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notesSlide" Target="../notesSlides/notesSlide18.xml"/><Relationship Id="rId16" Type="http://schemas.openxmlformats.org/officeDocument/2006/relationships/image" Target="../media/image153.svg"/><Relationship Id="rId1" Type="http://schemas.openxmlformats.org/officeDocument/2006/relationships/slideLayout" Target="../slideLayouts/slideLayout665.xml"/><Relationship Id="rId6" Type="http://schemas.openxmlformats.org/officeDocument/2006/relationships/image" Target="../media/image137.svg"/><Relationship Id="rId11" Type="http://schemas.openxmlformats.org/officeDocument/2006/relationships/image" Target="../media/image146.png"/><Relationship Id="rId5" Type="http://schemas.openxmlformats.org/officeDocument/2006/relationships/image" Target="../media/image136.png"/><Relationship Id="rId15" Type="http://schemas.openxmlformats.org/officeDocument/2006/relationships/image" Target="../media/image152.png"/><Relationship Id="rId10" Type="http://schemas.openxmlformats.org/officeDocument/2006/relationships/image" Target="../media/image145.svg"/><Relationship Id="rId4" Type="http://schemas.openxmlformats.org/officeDocument/2006/relationships/image" Target="../media/image134.svg"/><Relationship Id="rId9" Type="http://schemas.openxmlformats.org/officeDocument/2006/relationships/image" Target="../media/image144.png"/><Relationship Id="rId14" Type="http://schemas.openxmlformats.org/officeDocument/2006/relationships/image" Target="../media/image149.svg"/></Relationships>
</file>

<file path=ppt/slides/_rels/slide19.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3" Type="http://schemas.openxmlformats.org/officeDocument/2006/relationships/image" Target="../media/image133.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notesSlide" Target="../notesSlides/notesSlide19.xml"/><Relationship Id="rId16" Type="http://schemas.openxmlformats.org/officeDocument/2006/relationships/image" Target="../media/image153.svg"/><Relationship Id="rId1" Type="http://schemas.openxmlformats.org/officeDocument/2006/relationships/slideLayout" Target="../slideLayouts/slideLayout665.xml"/><Relationship Id="rId6" Type="http://schemas.openxmlformats.org/officeDocument/2006/relationships/image" Target="../media/image137.svg"/><Relationship Id="rId11" Type="http://schemas.openxmlformats.org/officeDocument/2006/relationships/image" Target="../media/image146.png"/><Relationship Id="rId5" Type="http://schemas.openxmlformats.org/officeDocument/2006/relationships/image" Target="../media/image136.png"/><Relationship Id="rId15" Type="http://schemas.openxmlformats.org/officeDocument/2006/relationships/image" Target="../media/image152.png"/><Relationship Id="rId10" Type="http://schemas.openxmlformats.org/officeDocument/2006/relationships/image" Target="../media/image145.svg"/><Relationship Id="rId4" Type="http://schemas.openxmlformats.org/officeDocument/2006/relationships/image" Target="../media/image134.svg"/><Relationship Id="rId9" Type="http://schemas.openxmlformats.org/officeDocument/2006/relationships/image" Target="../media/image144.png"/><Relationship Id="rId14" Type="http://schemas.openxmlformats.org/officeDocument/2006/relationships/image" Target="../media/image149.svg"/></Relationships>
</file>

<file path=ppt/slides/_rels/slide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0.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3" Type="http://schemas.openxmlformats.org/officeDocument/2006/relationships/image" Target="../media/image133.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notesSlide" Target="../notesSlides/notesSlide20.xml"/><Relationship Id="rId16" Type="http://schemas.openxmlformats.org/officeDocument/2006/relationships/image" Target="../media/image153.svg"/><Relationship Id="rId1" Type="http://schemas.openxmlformats.org/officeDocument/2006/relationships/slideLayout" Target="../slideLayouts/slideLayout665.xml"/><Relationship Id="rId6" Type="http://schemas.openxmlformats.org/officeDocument/2006/relationships/image" Target="../media/image137.svg"/><Relationship Id="rId11" Type="http://schemas.openxmlformats.org/officeDocument/2006/relationships/image" Target="../media/image146.png"/><Relationship Id="rId5" Type="http://schemas.openxmlformats.org/officeDocument/2006/relationships/image" Target="../media/image136.png"/><Relationship Id="rId15" Type="http://schemas.openxmlformats.org/officeDocument/2006/relationships/image" Target="../media/image152.png"/><Relationship Id="rId10" Type="http://schemas.openxmlformats.org/officeDocument/2006/relationships/image" Target="../media/image145.svg"/><Relationship Id="rId4" Type="http://schemas.openxmlformats.org/officeDocument/2006/relationships/image" Target="../media/image134.svg"/><Relationship Id="rId9" Type="http://schemas.openxmlformats.org/officeDocument/2006/relationships/image" Target="../media/image144.png"/><Relationship Id="rId14" Type="http://schemas.openxmlformats.org/officeDocument/2006/relationships/image" Target="../media/image149.sv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6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3" Type="http://schemas.openxmlformats.org/officeDocument/2006/relationships/image" Target="../media/image133.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notesSlide" Target="../notesSlides/notesSlide22.xml"/><Relationship Id="rId16" Type="http://schemas.openxmlformats.org/officeDocument/2006/relationships/image" Target="../media/image153.svg"/><Relationship Id="rId1" Type="http://schemas.openxmlformats.org/officeDocument/2006/relationships/slideLayout" Target="../slideLayouts/slideLayout102.xml"/><Relationship Id="rId6" Type="http://schemas.openxmlformats.org/officeDocument/2006/relationships/image" Target="../media/image137.svg"/><Relationship Id="rId11" Type="http://schemas.openxmlformats.org/officeDocument/2006/relationships/image" Target="../media/image146.png"/><Relationship Id="rId5" Type="http://schemas.openxmlformats.org/officeDocument/2006/relationships/image" Target="../media/image136.png"/><Relationship Id="rId15" Type="http://schemas.openxmlformats.org/officeDocument/2006/relationships/image" Target="../media/image152.png"/><Relationship Id="rId10" Type="http://schemas.openxmlformats.org/officeDocument/2006/relationships/image" Target="../media/image145.svg"/><Relationship Id="rId4" Type="http://schemas.openxmlformats.org/officeDocument/2006/relationships/image" Target="../media/image134.svg"/><Relationship Id="rId9" Type="http://schemas.openxmlformats.org/officeDocument/2006/relationships/image" Target="../media/image144.png"/><Relationship Id="rId14" Type="http://schemas.openxmlformats.org/officeDocument/2006/relationships/image" Target="../media/image149.svg"/></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80.xml"/><Relationship Id="rId4" Type="http://schemas.openxmlformats.org/officeDocument/2006/relationships/image" Target="../media/image161.png"/></Relationships>
</file>

<file path=ppt/slides/_rels/slide2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svg"/><Relationship Id="rId18" Type="http://schemas.openxmlformats.org/officeDocument/2006/relationships/image" Target="../media/image148.png"/><Relationship Id="rId3" Type="http://schemas.openxmlformats.org/officeDocument/2006/relationships/image" Target="../media/image133.png"/><Relationship Id="rId21" Type="http://schemas.openxmlformats.org/officeDocument/2006/relationships/image" Target="../media/image151.svg"/><Relationship Id="rId7" Type="http://schemas.openxmlformats.org/officeDocument/2006/relationships/image" Target="../media/image137.svg"/><Relationship Id="rId12" Type="http://schemas.openxmlformats.org/officeDocument/2006/relationships/image" Target="../media/image142.png"/><Relationship Id="rId17" Type="http://schemas.openxmlformats.org/officeDocument/2006/relationships/image" Target="../media/image147.svg"/><Relationship Id="rId2" Type="http://schemas.openxmlformats.org/officeDocument/2006/relationships/notesSlide" Target="../notesSlides/notesSlide26.xml"/><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102.xml"/><Relationship Id="rId6" Type="http://schemas.openxmlformats.org/officeDocument/2006/relationships/image" Target="../media/image136.png"/><Relationship Id="rId11" Type="http://schemas.openxmlformats.org/officeDocument/2006/relationships/image" Target="../media/image141.svg"/><Relationship Id="rId5" Type="http://schemas.openxmlformats.org/officeDocument/2006/relationships/image" Target="../media/image135.png"/><Relationship Id="rId15" Type="http://schemas.openxmlformats.org/officeDocument/2006/relationships/image" Target="../media/image145.svg"/><Relationship Id="rId23" Type="http://schemas.openxmlformats.org/officeDocument/2006/relationships/image" Target="../media/image153.svg"/><Relationship Id="rId10" Type="http://schemas.openxmlformats.org/officeDocument/2006/relationships/image" Target="../media/image140.png"/><Relationship Id="rId19" Type="http://schemas.openxmlformats.org/officeDocument/2006/relationships/image" Target="../media/image149.svg"/><Relationship Id="rId4" Type="http://schemas.openxmlformats.org/officeDocument/2006/relationships/image" Target="../media/image134.svg"/><Relationship Id="rId9" Type="http://schemas.openxmlformats.org/officeDocument/2006/relationships/image" Target="../media/image139.svg"/><Relationship Id="rId14" Type="http://schemas.openxmlformats.org/officeDocument/2006/relationships/image" Target="../media/image144.png"/><Relationship Id="rId22" Type="http://schemas.openxmlformats.org/officeDocument/2006/relationships/image" Target="../media/image152.png"/></Relationships>
</file>

<file path=ppt/slides/_rels/slide27.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18" Type="http://schemas.openxmlformats.org/officeDocument/2006/relationships/image" Target="../media/image153.svg"/><Relationship Id="rId3" Type="http://schemas.openxmlformats.org/officeDocument/2006/relationships/image" Target="../media/image133.png"/><Relationship Id="rId7" Type="http://schemas.openxmlformats.org/officeDocument/2006/relationships/image" Target="../media/image142.png"/><Relationship Id="rId12" Type="http://schemas.openxmlformats.org/officeDocument/2006/relationships/image" Target="../media/image147.svg"/><Relationship Id="rId17" Type="http://schemas.openxmlformats.org/officeDocument/2006/relationships/image" Target="../media/image152.png"/><Relationship Id="rId2" Type="http://schemas.openxmlformats.org/officeDocument/2006/relationships/notesSlide" Target="../notesSlides/notesSlide27.xml"/><Relationship Id="rId16" Type="http://schemas.openxmlformats.org/officeDocument/2006/relationships/image" Target="../media/image151.svg"/><Relationship Id="rId1" Type="http://schemas.openxmlformats.org/officeDocument/2006/relationships/slideLayout" Target="../slideLayouts/slideLayout20.xml"/><Relationship Id="rId6" Type="http://schemas.openxmlformats.org/officeDocument/2006/relationships/image" Target="../media/image137.svg"/><Relationship Id="rId11" Type="http://schemas.openxmlformats.org/officeDocument/2006/relationships/image" Target="../media/image146.png"/><Relationship Id="rId5" Type="http://schemas.openxmlformats.org/officeDocument/2006/relationships/image" Target="../media/image136.png"/><Relationship Id="rId15" Type="http://schemas.openxmlformats.org/officeDocument/2006/relationships/image" Target="../media/image150.png"/><Relationship Id="rId10" Type="http://schemas.openxmlformats.org/officeDocument/2006/relationships/image" Target="../media/image145.svg"/><Relationship Id="rId4" Type="http://schemas.openxmlformats.org/officeDocument/2006/relationships/image" Target="../media/image134.svg"/><Relationship Id="rId9" Type="http://schemas.openxmlformats.org/officeDocument/2006/relationships/image" Target="../media/image144.png"/><Relationship Id="rId14" Type="http://schemas.openxmlformats.org/officeDocument/2006/relationships/image" Target="../media/image14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1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30.xml"/><Relationship Id="rId1" Type="http://schemas.openxmlformats.org/officeDocument/2006/relationships/slideLayout" Target="../slideLayouts/slideLayout680.xml"/></Relationships>
</file>

<file path=ppt/slides/_rels/slide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1.xml"/><Relationship Id="rId1" Type="http://schemas.openxmlformats.org/officeDocument/2006/relationships/slideLayout" Target="../slideLayouts/slideLayout680.xml"/></Relationships>
</file>

<file path=ppt/slides/_rels/slide32.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8.emf"/><Relationship Id="rId2" Type="http://schemas.openxmlformats.org/officeDocument/2006/relationships/notesSlide" Target="../notesSlides/notesSlide32.xml"/><Relationship Id="rId1" Type="http://schemas.openxmlformats.org/officeDocument/2006/relationships/slideLayout" Target="../slideLayouts/slideLayout680.xml"/><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64.emf"/></Relationships>
</file>

<file path=ppt/slides/_rels/slide33.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5.png"/><Relationship Id="rId7" Type="http://schemas.openxmlformats.org/officeDocument/2006/relationships/image" Target="../media/image171.svg"/><Relationship Id="rId2" Type="http://schemas.openxmlformats.org/officeDocument/2006/relationships/notesSlide" Target="../notesSlides/notesSlide33.xml"/><Relationship Id="rId1" Type="http://schemas.openxmlformats.org/officeDocument/2006/relationships/slideLayout" Target="../slideLayouts/slideLayout680.xml"/><Relationship Id="rId6" Type="http://schemas.openxmlformats.org/officeDocument/2006/relationships/image" Target="../media/image170.png"/><Relationship Id="rId5" Type="http://schemas.openxmlformats.org/officeDocument/2006/relationships/image" Target="../media/image169.emf"/><Relationship Id="rId10" Type="http://schemas.openxmlformats.org/officeDocument/2006/relationships/image" Target="../media/image168.emf"/><Relationship Id="rId4" Type="http://schemas.openxmlformats.org/officeDocument/2006/relationships/image" Target="../media/image164.emf"/><Relationship Id="rId9" Type="http://schemas.openxmlformats.org/officeDocument/2006/relationships/image" Target="../media/image167.svg"/></Relationships>
</file>

<file path=ppt/slides/_rels/slide3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5.png"/><Relationship Id="rId7" Type="http://schemas.openxmlformats.org/officeDocument/2006/relationships/image" Target="../media/image171.svg"/><Relationship Id="rId2" Type="http://schemas.openxmlformats.org/officeDocument/2006/relationships/notesSlide" Target="../notesSlides/notesSlide34.xml"/><Relationship Id="rId1" Type="http://schemas.openxmlformats.org/officeDocument/2006/relationships/slideLayout" Target="../slideLayouts/slideLayout680.xml"/><Relationship Id="rId6" Type="http://schemas.openxmlformats.org/officeDocument/2006/relationships/image" Target="../media/image170.png"/><Relationship Id="rId5" Type="http://schemas.openxmlformats.org/officeDocument/2006/relationships/image" Target="../media/image169.emf"/><Relationship Id="rId10" Type="http://schemas.openxmlformats.org/officeDocument/2006/relationships/image" Target="../media/image168.emf"/><Relationship Id="rId4" Type="http://schemas.openxmlformats.org/officeDocument/2006/relationships/image" Target="../media/image164.emf"/><Relationship Id="rId9" Type="http://schemas.openxmlformats.org/officeDocument/2006/relationships/image" Target="../media/image167.svg"/></Relationships>
</file>

<file path=ppt/slides/_rels/slide35.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5.png"/><Relationship Id="rId7" Type="http://schemas.openxmlformats.org/officeDocument/2006/relationships/image" Target="../media/image171.svg"/><Relationship Id="rId2" Type="http://schemas.openxmlformats.org/officeDocument/2006/relationships/notesSlide" Target="../notesSlides/notesSlide35.xml"/><Relationship Id="rId1" Type="http://schemas.openxmlformats.org/officeDocument/2006/relationships/slideLayout" Target="../slideLayouts/slideLayout680.xml"/><Relationship Id="rId6" Type="http://schemas.openxmlformats.org/officeDocument/2006/relationships/image" Target="../media/image170.png"/><Relationship Id="rId5" Type="http://schemas.openxmlformats.org/officeDocument/2006/relationships/image" Target="../media/image169.emf"/><Relationship Id="rId10" Type="http://schemas.openxmlformats.org/officeDocument/2006/relationships/image" Target="../media/image168.emf"/><Relationship Id="rId4" Type="http://schemas.openxmlformats.org/officeDocument/2006/relationships/image" Target="../media/image164.emf"/><Relationship Id="rId9" Type="http://schemas.openxmlformats.org/officeDocument/2006/relationships/image" Target="../media/image167.svg"/></Relationships>
</file>

<file path=ppt/slides/_rels/slide3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5.png"/><Relationship Id="rId7" Type="http://schemas.openxmlformats.org/officeDocument/2006/relationships/image" Target="../media/image171.svg"/><Relationship Id="rId2" Type="http://schemas.openxmlformats.org/officeDocument/2006/relationships/notesSlide" Target="../notesSlides/notesSlide36.xml"/><Relationship Id="rId1" Type="http://schemas.openxmlformats.org/officeDocument/2006/relationships/slideLayout" Target="../slideLayouts/slideLayout680.xml"/><Relationship Id="rId6" Type="http://schemas.openxmlformats.org/officeDocument/2006/relationships/image" Target="../media/image170.png"/><Relationship Id="rId5" Type="http://schemas.openxmlformats.org/officeDocument/2006/relationships/image" Target="../media/image169.emf"/><Relationship Id="rId10" Type="http://schemas.openxmlformats.org/officeDocument/2006/relationships/image" Target="../media/image168.emf"/><Relationship Id="rId4" Type="http://schemas.openxmlformats.org/officeDocument/2006/relationships/image" Target="../media/image164.emf"/><Relationship Id="rId9" Type="http://schemas.openxmlformats.org/officeDocument/2006/relationships/image" Target="../media/image167.svg"/></Relationships>
</file>

<file path=ppt/slides/_rels/slide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7.xml"/><Relationship Id="rId1" Type="http://schemas.openxmlformats.org/officeDocument/2006/relationships/slideLayout" Target="../slideLayouts/slideLayout6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hyperlink" Target="https://aka.ms/mslearniot" TargetMode="External"/><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hyperlink" Target="https://aka.ms/IntroAzureIoTLearningPath" TargetMode="External"/><Relationship Id="rId2" Type="http://schemas.openxmlformats.org/officeDocument/2006/relationships/notesSlide" Target="../notesSlides/notesSlide40.xml"/><Relationship Id="rId16" Type="http://schemas.openxmlformats.org/officeDocument/2006/relationships/image" Target="../media/image182.png"/><Relationship Id="rId1" Type="http://schemas.openxmlformats.org/officeDocument/2006/relationships/slideLayout" Target="../slideLayouts/slideLayout22.xml"/><Relationship Id="rId6" Type="http://schemas.openxmlformats.org/officeDocument/2006/relationships/hyperlink" Target="https://docs.microsoft.com/en-us/azure/iot-fundamentals/" TargetMode="External"/><Relationship Id="rId11" Type="http://schemas.openxmlformats.org/officeDocument/2006/relationships/image" Target="../media/image177.svg"/><Relationship Id="rId5" Type="http://schemas.openxmlformats.org/officeDocument/2006/relationships/hyperlink" Target="https://aka.ms/iottechcommunity" TargetMode="External"/><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hyperlink" Target="https://aka.ms/msiotdevs" TargetMode="External"/><Relationship Id="rId9" Type="http://schemas.openxmlformats.org/officeDocument/2006/relationships/image" Target="../media/image175.svg"/><Relationship Id="rId14" Type="http://schemas.openxmlformats.org/officeDocument/2006/relationships/image" Target="../media/image180.png"/></Relationships>
</file>

<file path=ppt/slides/_rels/slide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hyperlink" Target="https://nam06.safelinks.protection.outlook.com/?url=https%3A%2F%2Faka.ms%2F30DaysCSC%2FIoT&amp;data=04%7C01%7Cpacorte%40microsoft.com%7Caf050bc75ccc49adcc6d08d8c93b08d6%7C72f988bf86f141af91ab2d7cd011db47%7C1%7C0%7C637480602671162617%7CUnknown%7CTWFpbGZsb3d8eyJWIjoiMC4wLjAwMDAiLCJQIjoiV2luMzIiLCJBTiI6Ik1haWwiLCJXVCI6Mn0%3D%7C1000&amp;sdata=9bQM%2ByyWPBSI1yE%2BrYujOj%2BItlyAO3evWhKeiLwGU%2BI%3D&amp;reserved=0"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aka.ms/msiotdevs" TargetMode="External"/><Relationship Id="rId3" Type="http://schemas.openxmlformats.org/officeDocument/2006/relationships/hyperlink" Target="https://aka.ms/iotrefarchitecture" TargetMode="External"/><Relationship Id="rId7" Type="http://schemas.openxmlformats.org/officeDocument/2006/relationships/hyperlink" Target="https://aka.ms/mslearniot" TargetMode="External"/><Relationship Id="rId2" Type="http://schemas.openxmlformats.org/officeDocument/2006/relationships/notesSlide" Target="../notesSlides/notesSlide42.xml"/><Relationship Id="rId1" Type="http://schemas.openxmlformats.org/officeDocument/2006/relationships/slideLayout" Target="../slideLayouts/slideLayout22.xml"/><Relationship Id="rId6" Type="http://schemas.openxmlformats.org/officeDocument/2006/relationships/hyperlink" Target="https://nam06.safelinks.protection.outlook.com/?url=https%3A%2F%2Faka.ms%2F30DaysCSC%2FIoT&amp;data=04%7C01%7Cpacorte%40microsoft.com%7Caf050bc75ccc49adcc6d08d8c93b08d6%7C72f988bf86f141af91ab2d7cd011db47%7C1%7C0%7C637480602671162617%7CUnknown%7CTWFpbGZsb3d8eyJWIjoiMC4wLjAwMDAiLCJQIjoiV2luMzIiLCJBTiI6Ik1haWwiLCJXVCI6Mn0%3D%7C1000&amp;sdata=9bQM%2ByyWPBSI1yE%2BrYujOj%2BItlyAO3evWhKeiLwGU%2BI%3D&amp;reserved=0" TargetMode="External"/><Relationship Id="rId5" Type="http://schemas.openxmlformats.org/officeDocument/2006/relationships/hyperlink" Target="https://apps.azureiotcentral.com/myapps" TargetMode="External"/><Relationship Id="rId10" Type="http://schemas.openxmlformats.org/officeDocument/2006/relationships/hyperlink" Target="https://docs.microsoft.com/en-us/azure/iot-fundamentals/" TargetMode="External"/><Relationship Id="rId4" Type="http://schemas.openxmlformats.org/officeDocument/2006/relationships/hyperlink" Target="https://aka.ms/get-started-azure-2021" TargetMode="External"/><Relationship Id="rId9" Type="http://schemas.openxmlformats.org/officeDocument/2006/relationships/hyperlink" Target="https://aka.ms/iottechcommunity"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nam06.safelinks.protection.outlook.com/?url=http%3A%2F%2Faka.ms%2FEmbeddedDevResearch&amp;data=04%7C01%7Cpacorte%40microsoft.com%7C3055b692064b4d49de7c08d8dcf778c7%7C72f988bf86f141af91ab2d7cd011db47%7C1%7C0%7C637502302725381068%7CUnknown%7CTWFpbGZsb3d8eyJWIjoiMC4wLjAwMDAiLCJQIjoiV2luMzIiLCJBTiI6Ik1haWwiLCJXVCI6Mn0%3D%7C1000&amp;sdata=p2qmfQjwUiDq7iOaSNK9TKynmugvr1dz4Rbb%2BlCHwTI%3D&amp;reserved=0" TargetMode="External"/><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hyperlink" Target="https://www.gartner.com/document/3980003" TargetMode="External"/><Relationship Id="rId7" Type="http://schemas.openxmlformats.org/officeDocument/2006/relationships/image" Target="../media/image187.svg"/><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image" Target="../media/image186.png"/><Relationship Id="rId5" Type="http://schemas.openxmlformats.org/officeDocument/2006/relationships/image" Target="../media/image185.svg"/><Relationship Id="rId4" Type="http://schemas.openxmlformats.org/officeDocument/2006/relationships/image" Target="../media/image184.png"/></Relationships>
</file>

<file path=ppt/slides/_rels/slide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5.xml"/><Relationship Id="rId1" Type="http://schemas.openxmlformats.org/officeDocument/2006/relationships/slideLayout" Target="../slideLayouts/slideLayout20.xml"/><Relationship Id="rId5" Type="http://schemas.openxmlformats.org/officeDocument/2006/relationships/image" Target="../media/image191.png"/><Relationship Id="rId4" Type="http://schemas.openxmlformats.org/officeDocument/2006/relationships/image" Target="../media/image190.svg"/></Relationships>
</file>

<file path=ppt/slides/_rels/slide46.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46.xml"/><Relationship Id="rId1" Type="http://schemas.openxmlformats.org/officeDocument/2006/relationships/slideLayout" Target="../slideLayouts/slideLayout76.xml"/><Relationship Id="rId5" Type="http://schemas.openxmlformats.org/officeDocument/2006/relationships/image" Target="../media/image194.emf"/><Relationship Id="rId4" Type="http://schemas.openxmlformats.org/officeDocument/2006/relationships/image" Target="../media/image19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8.xml"/><Relationship Id="rId1" Type="http://schemas.openxmlformats.org/officeDocument/2006/relationships/slideLayout" Target="../slideLayouts/slideLayout44.xml"/><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510.png"/></Relationships>
</file>

<file path=ppt/slides/_rels/slide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44.xml"/><Relationship Id="rId5" Type="http://schemas.openxmlformats.org/officeDocument/2006/relationships/hyperlink" Target="https://aka.ms/iotrefarchitecture" TargetMode="External"/><Relationship Id="rId4" Type="http://schemas.openxmlformats.org/officeDocument/2006/relationships/image" Target="../media/image131.svg"/></Relationships>
</file>

<file path=ppt/slides/_rels/slide50.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49.xml"/><Relationship Id="rId1" Type="http://schemas.openxmlformats.org/officeDocument/2006/relationships/slideLayout" Target="../slideLayouts/slideLayout76.xml"/><Relationship Id="rId6" Type="http://schemas.openxmlformats.org/officeDocument/2006/relationships/image" Target="../media/image1500.png"/><Relationship Id="rId5" Type="http://schemas.openxmlformats.org/officeDocument/2006/relationships/customXml" Target="../ink/ink3.xml"/><Relationship Id="rId4" Type="http://schemas.openxmlformats.org/officeDocument/2006/relationships/image" Target="../media/image1520.png"/></Relationships>
</file>

<file path=ppt/slides/_rels/slide51.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0.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98.svg"/><Relationship Id="rId4" Type="http://schemas.openxmlformats.org/officeDocument/2006/relationships/diagramLayout" Target="../diagrams/layout1.xml"/><Relationship Id="rId9" Type="http://schemas.openxmlformats.org/officeDocument/2006/relationships/image" Target="../media/image197.png"/></Relationships>
</file>

<file path=ppt/slides/_rels/slide52.xml.rels><?xml version="1.0" encoding="UTF-8" standalone="yes"?>
<Relationships xmlns="http://schemas.openxmlformats.org/package/2006/relationships"><Relationship Id="rId3" Type="http://schemas.openxmlformats.org/officeDocument/2006/relationships/customXml" Target="../ink/ink5.xml"/><Relationship Id="rId7" Type="http://schemas.openxmlformats.org/officeDocument/2006/relationships/image" Target="../media/image202.png"/><Relationship Id="rId2" Type="http://schemas.openxmlformats.org/officeDocument/2006/relationships/notesSlide" Target="../notesSlides/notesSlide51.xml"/><Relationship Id="rId1" Type="http://schemas.openxmlformats.org/officeDocument/2006/relationships/slideLayout" Target="../slideLayouts/slideLayout76.xml"/><Relationship Id="rId6" Type="http://schemas.openxmlformats.org/officeDocument/2006/relationships/image" Target="../media/image1540.png"/><Relationship Id="rId5" Type="http://schemas.openxmlformats.org/officeDocument/2006/relationships/customXml" Target="../ink/ink6.xml"/><Relationship Id="rId4" Type="http://schemas.openxmlformats.org/officeDocument/2006/relationships/image" Target="../media/image1520.png"/></Relationships>
</file>

<file path=ppt/slides/_rels/slide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2.xml"/><Relationship Id="rId1" Type="http://schemas.openxmlformats.org/officeDocument/2006/relationships/slideLayout" Target="../slideLayouts/slideLayout76.xml"/><Relationship Id="rId5" Type="http://schemas.openxmlformats.org/officeDocument/2006/relationships/image" Target="../media/image204.svg"/><Relationship Id="rId4" Type="http://schemas.openxmlformats.org/officeDocument/2006/relationships/image" Target="../media/image203.png"/></Relationships>
</file>

<file path=ppt/slides/_rels/slide5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3.xml"/><Relationship Id="rId1" Type="http://schemas.openxmlformats.org/officeDocument/2006/relationships/slideLayout" Target="../slideLayouts/slideLayout76.xml"/><Relationship Id="rId5" Type="http://schemas.openxmlformats.org/officeDocument/2006/relationships/image" Target="../media/image204.svg"/><Relationship Id="rId4" Type="http://schemas.openxmlformats.org/officeDocument/2006/relationships/image" Target="../media/image203.png"/></Relationships>
</file>

<file path=ppt/slides/_rels/slide5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4.xml"/><Relationship Id="rId1" Type="http://schemas.openxmlformats.org/officeDocument/2006/relationships/slideLayout" Target="../slideLayouts/slideLayout44.xml"/><Relationship Id="rId5" Type="http://schemas.openxmlformats.org/officeDocument/2006/relationships/image" Target="../media/image202.png"/><Relationship Id="rId4" Type="http://schemas.openxmlformats.org/officeDocument/2006/relationships/image" Target="../media/image204.svg"/></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azure/iot-hub/iot-hub-scaling" TargetMode="External"/><Relationship Id="rId2" Type="http://schemas.openxmlformats.org/officeDocument/2006/relationships/notesSlide" Target="../notesSlides/notesSlide55.xml"/><Relationship Id="rId1" Type="http://schemas.openxmlformats.org/officeDocument/2006/relationships/slideLayout" Target="../slideLayouts/slideLayout76.xml"/><Relationship Id="rId5" Type="http://schemas.openxmlformats.org/officeDocument/2006/relationships/image" Target="../media/image206.png"/><Relationship Id="rId4" Type="http://schemas.openxmlformats.org/officeDocument/2006/relationships/image" Target="../media/image205.png"/></Relationships>
</file>

<file path=ppt/slides/_rels/slide57.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22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1.png"/><Relationship Id="rId2" Type="http://schemas.openxmlformats.org/officeDocument/2006/relationships/notesSlide" Target="../notesSlides/notesSlide56.xml"/><Relationship Id="rId16" Type="http://schemas.openxmlformats.org/officeDocument/2006/relationships/image" Target="../media/image220.png"/><Relationship Id="rId20" Type="http://schemas.openxmlformats.org/officeDocument/2006/relationships/image" Target="../media/image224.png"/><Relationship Id="rId1" Type="http://schemas.openxmlformats.org/officeDocument/2006/relationships/slideLayout" Target="../slideLayouts/slideLayout506.xml"/><Relationship Id="rId6" Type="http://schemas.openxmlformats.org/officeDocument/2006/relationships/image" Target="../media/image210.png"/><Relationship Id="rId11" Type="http://schemas.openxmlformats.org/officeDocument/2006/relationships/image" Target="../media/image215.jpeg"/><Relationship Id="rId5" Type="http://schemas.openxmlformats.org/officeDocument/2006/relationships/image" Target="../media/image209.png"/><Relationship Id="rId15" Type="http://schemas.openxmlformats.org/officeDocument/2006/relationships/image" Target="../media/image219.png"/><Relationship Id="rId10" Type="http://schemas.openxmlformats.org/officeDocument/2006/relationships/image" Target="../media/image214.jpeg"/><Relationship Id="rId19" Type="http://schemas.openxmlformats.org/officeDocument/2006/relationships/image" Target="../media/image223.png"/><Relationship Id="rId4" Type="http://schemas.openxmlformats.org/officeDocument/2006/relationships/image" Target="../media/image208.jpeg"/><Relationship Id="rId9" Type="http://schemas.openxmlformats.org/officeDocument/2006/relationships/image" Target="../media/image213.png"/><Relationship Id="rId14" Type="http://schemas.openxmlformats.org/officeDocument/2006/relationships/image" Target="../media/image218.jpeg"/></Relationships>
</file>

<file path=ppt/slides/_rels/slide58.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1.png"/><Relationship Id="rId2" Type="http://schemas.openxmlformats.org/officeDocument/2006/relationships/notesSlide" Target="../notesSlides/notesSlide57.xml"/><Relationship Id="rId1" Type="http://schemas.openxmlformats.org/officeDocument/2006/relationships/slideLayout" Target="../slideLayouts/slideLayout22.xml"/><Relationship Id="rId6" Type="http://schemas.openxmlformats.org/officeDocument/2006/relationships/image" Target="../media/image225.png"/><Relationship Id="rId5" Type="http://schemas.openxmlformats.org/officeDocument/2006/relationships/image" Target="../media/image204.svg"/><Relationship Id="rId4" Type="http://schemas.openxmlformats.org/officeDocument/2006/relationships/image" Target="../media/image203.png"/></Relationships>
</file>

<file path=ppt/slides/_rels/slide59.xml.rels><?xml version="1.0" encoding="UTF-8" standalone="yes"?>
<Relationships xmlns="http://schemas.openxmlformats.org/package/2006/relationships"><Relationship Id="rId13" Type="http://schemas.openxmlformats.org/officeDocument/2006/relationships/image" Target="../media/image236.png"/><Relationship Id="rId18" Type="http://schemas.openxmlformats.org/officeDocument/2006/relationships/image" Target="../media/image241.png"/><Relationship Id="rId26" Type="http://schemas.openxmlformats.org/officeDocument/2006/relationships/image" Target="../media/image249.jpeg"/><Relationship Id="rId3" Type="http://schemas.openxmlformats.org/officeDocument/2006/relationships/image" Target="../media/image226.png"/><Relationship Id="rId21" Type="http://schemas.openxmlformats.org/officeDocument/2006/relationships/image" Target="../media/image244.png"/><Relationship Id="rId7" Type="http://schemas.openxmlformats.org/officeDocument/2006/relationships/image" Target="../media/image230.png"/><Relationship Id="rId12" Type="http://schemas.openxmlformats.org/officeDocument/2006/relationships/image" Target="../media/image235.png"/><Relationship Id="rId17" Type="http://schemas.openxmlformats.org/officeDocument/2006/relationships/image" Target="../media/image240.png"/><Relationship Id="rId25" Type="http://schemas.openxmlformats.org/officeDocument/2006/relationships/image" Target="../media/image248.png"/><Relationship Id="rId33" Type="http://schemas.openxmlformats.org/officeDocument/2006/relationships/image" Target="../media/image256.png"/><Relationship Id="rId2" Type="http://schemas.openxmlformats.org/officeDocument/2006/relationships/notesSlide" Target="../notesSlides/notesSlide58.xml"/><Relationship Id="rId16" Type="http://schemas.openxmlformats.org/officeDocument/2006/relationships/image" Target="../media/image239.png"/><Relationship Id="rId20" Type="http://schemas.openxmlformats.org/officeDocument/2006/relationships/image" Target="../media/image243.png"/><Relationship Id="rId29" Type="http://schemas.openxmlformats.org/officeDocument/2006/relationships/image" Target="../media/image252.png"/><Relationship Id="rId1" Type="http://schemas.openxmlformats.org/officeDocument/2006/relationships/slideLayout" Target="../slideLayouts/slideLayout172.xml"/><Relationship Id="rId6" Type="http://schemas.openxmlformats.org/officeDocument/2006/relationships/image" Target="../media/image229.png"/><Relationship Id="rId11" Type="http://schemas.openxmlformats.org/officeDocument/2006/relationships/image" Target="../media/image234.png"/><Relationship Id="rId24" Type="http://schemas.openxmlformats.org/officeDocument/2006/relationships/image" Target="../media/image247.png"/><Relationship Id="rId32" Type="http://schemas.openxmlformats.org/officeDocument/2006/relationships/image" Target="../media/image255.jpeg"/><Relationship Id="rId5" Type="http://schemas.openxmlformats.org/officeDocument/2006/relationships/image" Target="../media/image228.png"/><Relationship Id="rId15" Type="http://schemas.openxmlformats.org/officeDocument/2006/relationships/image" Target="../media/image238.png"/><Relationship Id="rId23" Type="http://schemas.openxmlformats.org/officeDocument/2006/relationships/image" Target="../media/image246.png"/><Relationship Id="rId28" Type="http://schemas.openxmlformats.org/officeDocument/2006/relationships/image" Target="../media/image251.png"/><Relationship Id="rId10" Type="http://schemas.openxmlformats.org/officeDocument/2006/relationships/image" Target="../media/image233.png"/><Relationship Id="rId19" Type="http://schemas.openxmlformats.org/officeDocument/2006/relationships/image" Target="../media/image242.png"/><Relationship Id="rId31" Type="http://schemas.openxmlformats.org/officeDocument/2006/relationships/image" Target="../media/image254.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7.png"/><Relationship Id="rId22" Type="http://schemas.openxmlformats.org/officeDocument/2006/relationships/image" Target="../media/image245.jpeg"/><Relationship Id="rId27" Type="http://schemas.openxmlformats.org/officeDocument/2006/relationships/image" Target="../media/image250.png"/><Relationship Id="rId30" Type="http://schemas.openxmlformats.org/officeDocument/2006/relationships/image" Target="../media/image253.png"/><Relationship Id="rId8" Type="http://schemas.openxmlformats.org/officeDocument/2006/relationships/image" Target="../media/image2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3.xml"/></Relationships>
</file>

<file path=ppt/slides/_rels/slide61.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61.png"/><Relationship Id="rId17" Type="http://schemas.openxmlformats.org/officeDocument/2006/relationships/image" Target="../media/image266.svg"/><Relationship Id="rId2" Type="http://schemas.openxmlformats.org/officeDocument/2006/relationships/notesSlide" Target="../notesSlides/notesSlide60.xml"/><Relationship Id="rId16" Type="http://schemas.openxmlformats.org/officeDocument/2006/relationships/image" Target="../media/image265.png"/><Relationship Id="rId1" Type="http://schemas.openxmlformats.org/officeDocument/2006/relationships/slideLayout" Target="../slideLayouts/slideLayout288.xml"/><Relationship Id="rId6" Type="http://schemas.openxmlformats.org/officeDocument/2006/relationships/diagramColors" Target="../diagrams/colors2.xml"/><Relationship Id="rId11" Type="http://schemas.openxmlformats.org/officeDocument/2006/relationships/image" Target="../media/image260.svg"/><Relationship Id="rId5" Type="http://schemas.openxmlformats.org/officeDocument/2006/relationships/diagramQuickStyle" Target="../diagrams/quickStyle2.xml"/><Relationship Id="rId15" Type="http://schemas.openxmlformats.org/officeDocument/2006/relationships/image" Target="../media/image264.svg"/><Relationship Id="rId10" Type="http://schemas.openxmlformats.org/officeDocument/2006/relationships/image" Target="../media/image259.png"/><Relationship Id="rId4" Type="http://schemas.openxmlformats.org/officeDocument/2006/relationships/diagramLayout" Target="../diagrams/layout2.xml"/><Relationship Id="rId9" Type="http://schemas.openxmlformats.org/officeDocument/2006/relationships/image" Target="../media/image258.svg"/><Relationship Id="rId14" Type="http://schemas.openxmlformats.org/officeDocument/2006/relationships/image" Target="../media/image26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63.xml"/><Relationship Id="rId1" Type="http://schemas.openxmlformats.org/officeDocument/2006/relationships/slideLayout" Target="../slideLayouts/slideLayout467.xml"/></Relationships>
</file>

<file path=ppt/slides/_rels/slide65.xml.rels><?xml version="1.0" encoding="UTF-8" standalone="yes"?>
<Relationships xmlns="http://schemas.openxmlformats.org/package/2006/relationships"><Relationship Id="rId8" Type="http://schemas.openxmlformats.org/officeDocument/2006/relationships/image" Target="../media/image271.png"/><Relationship Id="rId13" Type="http://schemas.microsoft.com/office/2007/relationships/hdphoto" Target="../media/hdphoto4.wdp"/><Relationship Id="rId18" Type="http://schemas.microsoft.com/office/2007/relationships/hdphoto" Target="../media/hdphoto6.wdp"/><Relationship Id="rId3" Type="http://schemas.openxmlformats.org/officeDocument/2006/relationships/image" Target="../media/image268.emf"/><Relationship Id="rId21" Type="http://schemas.openxmlformats.org/officeDocument/2006/relationships/image" Target="../media/image280.png"/><Relationship Id="rId7" Type="http://schemas.microsoft.com/office/2007/relationships/hdphoto" Target="../media/hdphoto2.wdp"/><Relationship Id="rId12" Type="http://schemas.openxmlformats.org/officeDocument/2006/relationships/image" Target="../media/image274.png"/><Relationship Id="rId17" Type="http://schemas.openxmlformats.org/officeDocument/2006/relationships/image" Target="../media/image277.png"/><Relationship Id="rId2" Type="http://schemas.openxmlformats.org/officeDocument/2006/relationships/notesSlide" Target="../notesSlides/notesSlide64.xml"/><Relationship Id="rId16" Type="http://schemas.microsoft.com/office/2007/relationships/hdphoto" Target="../media/hdphoto5.wdp"/><Relationship Id="rId20" Type="http://schemas.openxmlformats.org/officeDocument/2006/relationships/image" Target="../media/image279.emf"/><Relationship Id="rId1" Type="http://schemas.openxmlformats.org/officeDocument/2006/relationships/slideLayout" Target="../slideLayouts/slideLayout263.xml"/><Relationship Id="rId6" Type="http://schemas.openxmlformats.org/officeDocument/2006/relationships/image" Target="../media/image270.png"/><Relationship Id="rId11" Type="http://schemas.openxmlformats.org/officeDocument/2006/relationships/image" Target="../media/image273.png"/><Relationship Id="rId24" Type="http://schemas.microsoft.com/office/2007/relationships/hdphoto" Target="../media/hdphoto8.wdp"/><Relationship Id="rId5" Type="http://schemas.microsoft.com/office/2007/relationships/hdphoto" Target="../media/hdphoto1.wdp"/><Relationship Id="rId15" Type="http://schemas.openxmlformats.org/officeDocument/2006/relationships/image" Target="../media/image276.png"/><Relationship Id="rId23" Type="http://schemas.openxmlformats.org/officeDocument/2006/relationships/image" Target="../media/image281.png"/><Relationship Id="rId10" Type="http://schemas.openxmlformats.org/officeDocument/2006/relationships/image" Target="../media/image272.png"/><Relationship Id="rId19" Type="http://schemas.openxmlformats.org/officeDocument/2006/relationships/image" Target="../media/image278.png"/><Relationship Id="rId4" Type="http://schemas.openxmlformats.org/officeDocument/2006/relationships/image" Target="../media/image269.png"/><Relationship Id="rId9" Type="http://schemas.microsoft.com/office/2007/relationships/hdphoto" Target="../media/hdphoto3.wdp"/><Relationship Id="rId14" Type="http://schemas.openxmlformats.org/officeDocument/2006/relationships/image" Target="../media/image275.jpeg"/><Relationship Id="rId22" Type="http://schemas.microsoft.com/office/2007/relationships/hdphoto" Target="../media/hdphoto7.wdp"/></Relationships>
</file>

<file path=ppt/slides/_rels/slide66.xml.rels><?xml version="1.0" encoding="UTF-8" standalone="yes"?>
<Relationships xmlns="http://schemas.openxmlformats.org/package/2006/relationships"><Relationship Id="rId3" Type="http://schemas.openxmlformats.org/officeDocument/2006/relationships/image" Target="../media/image268.emf"/><Relationship Id="rId7" Type="http://schemas.microsoft.com/office/2007/relationships/hdphoto" Target="../media/hdphoto2.wdp"/><Relationship Id="rId2" Type="http://schemas.openxmlformats.org/officeDocument/2006/relationships/notesSlide" Target="../notesSlides/notesSlide65.xml"/><Relationship Id="rId1" Type="http://schemas.openxmlformats.org/officeDocument/2006/relationships/slideLayout" Target="../slideLayouts/slideLayout20.xml"/><Relationship Id="rId6" Type="http://schemas.openxmlformats.org/officeDocument/2006/relationships/image" Target="../media/image270.png"/><Relationship Id="rId5" Type="http://schemas.microsoft.com/office/2007/relationships/hdphoto" Target="../media/hdphoto1.wdp"/><Relationship Id="rId4" Type="http://schemas.openxmlformats.org/officeDocument/2006/relationships/image" Target="../media/image269.png"/></Relationships>
</file>

<file path=ppt/slides/_rels/slide6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66.xml"/><Relationship Id="rId1" Type="http://schemas.openxmlformats.org/officeDocument/2006/relationships/slideLayout" Target="../slideLayouts/slideLayout289.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azure/iot-hub/iot-hub-devguide-direct-methods" TargetMode="External"/><Relationship Id="rId2" Type="http://schemas.openxmlformats.org/officeDocument/2006/relationships/notesSlide" Target="../notesSlides/notesSlide67.xml"/><Relationship Id="rId1" Type="http://schemas.openxmlformats.org/officeDocument/2006/relationships/slideLayout" Target="../slideLayouts/slideLayout289.xml"/><Relationship Id="rId6" Type="http://schemas.openxmlformats.org/officeDocument/2006/relationships/image" Target="../media/image282.png"/><Relationship Id="rId5" Type="http://schemas.openxmlformats.org/officeDocument/2006/relationships/hyperlink" Target="https://docs.microsoft.com/en-us/azure/iot-hub/iot-hub-devguide-messages-c2d" TargetMode="External"/><Relationship Id="rId4" Type="http://schemas.openxmlformats.org/officeDocument/2006/relationships/hyperlink" Target="https://docs.microsoft.com/en-us/azure/iot-hub/iot-hub-devguide-device-twin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73.png"/><Relationship Id="rId7" Type="http://schemas.microsoft.com/office/2007/relationships/hdphoto" Target="../media/hdphoto3.wdp"/><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271.png"/><Relationship Id="rId5" Type="http://schemas.microsoft.com/office/2007/relationships/hdphoto" Target="../media/hdphoto1.wdp"/><Relationship Id="rId4" Type="http://schemas.openxmlformats.org/officeDocument/2006/relationships/image" Target="../media/image269.png"/></Relationships>
</file>

<file path=ppt/slides/_rels/slide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69.xml"/><Relationship Id="rId1" Type="http://schemas.openxmlformats.org/officeDocument/2006/relationships/slideLayout" Target="../slideLayouts/slideLayout276.xml"/></Relationships>
</file>

<file path=ppt/slides/_rels/slide7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70.xml"/><Relationship Id="rId1" Type="http://schemas.openxmlformats.org/officeDocument/2006/relationships/slideLayout" Target="../slideLayouts/slideLayout276.xml"/></Relationships>
</file>

<file path=ppt/slides/_rels/slide7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71.xml"/><Relationship Id="rId1" Type="http://schemas.openxmlformats.org/officeDocument/2006/relationships/slideLayout" Target="../slideLayouts/slideLayout551.xml"/><Relationship Id="rId4" Type="http://schemas.openxmlformats.org/officeDocument/2006/relationships/image" Target="../media/image286.svg"/></Relationships>
</file>

<file path=ppt/slides/_rels/slide73.xml.rels><?xml version="1.0" encoding="UTF-8" standalone="yes"?>
<Relationships xmlns="http://schemas.openxmlformats.org/package/2006/relationships"><Relationship Id="rId8" Type="http://schemas.openxmlformats.org/officeDocument/2006/relationships/image" Target="../media/image292.svg"/><Relationship Id="rId3" Type="http://schemas.openxmlformats.org/officeDocument/2006/relationships/image" Target="../media/image287.png"/><Relationship Id="rId7" Type="http://schemas.openxmlformats.org/officeDocument/2006/relationships/image" Target="../media/image291.png"/><Relationship Id="rId12" Type="http://schemas.openxmlformats.org/officeDocument/2006/relationships/image" Target="../media/image296.svg"/><Relationship Id="rId2" Type="http://schemas.openxmlformats.org/officeDocument/2006/relationships/notesSlide" Target="../notesSlides/notesSlide72.xml"/><Relationship Id="rId1" Type="http://schemas.openxmlformats.org/officeDocument/2006/relationships/slideLayout" Target="../slideLayouts/slideLayout551.xml"/><Relationship Id="rId6" Type="http://schemas.openxmlformats.org/officeDocument/2006/relationships/image" Target="../media/image290.svg"/><Relationship Id="rId11" Type="http://schemas.openxmlformats.org/officeDocument/2006/relationships/image" Target="../media/image295.png"/><Relationship Id="rId5" Type="http://schemas.openxmlformats.org/officeDocument/2006/relationships/image" Target="../media/image289.png"/><Relationship Id="rId10" Type="http://schemas.openxmlformats.org/officeDocument/2006/relationships/image" Target="../media/image294.svg"/><Relationship Id="rId4" Type="http://schemas.openxmlformats.org/officeDocument/2006/relationships/image" Target="../media/image288.svg"/><Relationship Id="rId9" Type="http://schemas.openxmlformats.org/officeDocument/2006/relationships/image" Target="../media/image293.png"/></Relationships>
</file>

<file path=ppt/slides/_rels/slide74.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05.svg"/><Relationship Id="rId3" Type="http://schemas.openxmlformats.org/officeDocument/2006/relationships/image" Target="../media/image297.jpeg"/><Relationship Id="rId7" Type="http://schemas.openxmlformats.org/officeDocument/2006/relationships/image" Target="../media/image286.svg"/><Relationship Id="rId12" Type="http://schemas.openxmlformats.org/officeDocument/2006/relationships/image" Target="../media/image304.png"/><Relationship Id="rId2" Type="http://schemas.openxmlformats.org/officeDocument/2006/relationships/notesSlide" Target="../notesSlides/notesSlide73.xml"/><Relationship Id="rId1" Type="http://schemas.openxmlformats.org/officeDocument/2006/relationships/slideLayout" Target="../slideLayouts/slideLayout551.xml"/><Relationship Id="rId6" Type="http://schemas.openxmlformats.org/officeDocument/2006/relationships/image" Target="../media/image285.png"/><Relationship Id="rId11" Type="http://schemas.openxmlformats.org/officeDocument/2006/relationships/image" Target="../media/image303.svg"/><Relationship Id="rId5" Type="http://schemas.openxmlformats.org/officeDocument/2006/relationships/image" Target="../media/image299.svg"/><Relationship Id="rId10" Type="http://schemas.openxmlformats.org/officeDocument/2006/relationships/image" Target="../media/image302.png"/><Relationship Id="rId4" Type="http://schemas.openxmlformats.org/officeDocument/2006/relationships/image" Target="../media/image298.png"/><Relationship Id="rId9" Type="http://schemas.openxmlformats.org/officeDocument/2006/relationships/image" Target="../media/image301.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xml"/><Relationship Id="rId1" Type="http://schemas.openxmlformats.org/officeDocument/2006/relationships/slideLayout" Target="../slideLayouts/slideLayout76.xml"/><Relationship Id="rId4" Type="http://schemas.openxmlformats.org/officeDocument/2006/relationships/image" Target="../media/image13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1908B-50ED-4BC3-BD12-3A141E87B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5" y="5229589"/>
            <a:ext cx="434549" cy="434548"/>
          </a:xfrm>
          <a:prstGeom prst="rect">
            <a:avLst/>
          </a:prstGeom>
        </p:spPr>
      </p:pic>
      <p:sp>
        <p:nvSpPr>
          <p:cNvPr id="4" name="TextBox 3">
            <a:extLst>
              <a:ext uri="{FF2B5EF4-FFF2-40B4-BE49-F238E27FC236}">
                <a16:creationId xmlns:a16="http://schemas.microsoft.com/office/drawing/2014/main" id="{4FDB6368-69A1-4D99-BA12-570FAFF3DBDF}"/>
              </a:ext>
            </a:extLst>
          </p:cNvPr>
          <p:cNvSpPr txBox="1"/>
          <p:nvPr/>
        </p:nvSpPr>
        <p:spPr>
          <a:xfrm>
            <a:off x="828446" y="5203087"/>
            <a:ext cx="159132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lang="en-US" sz="1600" dirty="0">
                <a:solidFill>
                  <a:srgbClr val="FFFFFF"/>
                </a:solidFill>
                <a:latin typeface="Segoe UI" panose="020B0502040204020203" pitchFamily="34" charset="0"/>
                <a:cs typeface="Segoe UI" panose="020B0502040204020203" pitchFamily="34" charset="0"/>
              </a:rPr>
              <a:t>A</a:t>
            </a:r>
            <a:r>
              <a:rPr kumimoji="0" lang="en-US"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ltaOhms</a:t>
            </a: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4495D031-25E4-49A7-9685-879661EDF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6" y="5705499"/>
            <a:ext cx="252448" cy="232470"/>
          </a:xfrm>
          <a:prstGeom prst="rect">
            <a:avLst/>
          </a:prstGeom>
        </p:spPr>
      </p:pic>
      <p:sp>
        <p:nvSpPr>
          <p:cNvPr id="7" name="TextBox 6">
            <a:extLst>
              <a:ext uri="{FF2B5EF4-FFF2-40B4-BE49-F238E27FC236}">
                <a16:creationId xmlns:a16="http://schemas.microsoft.com/office/drawing/2014/main" id="{EF1A9A90-9423-4288-8DAC-46A52289FFE8}"/>
              </a:ext>
            </a:extLst>
          </p:cNvPr>
          <p:cNvSpPr txBox="1"/>
          <p:nvPr/>
        </p:nvSpPr>
        <p:spPr>
          <a:xfrm>
            <a:off x="828446" y="5582199"/>
            <a:ext cx="327642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a:t>
            </a:r>
            <a:r>
              <a:rPr kumimoji="0" lang="en-US"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pamelacortezhellotechie</a:t>
            </a: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itle 1">
            <a:extLst>
              <a:ext uri="{FF2B5EF4-FFF2-40B4-BE49-F238E27FC236}">
                <a16:creationId xmlns:a16="http://schemas.microsoft.com/office/drawing/2014/main" id="{98D682EF-4B23-4C4E-AFB2-8A5B6585FD88}"/>
              </a:ext>
            </a:extLst>
          </p:cNvPr>
          <p:cNvSpPr txBox="1">
            <a:spLocks/>
          </p:cNvSpPr>
          <p:nvPr/>
        </p:nvSpPr>
        <p:spPr>
          <a:xfrm>
            <a:off x="584200" y="1502451"/>
            <a:ext cx="6623424" cy="203132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0">
                      <a:srgbClr val="50E6FF"/>
                    </a:gs>
                    <a:gs pos="100000">
                      <a:srgbClr val="0078D4"/>
                    </a:gs>
                  </a:gsLst>
                  <a:lin ang="2700000" scaled="0"/>
                </a:gradFill>
                <a:effectLst/>
                <a:uLnTx/>
                <a:uFillTx/>
                <a:latin typeface="Segoe UI Semibold"/>
                <a:ea typeface="+mn-ea"/>
                <a:cs typeface="Segoe UI" panose="020B0502040204020203" pitchFamily="34" charset="0"/>
              </a:rPr>
              <a:t>Understand IoT message processing, analytics, and business integration</a:t>
            </a:r>
          </a:p>
        </p:txBody>
      </p:sp>
      <p:sp>
        <p:nvSpPr>
          <p:cNvPr id="11" name="Text Placeholder 4">
            <a:extLst>
              <a:ext uri="{FF2B5EF4-FFF2-40B4-BE49-F238E27FC236}">
                <a16:creationId xmlns:a16="http://schemas.microsoft.com/office/drawing/2014/main" id="{3BE32119-984D-4B35-AACE-EB7CC37F7660}"/>
              </a:ext>
            </a:extLst>
          </p:cNvPr>
          <p:cNvSpPr txBox="1">
            <a:spLocks/>
          </p:cNvSpPr>
          <p:nvPr/>
        </p:nvSpPr>
        <p:spPr>
          <a:xfrm>
            <a:off x="617516" y="3630025"/>
            <a:ext cx="6590107" cy="86177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Pamela Cortez </a:t>
            </a:r>
            <a:r>
              <a:rPr kumimoji="0" lang="en-US" sz="28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Azure IoT</a:t>
            </a:r>
          </a:p>
        </p:txBody>
      </p:sp>
    </p:spTree>
    <p:extLst>
      <p:ext uri="{BB962C8B-B14F-4D97-AF65-F5344CB8AC3E}">
        <p14:creationId xmlns:p14="http://schemas.microsoft.com/office/powerpoint/2010/main" val="411068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2">
            <a:extLst>
              <a:ext uri="{FF2B5EF4-FFF2-40B4-BE49-F238E27FC236}">
                <a16:creationId xmlns:a16="http://schemas.microsoft.com/office/drawing/2014/main" id="{69AF0B02-6B06-4676-A9EA-0919A100373A}"/>
              </a:ext>
            </a:extLst>
          </p:cNvPr>
          <p:cNvSpPr txBox="1">
            <a:spLocks/>
          </p:cNvSpPr>
          <p:nvPr/>
        </p:nvSpPr>
        <p:spPr>
          <a:xfrm>
            <a:off x="2187575" y="3624510"/>
            <a:ext cx="9419208" cy="430887"/>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a:solidFill>
                  <a:schemeClr val="tx1"/>
                </a:solidFill>
              </a:rPr>
              <a:t>Aggregate data to the right level</a:t>
            </a:r>
            <a:endParaRPr lang="en-GB">
              <a:solidFill>
                <a:schemeClr val="tx1"/>
              </a:solidFill>
            </a:endParaRPr>
          </a:p>
        </p:txBody>
      </p:sp>
      <p:sp>
        <p:nvSpPr>
          <p:cNvPr id="6" name="Text Placeholder 3">
            <a:extLst>
              <a:ext uri="{FF2B5EF4-FFF2-40B4-BE49-F238E27FC236}">
                <a16:creationId xmlns:a16="http://schemas.microsoft.com/office/drawing/2014/main" id="{4E35F6F0-9F34-41A1-BC42-7338F8C23485}"/>
              </a:ext>
            </a:extLst>
          </p:cNvPr>
          <p:cNvSpPr txBox="1">
            <a:spLocks/>
          </p:cNvSpPr>
          <p:nvPr/>
        </p:nvSpPr>
        <p:spPr>
          <a:xfrm>
            <a:off x="2187575" y="4906294"/>
            <a:ext cx="9419208" cy="430887"/>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a:solidFill>
                  <a:schemeClr val="tx1"/>
                </a:solidFill>
              </a:rPr>
              <a:t>Duplicate data to different, specialized storage &amp; analytics systems</a:t>
            </a:r>
            <a:endParaRPr lang="en-GB">
              <a:solidFill>
                <a:schemeClr val="tx1"/>
              </a:solidFill>
            </a:endParaRPr>
          </a:p>
        </p:txBody>
      </p:sp>
      <p:sp>
        <p:nvSpPr>
          <p:cNvPr id="7" name="Title 8">
            <a:extLst>
              <a:ext uri="{FF2B5EF4-FFF2-40B4-BE49-F238E27FC236}">
                <a16:creationId xmlns:a16="http://schemas.microsoft.com/office/drawing/2014/main" id="{16F183A3-DB08-4F0F-BB9D-DC9D5938BF60}"/>
              </a:ext>
            </a:extLst>
          </p:cNvPr>
          <p:cNvSpPr txBox="1">
            <a:spLocks/>
          </p:cNvSpPr>
          <p:nvPr/>
        </p:nvSpPr>
        <p:spPr>
          <a:xfrm>
            <a:off x="588416" y="571501"/>
            <a:ext cx="11033523" cy="430887"/>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fr-FR"/>
              <a:t>What are the challenges of integrating data?</a:t>
            </a:r>
            <a:endParaRPr lang="en-GB"/>
          </a:p>
        </p:txBody>
      </p:sp>
      <p:sp>
        <p:nvSpPr>
          <p:cNvPr id="8" name="Text Placeholder 1">
            <a:extLst>
              <a:ext uri="{FF2B5EF4-FFF2-40B4-BE49-F238E27FC236}">
                <a16:creationId xmlns:a16="http://schemas.microsoft.com/office/drawing/2014/main" id="{96894556-37D1-4C80-B51B-B6CD3C7E0987}"/>
              </a:ext>
            </a:extLst>
          </p:cNvPr>
          <p:cNvSpPr txBox="1">
            <a:spLocks/>
          </p:cNvSpPr>
          <p:nvPr/>
        </p:nvSpPr>
        <p:spPr>
          <a:xfrm>
            <a:off x="2187575" y="2305395"/>
            <a:ext cx="9419208" cy="430887"/>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dirty="0" err="1">
                <a:solidFill>
                  <a:schemeClr val="tx1"/>
                </a:solidFill>
              </a:rPr>
              <a:t>Prepare</a:t>
            </a:r>
            <a:r>
              <a:rPr lang="fr-FR" dirty="0">
                <a:solidFill>
                  <a:schemeClr val="tx1"/>
                </a:solidFill>
              </a:rPr>
              <a:t> data </a:t>
            </a:r>
            <a:r>
              <a:rPr lang="fr-FR" dirty="0" err="1">
                <a:solidFill>
                  <a:schemeClr val="tx1"/>
                </a:solidFill>
              </a:rPr>
              <a:t>so</a:t>
            </a:r>
            <a:r>
              <a:rPr lang="fr-FR" dirty="0">
                <a:solidFill>
                  <a:schemeClr val="tx1"/>
                </a:solidFill>
              </a:rPr>
              <a:t> the </a:t>
            </a:r>
            <a:r>
              <a:rPr lang="fr-FR" dirty="0" err="1">
                <a:solidFill>
                  <a:schemeClr val="tx1"/>
                </a:solidFill>
              </a:rPr>
              <a:t>analysts</a:t>
            </a:r>
            <a:r>
              <a:rPr lang="fr-FR" dirty="0">
                <a:solidFill>
                  <a:schemeClr val="tx1"/>
                </a:solidFill>
              </a:rPr>
              <a:t> can </a:t>
            </a:r>
            <a:r>
              <a:rPr lang="fr-FR" dirty="0" err="1">
                <a:solidFill>
                  <a:schemeClr val="tx1"/>
                </a:solidFill>
              </a:rPr>
              <a:t>find</a:t>
            </a:r>
            <a:r>
              <a:rPr lang="fr-FR" dirty="0">
                <a:solidFill>
                  <a:schemeClr val="tx1"/>
                </a:solidFill>
              </a:rPr>
              <a:t> and use </a:t>
            </a:r>
            <a:r>
              <a:rPr lang="fr-FR" dirty="0" err="1">
                <a:solidFill>
                  <a:schemeClr val="tx1"/>
                </a:solidFill>
              </a:rPr>
              <a:t>it</a:t>
            </a:r>
            <a:endParaRPr lang="en-GB" dirty="0">
              <a:solidFill>
                <a:schemeClr val="tx1"/>
              </a:solidFill>
            </a:endParaRPr>
          </a:p>
        </p:txBody>
      </p:sp>
      <p:pic>
        <p:nvPicPr>
          <p:cNvPr id="11" name="Picture 10" descr="A close up of a sign&#10;&#10;Description automatically generated">
            <a:extLst>
              <a:ext uri="{FF2B5EF4-FFF2-40B4-BE49-F238E27FC236}">
                <a16:creationId xmlns:a16="http://schemas.microsoft.com/office/drawing/2014/main" id="{7930996B-2CD9-427E-865C-83E39423A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324" y="3482394"/>
            <a:ext cx="715117" cy="715117"/>
          </a:xfrm>
          <a:prstGeom prst="rect">
            <a:avLst/>
          </a:prstGeom>
        </p:spPr>
      </p:pic>
      <p:pic>
        <p:nvPicPr>
          <p:cNvPr id="13" name="Picture 12" descr="A close up of a sign&#10;&#10;Description automatically generated">
            <a:extLst>
              <a:ext uri="{FF2B5EF4-FFF2-40B4-BE49-F238E27FC236}">
                <a16:creationId xmlns:a16="http://schemas.microsoft.com/office/drawing/2014/main" id="{87680F01-C5DC-48BD-A26B-9C824E4ED7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324" y="2163279"/>
            <a:ext cx="715117" cy="715117"/>
          </a:xfrm>
          <a:prstGeom prst="rect">
            <a:avLst/>
          </a:prstGeom>
        </p:spPr>
      </p:pic>
      <p:pic>
        <p:nvPicPr>
          <p:cNvPr id="15" name="Picture 14" descr="A close up of a sign&#10;&#10;Description automatically generated">
            <a:extLst>
              <a:ext uri="{FF2B5EF4-FFF2-40B4-BE49-F238E27FC236}">
                <a16:creationId xmlns:a16="http://schemas.microsoft.com/office/drawing/2014/main" id="{437BF35B-ECF8-4C43-B4E4-873FC68105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280" y="4764178"/>
            <a:ext cx="715117" cy="715117"/>
          </a:xfrm>
          <a:prstGeom prst="rect">
            <a:avLst/>
          </a:prstGeom>
        </p:spPr>
      </p:pic>
    </p:spTree>
    <p:extLst>
      <p:ext uri="{BB962C8B-B14F-4D97-AF65-F5344CB8AC3E}">
        <p14:creationId xmlns:p14="http://schemas.microsoft.com/office/powerpoint/2010/main" val="34349624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56F685-7660-44E1-8125-9DA4E3F111E1}"/>
              </a:ext>
            </a:extLst>
          </p:cNvPr>
          <p:cNvSpPr/>
          <p:nvPr/>
        </p:nvSpPr>
        <p:spPr>
          <a:xfrm>
            <a:off x="511369" y="3423409"/>
            <a:ext cx="11335535" cy="350090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b"/>
          <a:lstStyle/>
          <a:p>
            <a:pPr algn="r" defTabSz="412667" hangingPunct="0">
              <a:lnSpc>
                <a:spcPct val="70000"/>
              </a:lnSpc>
            </a:pPr>
            <a:r>
              <a:rPr lang="fr-FR" sz="3600" kern="0" spc="-112" dirty="0">
                <a:solidFill>
                  <a:schemeClr val="tx1"/>
                </a:solidFill>
                <a:latin typeface="Segoe UI Semibold" panose="020B0702040204020203" pitchFamily="34" charset="0"/>
                <a:cs typeface="Segoe UI Semibold" panose="020B0702040204020203" pitchFamily="34" charset="0"/>
                <a:sym typeface="Segoe UI Semibold"/>
              </a:rPr>
              <a:t>COLD PATH</a:t>
            </a:r>
            <a:endParaRPr lang="en-GB" sz="8000" kern="0" spc="-112" dirty="0">
              <a:solidFill>
                <a:schemeClr val="tx1"/>
              </a:solidFill>
              <a:latin typeface="Segoe UI Semibold" panose="020B0702040204020203" pitchFamily="34" charset="0"/>
              <a:cs typeface="Segoe UI Semibold" panose="020B0702040204020203" pitchFamily="34" charset="0"/>
              <a:sym typeface="Segoe UI Semibold"/>
            </a:endParaRPr>
          </a:p>
        </p:txBody>
      </p:sp>
      <p:sp>
        <p:nvSpPr>
          <p:cNvPr id="5" name="Rectangle 4">
            <a:extLst>
              <a:ext uri="{FF2B5EF4-FFF2-40B4-BE49-F238E27FC236}">
                <a16:creationId xmlns:a16="http://schemas.microsoft.com/office/drawing/2014/main" id="{4C6A7BAC-DEA3-45D4-9A6B-2132BB072F9B}"/>
              </a:ext>
            </a:extLst>
          </p:cNvPr>
          <p:cNvSpPr/>
          <p:nvPr/>
        </p:nvSpPr>
        <p:spPr>
          <a:xfrm>
            <a:off x="511370" y="139610"/>
            <a:ext cx="11335535" cy="3297949"/>
          </a:xfrm>
          <a:prstGeom prst="rect">
            <a:avLst/>
          </a:prstGeom>
          <a:solidFill>
            <a:srgbClr val="195A98"/>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rtlCol="0" anchor="t"/>
          <a:lstStyle/>
          <a:p>
            <a:pPr defTabSz="412667" hangingPunct="0">
              <a:lnSpc>
                <a:spcPct val="70000"/>
              </a:lnSpc>
            </a:pPr>
            <a:endParaRPr lang="fr-FR" sz="2000" kern="0" spc="-112" dirty="0">
              <a:solidFill>
                <a:srgbClr val="FFFFFF"/>
              </a:solidFill>
              <a:latin typeface="Segoe UI Semibold" panose="020B0702040204020203" pitchFamily="34" charset="0"/>
              <a:cs typeface="Segoe UI Semibold" panose="020B0702040204020203" pitchFamily="34" charset="0"/>
              <a:sym typeface="Segoe UI Semibold"/>
            </a:endParaRPr>
          </a:p>
          <a:p>
            <a:pPr algn="ctr" defTabSz="412667" hangingPunct="0">
              <a:lnSpc>
                <a:spcPct val="70000"/>
              </a:lnSpc>
            </a:pPr>
            <a:r>
              <a:rPr lang="fr-FR" sz="3600" kern="0" spc="-112" dirty="0">
                <a:solidFill>
                  <a:schemeClr val="bg1"/>
                </a:solidFill>
                <a:latin typeface="Segoe UI Semibold" panose="020B0702040204020203" pitchFamily="34" charset="0"/>
                <a:cs typeface="Segoe UI Semibold" panose="020B0702040204020203" pitchFamily="34" charset="0"/>
                <a:sym typeface="Segoe UI Semibold"/>
              </a:rPr>
              <a:t>HOT PATH</a:t>
            </a:r>
            <a:endParaRPr lang="en-GB" sz="3600" kern="0" spc="-112" dirty="0">
              <a:solidFill>
                <a:schemeClr val="bg1"/>
              </a:solidFill>
              <a:latin typeface="Segoe UI Semibold" panose="020B0702040204020203" pitchFamily="34" charset="0"/>
              <a:cs typeface="Segoe UI Semibold" panose="020B0702040204020203" pitchFamily="34" charset="0"/>
              <a:sym typeface="Segoe UI Semibold"/>
            </a:endParaRPr>
          </a:p>
        </p:txBody>
      </p:sp>
      <p:sp>
        <p:nvSpPr>
          <p:cNvPr id="50" name="Rectangle 49">
            <a:extLst>
              <a:ext uri="{FF2B5EF4-FFF2-40B4-BE49-F238E27FC236}">
                <a16:creationId xmlns:a16="http://schemas.microsoft.com/office/drawing/2014/main" id="{908E8CE3-58BA-479A-96E7-A5E5823D85DA}"/>
              </a:ext>
            </a:extLst>
          </p:cNvPr>
          <p:cNvSpPr/>
          <p:nvPr/>
        </p:nvSpPr>
        <p:spPr bwMode="auto">
          <a:xfrm>
            <a:off x="688094" y="1468438"/>
            <a:ext cx="1430084" cy="3529351"/>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2" name="Group 11">
            <a:extLst>
              <a:ext uri="{FF2B5EF4-FFF2-40B4-BE49-F238E27FC236}">
                <a16:creationId xmlns:a16="http://schemas.microsoft.com/office/drawing/2014/main" id="{591E005E-A937-42D5-BD02-53B35F544AFC}"/>
              </a:ext>
            </a:extLst>
          </p:cNvPr>
          <p:cNvGrpSpPr/>
          <p:nvPr/>
        </p:nvGrpSpPr>
        <p:grpSpPr>
          <a:xfrm>
            <a:off x="843491" y="2888789"/>
            <a:ext cx="1459797" cy="360000"/>
            <a:chOff x="4051094" y="3143895"/>
            <a:chExt cx="1459797" cy="360000"/>
          </a:xfrm>
        </p:grpSpPr>
        <p:sp>
          <p:nvSpPr>
            <p:cNvPr id="53" name="TextBox 52">
              <a:extLst>
                <a:ext uri="{FF2B5EF4-FFF2-40B4-BE49-F238E27FC236}">
                  <a16:creationId xmlns:a16="http://schemas.microsoft.com/office/drawing/2014/main" id="{0E30BD84-8BF0-4944-88C0-C34DAE64AD03}"/>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54" name="Graphic 53">
              <a:extLst>
                <a:ext uri="{FF2B5EF4-FFF2-40B4-BE49-F238E27FC236}">
                  <a16:creationId xmlns:a16="http://schemas.microsoft.com/office/drawing/2014/main" id="{0B5D69B3-9DA5-42A7-A352-E348B834E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094" y="3143895"/>
              <a:ext cx="360000" cy="360000"/>
            </a:xfrm>
            <a:prstGeom prst="rect">
              <a:avLst/>
            </a:prstGeom>
          </p:spPr>
        </p:pic>
      </p:grpSp>
      <p:sp>
        <p:nvSpPr>
          <p:cNvPr id="62" name="Rectangle 61">
            <a:extLst>
              <a:ext uri="{FF2B5EF4-FFF2-40B4-BE49-F238E27FC236}">
                <a16:creationId xmlns:a16="http://schemas.microsoft.com/office/drawing/2014/main" id="{0AC160C8-D4B2-4EC7-A14A-BBFE16394F29}"/>
              </a:ext>
            </a:extLst>
          </p:cNvPr>
          <p:cNvSpPr/>
          <p:nvPr/>
        </p:nvSpPr>
        <p:spPr bwMode="auto">
          <a:xfrm>
            <a:off x="9519366" y="1653058"/>
            <a:ext cx="1841930" cy="106042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2" name="Group 51">
            <a:extLst>
              <a:ext uri="{FF2B5EF4-FFF2-40B4-BE49-F238E27FC236}">
                <a16:creationId xmlns:a16="http://schemas.microsoft.com/office/drawing/2014/main" id="{D853985D-7CDB-45B5-B002-36FE52C4BD9D}"/>
              </a:ext>
            </a:extLst>
          </p:cNvPr>
          <p:cNvGrpSpPr/>
          <p:nvPr/>
        </p:nvGrpSpPr>
        <p:grpSpPr>
          <a:xfrm>
            <a:off x="9819103" y="1988591"/>
            <a:ext cx="1242459" cy="360000"/>
            <a:chOff x="9902123" y="1988591"/>
            <a:chExt cx="1242459" cy="360000"/>
          </a:xfrm>
        </p:grpSpPr>
        <p:sp>
          <p:nvSpPr>
            <p:cNvPr id="63" name="TextBox 62">
              <a:extLst>
                <a:ext uri="{FF2B5EF4-FFF2-40B4-BE49-F238E27FC236}">
                  <a16:creationId xmlns:a16="http://schemas.microsoft.com/office/drawing/2014/main" id="{A743F278-6B81-41D3-85A1-0782B7F99DAC}"/>
                </a:ext>
              </a:extLst>
            </p:cNvPr>
            <p:cNvSpPr txBox="1"/>
            <p:nvPr/>
          </p:nvSpPr>
          <p:spPr>
            <a:xfrm>
              <a:off x="10536539" y="2117360"/>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Teams</a:t>
              </a:r>
            </a:p>
          </p:txBody>
        </p:sp>
        <p:pic>
          <p:nvPicPr>
            <p:cNvPr id="27" name="Picture 2" descr="Afficher l’image source">
              <a:extLst>
                <a:ext uri="{FF2B5EF4-FFF2-40B4-BE49-F238E27FC236}">
                  <a16:creationId xmlns:a16="http://schemas.microsoft.com/office/drawing/2014/main" id="{CCE219AC-2501-4419-86D3-4A0A0C76CA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2123" y="1988591"/>
              <a:ext cx="360000" cy="36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64">
            <a:extLst>
              <a:ext uri="{FF2B5EF4-FFF2-40B4-BE49-F238E27FC236}">
                <a16:creationId xmlns:a16="http://schemas.microsoft.com/office/drawing/2014/main" id="{9DFC749E-EDE3-4735-8DB5-98C9D73CB2F5}"/>
              </a:ext>
            </a:extLst>
          </p:cNvPr>
          <p:cNvSpPr/>
          <p:nvPr/>
        </p:nvSpPr>
        <p:spPr bwMode="auto">
          <a:xfrm>
            <a:off x="2886838" y="1466811"/>
            <a:ext cx="3108256"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28" name="Graphic 27">
            <a:extLst>
              <a:ext uri="{FF2B5EF4-FFF2-40B4-BE49-F238E27FC236}">
                <a16:creationId xmlns:a16="http://schemas.microsoft.com/office/drawing/2014/main" id="{58D08A55-172F-4321-B76E-5FF84B9ECF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60212" y="1928871"/>
            <a:ext cx="360000" cy="360000"/>
          </a:xfrm>
          <a:prstGeom prst="rect">
            <a:avLst/>
          </a:prstGeom>
        </p:spPr>
      </p:pic>
      <p:sp>
        <p:nvSpPr>
          <p:cNvPr id="69" name="Rectangle 68">
            <a:extLst>
              <a:ext uri="{FF2B5EF4-FFF2-40B4-BE49-F238E27FC236}">
                <a16:creationId xmlns:a16="http://schemas.microsoft.com/office/drawing/2014/main" id="{DF385D95-BC04-42BC-A6B2-DB69687A130E}"/>
              </a:ext>
            </a:extLst>
          </p:cNvPr>
          <p:cNvSpPr/>
          <p:nvPr/>
        </p:nvSpPr>
        <p:spPr bwMode="auto">
          <a:xfrm>
            <a:off x="9519366" y="296712"/>
            <a:ext cx="1841930" cy="1010743"/>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49" name="Group 48">
            <a:extLst>
              <a:ext uri="{FF2B5EF4-FFF2-40B4-BE49-F238E27FC236}">
                <a16:creationId xmlns:a16="http://schemas.microsoft.com/office/drawing/2014/main" id="{8D9DD90E-D3E5-452A-A6C2-5985319E0E96}"/>
              </a:ext>
            </a:extLst>
          </p:cNvPr>
          <p:cNvGrpSpPr/>
          <p:nvPr/>
        </p:nvGrpSpPr>
        <p:grpSpPr>
          <a:xfrm>
            <a:off x="9809642" y="653904"/>
            <a:ext cx="1261378" cy="371176"/>
            <a:chOff x="9809144" y="653904"/>
            <a:chExt cx="1261378" cy="371176"/>
          </a:xfrm>
        </p:grpSpPr>
        <p:sp>
          <p:nvSpPr>
            <p:cNvPr id="70" name="TextBox 69">
              <a:extLst>
                <a:ext uri="{FF2B5EF4-FFF2-40B4-BE49-F238E27FC236}">
                  <a16:creationId xmlns:a16="http://schemas.microsoft.com/office/drawing/2014/main" id="{0104E137-30D3-4D40-819B-566D0CAAF136}"/>
                </a:ext>
              </a:extLst>
            </p:cNvPr>
            <p:cNvSpPr txBox="1"/>
            <p:nvPr/>
          </p:nvSpPr>
          <p:spPr>
            <a:xfrm>
              <a:off x="10387856" y="692768"/>
              <a:ext cx="682666" cy="332312"/>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Business services</a:t>
              </a:r>
            </a:p>
          </p:txBody>
        </p:sp>
        <p:grpSp>
          <p:nvGrpSpPr>
            <p:cNvPr id="71" name="Group 70">
              <a:extLst>
                <a:ext uri="{FF2B5EF4-FFF2-40B4-BE49-F238E27FC236}">
                  <a16:creationId xmlns:a16="http://schemas.microsoft.com/office/drawing/2014/main" id="{72937D55-903A-4C79-B80C-10B5E2D54216}"/>
                </a:ext>
              </a:extLst>
            </p:cNvPr>
            <p:cNvGrpSpPr/>
            <p:nvPr/>
          </p:nvGrpSpPr>
          <p:grpSpPr>
            <a:xfrm>
              <a:off x="9809144" y="653904"/>
              <a:ext cx="427872" cy="363981"/>
              <a:chOff x="265316" y="5131089"/>
              <a:chExt cx="793593" cy="675092"/>
            </a:xfrm>
          </p:grpSpPr>
          <p:grpSp>
            <p:nvGrpSpPr>
              <p:cNvPr id="72" name="Group 71">
                <a:extLst>
                  <a:ext uri="{FF2B5EF4-FFF2-40B4-BE49-F238E27FC236}">
                    <a16:creationId xmlns:a16="http://schemas.microsoft.com/office/drawing/2014/main" id="{DBE8FD0A-2208-41DE-BB90-46F76E440EE8}"/>
                  </a:ext>
                </a:extLst>
              </p:cNvPr>
              <p:cNvGrpSpPr/>
              <p:nvPr/>
            </p:nvGrpSpPr>
            <p:grpSpPr>
              <a:xfrm>
                <a:off x="265316" y="5131089"/>
                <a:ext cx="793593" cy="675092"/>
                <a:chOff x="2107244" y="1575258"/>
                <a:chExt cx="310993" cy="264555"/>
              </a:xfrm>
            </p:grpSpPr>
            <p:sp>
              <p:nvSpPr>
                <p:cNvPr id="78" name="Rectangle 9">
                  <a:extLst>
                    <a:ext uri="{FF2B5EF4-FFF2-40B4-BE49-F238E27FC236}">
                      <a16:creationId xmlns:a16="http://schemas.microsoft.com/office/drawing/2014/main" id="{ED0185CF-75F6-4AD2-831D-41C9572A822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grpSp>
              <p:nvGrpSpPr>
                <p:cNvPr id="79" name="Group 78">
                  <a:extLst>
                    <a:ext uri="{FF2B5EF4-FFF2-40B4-BE49-F238E27FC236}">
                      <a16:creationId xmlns:a16="http://schemas.microsoft.com/office/drawing/2014/main" id="{25D74247-B316-4204-8663-4140A9C8BE23}"/>
                    </a:ext>
                  </a:extLst>
                </p:cNvPr>
                <p:cNvGrpSpPr/>
                <p:nvPr/>
              </p:nvGrpSpPr>
              <p:grpSpPr>
                <a:xfrm>
                  <a:off x="2219774" y="1683758"/>
                  <a:ext cx="104220" cy="99334"/>
                  <a:chOff x="2219774" y="1683758"/>
                  <a:chExt cx="104220" cy="99334"/>
                </a:xfrm>
              </p:grpSpPr>
              <p:sp>
                <p:nvSpPr>
                  <p:cNvPr id="80" name="Freeform 14">
                    <a:extLst>
                      <a:ext uri="{FF2B5EF4-FFF2-40B4-BE49-F238E27FC236}">
                        <a16:creationId xmlns:a16="http://schemas.microsoft.com/office/drawing/2014/main" id="{10F36D5E-BBBA-492D-BC43-71501DBA459D}"/>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sp>
                <p:nvSpPr>
                  <p:cNvPr id="81" name="Line 15">
                    <a:extLst>
                      <a:ext uri="{FF2B5EF4-FFF2-40B4-BE49-F238E27FC236}">
                        <a16:creationId xmlns:a16="http://schemas.microsoft.com/office/drawing/2014/main" id="{5E3ACB78-C336-4253-A1BD-E8EDD8162DC1}"/>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grpSp>
          </p:grpSp>
          <p:sp>
            <p:nvSpPr>
              <p:cNvPr id="73" name="Rectangle 72">
                <a:extLst>
                  <a:ext uri="{FF2B5EF4-FFF2-40B4-BE49-F238E27FC236}">
                    <a16:creationId xmlns:a16="http://schemas.microsoft.com/office/drawing/2014/main" id="{8560E36F-314D-44AB-B88E-93E971E97927}"/>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sym typeface="Segoe UI Semibold"/>
                </a:endParaRPr>
              </a:p>
            </p:txBody>
          </p:sp>
          <p:grpSp>
            <p:nvGrpSpPr>
              <p:cNvPr id="74" name="Group 73">
                <a:extLst>
                  <a:ext uri="{FF2B5EF4-FFF2-40B4-BE49-F238E27FC236}">
                    <a16:creationId xmlns:a16="http://schemas.microsoft.com/office/drawing/2014/main" id="{3168D619-9736-47B4-A33C-212E1213A3F3}"/>
                  </a:ext>
                </a:extLst>
              </p:cNvPr>
              <p:cNvGrpSpPr/>
              <p:nvPr/>
            </p:nvGrpSpPr>
            <p:grpSpPr>
              <a:xfrm>
                <a:off x="750755" y="5171384"/>
                <a:ext cx="242719" cy="60681"/>
                <a:chOff x="722201" y="5189927"/>
                <a:chExt cx="242719" cy="60681"/>
              </a:xfrm>
            </p:grpSpPr>
            <p:sp>
              <p:nvSpPr>
                <p:cNvPr id="75" name="Oval 11">
                  <a:extLst>
                    <a:ext uri="{FF2B5EF4-FFF2-40B4-BE49-F238E27FC236}">
                      <a16:creationId xmlns:a16="http://schemas.microsoft.com/office/drawing/2014/main" id="{A4C086C1-CD2B-49FD-8BD8-9607EB66E4F2}"/>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sp>
              <p:nvSpPr>
                <p:cNvPr id="76" name="Oval 12">
                  <a:extLst>
                    <a:ext uri="{FF2B5EF4-FFF2-40B4-BE49-F238E27FC236}">
                      <a16:creationId xmlns:a16="http://schemas.microsoft.com/office/drawing/2014/main" id="{5BCF4DAA-2567-4AB2-A90A-DFC736FBA6CF}"/>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sp>
              <p:nvSpPr>
                <p:cNvPr id="77" name="Oval 13">
                  <a:extLst>
                    <a:ext uri="{FF2B5EF4-FFF2-40B4-BE49-F238E27FC236}">
                      <a16:creationId xmlns:a16="http://schemas.microsoft.com/office/drawing/2014/main" id="{1F4ABDFE-13BC-4581-8015-256981F5B45A}"/>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grpSp>
        </p:grpSp>
      </p:grpSp>
      <p:sp>
        <p:nvSpPr>
          <p:cNvPr id="82" name="Rectangle 81">
            <a:extLst>
              <a:ext uri="{FF2B5EF4-FFF2-40B4-BE49-F238E27FC236}">
                <a16:creationId xmlns:a16="http://schemas.microsoft.com/office/drawing/2014/main" id="{66B08E33-17BA-49F8-A915-252A71824752}"/>
              </a:ext>
            </a:extLst>
          </p:cNvPr>
          <p:cNvSpPr/>
          <p:nvPr/>
        </p:nvSpPr>
        <p:spPr bwMode="auto">
          <a:xfrm>
            <a:off x="6536735" y="1490434"/>
            <a:ext cx="720000" cy="720000"/>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sp>
        <p:nvSpPr>
          <p:cNvPr id="83" name="Rectangle 82">
            <a:extLst>
              <a:ext uri="{FF2B5EF4-FFF2-40B4-BE49-F238E27FC236}">
                <a16:creationId xmlns:a16="http://schemas.microsoft.com/office/drawing/2014/main" id="{559A000E-F334-46BC-9912-17CBB8A06D8E}"/>
              </a:ext>
            </a:extLst>
          </p:cNvPr>
          <p:cNvSpPr/>
          <p:nvPr/>
        </p:nvSpPr>
        <p:spPr bwMode="auto">
          <a:xfrm>
            <a:off x="7866299" y="1512276"/>
            <a:ext cx="720000" cy="720000"/>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30" name="Graphic 29">
            <a:extLst>
              <a:ext uri="{FF2B5EF4-FFF2-40B4-BE49-F238E27FC236}">
                <a16:creationId xmlns:a16="http://schemas.microsoft.com/office/drawing/2014/main" id="{FB9AB600-0B93-4585-8198-DC7584CD91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8516" y="1670434"/>
            <a:ext cx="360000" cy="360000"/>
          </a:xfrm>
          <a:prstGeom prst="rect">
            <a:avLst/>
          </a:prstGeom>
        </p:spPr>
      </p:pic>
      <p:pic>
        <p:nvPicPr>
          <p:cNvPr id="31" name="Graphic 30">
            <a:extLst>
              <a:ext uri="{FF2B5EF4-FFF2-40B4-BE49-F238E27FC236}">
                <a16:creationId xmlns:a16="http://schemas.microsoft.com/office/drawing/2014/main" id="{89895D92-D5AE-48D5-9BA4-C0CBAAC527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55182" y="1692276"/>
            <a:ext cx="360000" cy="360000"/>
          </a:xfrm>
          <a:prstGeom prst="rect">
            <a:avLst/>
          </a:prstGeom>
        </p:spPr>
      </p:pic>
      <p:cxnSp>
        <p:nvCxnSpPr>
          <p:cNvPr id="2048" name="Straight Arrow Connector 2047">
            <a:extLst>
              <a:ext uri="{FF2B5EF4-FFF2-40B4-BE49-F238E27FC236}">
                <a16:creationId xmlns:a16="http://schemas.microsoft.com/office/drawing/2014/main" id="{48FC0D36-3860-47C4-888F-562A99353B64}"/>
              </a:ext>
            </a:extLst>
          </p:cNvPr>
          <p:cNvCxnSpPr>
            <a:cxnSpLocks/>
          </p:cNvCxnSpPr>
          <p:nvPr/>
        </p:nvCxnSpPr>
        <p:spPr>
          <a:xfrm>
            <a:off x="1547052" y="4997788"/>
            <a:ext cx="0" cy="876068"/>
          </a:xfrm>
          <a:prstGeom prst="straightConnector1">
            <a:avLst/>
          </a:prstGeom>
          <a:noFill/>
          <a:ln w="19050" cap="flat" cmpd="sng" algn="ctr">
            <a:solidFill>
              <a:srgbClr val="000000"/>
            </a:solidFill>
            <a:prstDash val="solid"/>
            <a:headEnd type="none" w="lg" len="med"/>
            <a:tailEnd type="triangle" w="med" len="med"/>
          </a:ln>
          <a:effectLst/>
        </p:spPr>
      </p:cxnSp>
      <p:grpSp>
        <p:nvGrpSpPr>
          <p:cNvPr id="2078" name="Group 2077">
            <a:extLst>
              <a:ext uri="{FF2B5EF4-FFF2-40B4-BE49-F238E27FC236}">
                <a16:creationId xmlns:a16="http://schemas.microsoft.com/office/drawing/2014/main" id="{F2780D3B-3E3D-4C7B-BA1F-C0FF339D8A51}"/>
              </a:ext>
            </a:extLst>
          </p:cNvPr>
          <p:cNvGrpSpPr/>
          <p:nvPr/>
        </p:nvGrpSpPr>
        <p:grpSpPr>
          <a:xfrm>
            <a:off x="688095" y="5881927"/>
            <a:ext cx="8254704" cy="791308"/>
            <a:chOff x="686507" y="6142892"/>
            <a:chExt cx="8254704" cy="791308"/>
          </a:xfrm>
        </p:grpSpPr>
        <p:sp>
          <p:nvSpPr>
            <p:cNvPr id="55" name="Rectangle 54">
              <a:extLst>
                <a:ext uri="{FF2B5EF4-FFF2-40B4-BE49-F238E27FC236}">
                  <a16:creationId xmlns:a16="http://schemas.microsoft.com/office/drawing/2014/main" id="{C06EF729-EA3D-4610-99C8-C942AF45A401}"/>
                </a:ext>
              </a:extLst>
            </p:cNvPr>
            <p:cNvSpPr/>
            <p:nvPr/>
          </p:nvSpPr>
          <p:spPr bwMode="auto">
            <a:xfrm>
              <a:off x="686507" y="6142892"/>
              <a:ext cx="8254704" cy="79130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55" name="Group 2054">
              <a:extLst>
                <a:ext uri="{FF2B5EF4-FFF2-40B4-BE49-F238E27FC236}">
                  <a16:creationId xmlns:a16="http://schemas.microsoft.com/office/drawing/2014/main" id="{7EA480AF-11E2-4F28-8D26-F88C28BFD7EE}"/>
                </a:ext>
              </a:extLst>
            </p:cNvPr>
            <p:cNvGrpSpPr/>
            <p:nvPr/>
          </p:nvGrpSpPr>
          <p:grpSpPr>
            <a:xfrm>
              <a:off x="3704638" y="6358546"/>
              <a:ext cx="2218443" cy="367641"/>
              <a:chOff x="3476723" y="5710846"/>
              <a:chExt cx="2218443" cy="367641"/>
            </a:xfrm>
          </p:grpSpPr>
          <p:pic>
            <p:nvPicPr>
              <p:cNvPr id="18" name="Graphic 17">
                <a:extLst>
                  <a:ext uri="{FF2B5EF4-FFF2-40B4-BE49-F238E27FC236}">
                    <a16:creationId xmlns:a16="http://schemas.microsoft.com/office/drawing/2014/main" id="{36942917-ADCB-4A69-9BE2-9DD4E7BAA8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76723" y="5710846"/>
                <a:ext cx="360000" cy="360000"/>
              </a:xfrm>
              <a:prstGeom prst="rect">
                <a:avLst/>
              </a:prstGeom>
            </p:spPr>
          </p:pic>
          <p:sp>
            <p:nvSpPr>
              <p:cNvPr id="2054" name="TextBox 2053">
                <a:extLst>
                  <a:ext uri="{FF2B5EF4-FFF2-40B4-BE49-F238E27FC236}">
                    <a16:creationId xmlns:a16="http://schemas.microsoft.com/office/drawing/2014/main" id="{7200BAAA-A6E8-473D-96F7-96017DDF7517}"/>
                  </a:ext>
                </a:extLst>
              </p:cNvPr>
              <p:cNvSpPr txBox="1"/>
              <p:nvPr/>
            </p:nvSpPr>
            <p:spPr>
              <a:xfrm>
                <a:off x="4107562" y="5746088"/>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Lake Gen 2</a:t>
                </a:r>
              </a:p>
            </p:txBody>
          </p:sp>
        </p:grpSp>
      </p:grpSp>
      <p:cxnSp>
        <p:nvCxnSpPr>
          <p:cNvPr id="2059" name="Straight Arrow Connector 2058">
            <a:extLst>
              <a:ext uri="{FF2B5EF4-FFF2-40B4-BE49-F238E27FC236}">
                <a16:creationId xmlns:a16="http://schemas.microsoft.com/office/drawing/2014/main" id="{83E466FE-227B-4755-A92C-80A50BCDB1C6}"/>
              </a:ext>
            </a:extLst>
          </p:cNvPr>
          <p:cNvCxnSpPr>
            <a:cxnSpLocks/>
          </p:cNvCxnSpPr>
          <p:nvPr/>
        </p:nvCxnSpPr>
        <p:spPr>
          <a:xfrm>
            <a:off x="2118178" y="2117360"/>
            <a:ext cx="768660" cy="0"/>
          </a:xfrm>
          <a:prstGeom prst="straightConnector1">
            <a:avLst/>
          </a:prstGeom>
          <a:noFill/>
          <a:ln w="19050" cap="flat" cmpd="sng" algn="ctr">
            <a:solidFill>
              <a:srgbClr val="000000"/>
            </a:solidFill>
            <a:prstDash val="solid"/>
            <a:headEnd type="none" w="lg" len="med"/>
            <a:tailEnd type="triangle" w="med" len="med"/>
          </a:ln>
          <a:effectLst/>
        </p:spPr>
      </p:cxnSp>
      <p:sp>
        <p:nvSpPr>
          <p:cNvPr id="2062" name="TextBox 2061">
            <a:extLst>
              <a:ext uri="{FF2B5EF4-FFF2-40B4-BE49-F238E27FC236}">
                <a16:creationId xmlns:a16="http://schemas.microsoft.com/office/drawing/2014/main" id="{8D493B05-F15E-4599-95EE-34A9445E1381}"/>
              </a:ext>
            </a:extLst>
          </p:cNvPr>
          <p:cNvSpPr txBox="1"/>
          <p:nvPr/>
        </p:nvSpPr>
        <p:spPr>
          <a:xfrm>
            <a:off x="3884862" y="1938919"/>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sp>
        <p:nvSpPr>
          <p:cNvPr id="106" name="TextBox 105">
            <a:extLst>
              <a:ext uri="{FF2B5EF4-FFF2-40B4-BE49-F238E27FC236}">
                <a16:creationId xmlns:a16="http://schemas.microsoft.com/office/drawing/2014/main" id="{2EE8F954-7726-47DE-9ADE-C6C42278610B}"/>
              </a:ext>
            </a:extLst>
          </p:cNvPr>
          <p:cNvSpPr txBox="1"/>
          <p:nvPr/>
        </p:nvSpPr>
        <p:spPr>
          <a:xfrm>
            <a:off x="6698516" y="2360043"/>
            <a:ext cx="605610" cy="332399"/>
          </a:xfrm>
          <a:prstGeom prst="rect">
            <a:avLst/>
          </a:prstGeom>
          <a:noFill/>
        </p:spPr>
        <p:txBody>
          <a:bodyPr wrap="square" lIns="0" tIns="0" rIns="0" bIns="0" rtlCol="0">
            <a:spAutoFit/>
          </a:bodyPr>
          <a:lstStyle/>
          <a:p>
            <a:pPr defTabSz="914093">
              <a:lnSpc>
                <a:spcPct val="90000"/>
              </a:lnSpc>
              <a:defRPr/>
            </a:pPr>
            <a:r>
              <a:rPr lang="en-US" sz="1200" kern="0">
                <a:solidFill>
                  <a:srgbClr val="FFFFFF">
                    <a:lumMod val="75000"/>
                  </a:srgbClr>
                </a:solidFill>
                <a:latin typeface="Segoe UI Semibold"/>
                <a:sym typeface="Segoe UI Semibold"/>
              </a:rPr>
              <a:t>Event Hubs</a:t>
            </a:r>
          </a:p>
        </p:txBody>
      </p:sp>
      <p:sp>
        <p:nvSpPr>
          <p:cNvPr id="107" name="TextBox 106">
            <a:extLst>
              <a:ext uri="{FF2B5EF4-FFF2-40B4-BE49-F238E27FC236}">
                <a16:creationId xmlns:a16="http://schemas.microsoft.com/office/drawing/2014/main" id="{CAC8D8EB-589A-4934-A330-E3BC434FE4E4}"/>
              </a:ext>
            </a:extLst>
          </p:cNvPr>
          <p:cNvSpPr txBox="1"/>
          <p:nvPr/>
        </p:nvSpPr>
        <p:spPr>
          <a:xfrm>
            <a:off x="7827503" y="2444528"/>
            <a:ext cx="719999" cy="166199"/>
          </a:xfrm>
          <a:prstGeom prst="rect">
            <a:avLst/>
          </a:prstGeom>
          <a:noFill/>
        </p:spPr>
        <p:txBody>
          <a:bodyPr wrap="square" lIns="0" tIns="0" rIns="0" bIns="0" rtlCol="0">
            <a:spAutoFit/>
          </a:bodyPr>
          <a:lstStyle/>
          <a:p>
            <a:pPr defTabSz="914093">
              <a:lnSpc>
                <a:spcPct val="90000"/>
              </a:lnSpc>
              <a:defRPr/>
            </a:pPr>
            <a:r>
              <a:rPr lang="en-US" sz="1200" kern="0">
                <a:solidFill>
                  <a:srgbClr val="FFFFFF">
                    <a:lumMod val="75000"/>
                  </a:srgbClr>
                </a:solidFill>
                <a:latin typeface="Segoe UI Semibold"/>
                <a:sym typeface="Segoe UI Semibold"/>
              </a:rPr>
              <a:t>Logic App</a:t>
            </a:r>
          </a:p>
        </p:txBody>
      </p:sp>
      <p:cxnSp>
        <p:nvCxnSpPr>
          <p:cNvPr id="4" name="Connector: Elbow 3">
            <a:extLst>
              <a:ext uri="{FF2B5EF4-FFF2-40B4-BE49-F238E27FC236}">
                <a16:creationId xmlns:a16="http://schemas.microsoft.com/office/drawing/2014/main" id="{E6150BA3-DB40-4E5F-9E4C-E144A03A6CAB}"/>
              </a:ext>
            </a:extLst>
          </p:cNvPr>
          <p:cNvCxnSpPr>
            <a:cxnSpLocks/>
            <a:stCxn id="82" idx="3"/>
            <a:endCxn id="69" idx="1"/>
          </p:cNvCxnSpPr>
          <p:nvPr/>
        </p:nvCxnSpPr>
        <p:spPr>
          <a:xfrm flipV="1">
            <a:off x="7256736" y="802084"/>
            <a:ext cx="2262631" cy="1048351"/>
          </a:xfrm>
          <a:prstGeom prst="bentConnector3">
            <a:avLst>
              <a:gd name="adj1" fmla="val 16374"/>
            </a:avLst>
          </a:prstGeom>
          <a:noFill/>
          <a:ln w="19050" cap="flat" cmpd="sng" algn="ctr">
            <a:solidFill>
              <a:srgbClr val="000000"/>
            </a:solidFill>
            <a:prstDash val="solid"/>
            <a:headEnd type="none" w="lg" len="med"/>
            <a:tailEnd type="triangle" w="med" len="med"/>
          </a:ln>
          <a:effectLst/>
        </p:spPr>
      </p:cxnSp>
      <p:cxnSp>
        <p:nvCxnSpPr>
          <p:cNvPr id="7" name="Straight Arrow Connector 6">
            <a:extLst>
              <a:ext uri="{FF2B5EF4-FFF2-40B4-BE49-F238E27FC236}">
                <a16:creationId xmlns:a16="http://schemas.microsoft.com/office/drawing/2014/main" id="{8AD94DBA-43C9-4C23-BDE0-71F844D0B7DD}"/>
              </a:ext>
            </a:extLst>
          </p:cNvPr>
          <p:cNvCxnSpPr/>
          <p:nvPr/>
        </p:nvCxnSpPr>
        <p:spPr>
          <a:xfrm>
            <a:off x="5984171" y="1850434"/>
            <a:ext cx="552565"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9" name="Straight Arrow Connector 8">
            <a:extLst>
              <a:ext uri="{FF2B5EF4-FFF2-40B4-BE49-F238E27FC236}">
                <a16:creationId xmlns:a16="http://schemas.microsoft.com/office/drawing/2014/main" id="{A444263F-E2DB-4BD5-A260-0F4B9EBD5DD0}"/>
              </a:ext>
            </a:extLst>
          </p:cNvPr>
          <p:cNvCxnSpPr>
            <a:cxnSpLocks/>
          </p:cNvCxnSpPr>
          <p:nvPr/>
        </p:nvCxnSpPr>
        <p:spPr>
          <a:xfrm>
            <a:off x="7279076" y="1857414"/>
            <a:ext cx="548427"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64" name="Straight Arrow Connector 63">
            <a:extLst>
              <a:ext uri="{FF2B5EF4-FFF2-40B4-BE49-F238E27FC236}">
                <a16:creationId xmlns:a16="http://schemas.microsoft.com/office/drawing/2014/main" id="{2AA32156-55C4-4B88-9000-217C358FC6A6}"/>
              </a:ext>
            </a:extLst>
          </p:cNvPr>
          <p:cNvCxnSpPr>
            <a:cxnSpLocks/>
          </p:cNvCxnSpPr>
          <p:nvPr/>
        </p:nvCxnSpPr>
        <p:spPr>
          <a:xfrm flipH="1">
            <a:off x="3011284" y="5352795"/>
            <a:ext cx="4130" cy="506539"/>
          </a:xfrm>
          <a:prstGeom prst="straightConnector1">
            <a:avLst/>
          </a:prstGeom>
          <a:noFill/>
          <a:ln w="19050" cap="flat" cmpd="sng" algn="ctr">
            <a:solidFill>
              <a:srgbClr val="000000"/>
            </a:solidFill>
            <a:prstDash val="solid"/>
            <a:headEnd type="none" w="lg" len="med"/>
            <a:tailEnd type="triangle" w="med" len="med"/>
          </a:ln>
          <a:effectLst/>
        </p:spPr>
      </p:cxnSp>
      <p:cxnSp>
        <p:nvCxnSpPr>
          <p:cNvPr id="66" name="Straight Arrow Connector 65">
            <a:extLst>
              <a:ext uri="{FF2B5EF4-FFF2-40B4-BE49-F238E27FC236}">
                <a16:creationId xmlns:a16="http://schemas.microsoft.com/office/drawing/2014/main" id="{FD919623-A86A-457C-AAC0-3B1E725F0C3F}"/>
              </a:ext>
            </a:extLst>
          </p:cNvPr>
          <p:cNvCxnSpPr>
            <a:cxnSpLocks/>
          </p:cNvCxnSpPr>
          <p:nvPr/>
        </p:nvCxnSpPr>
        <p:spPr>
          <a:xfrm>
            <a:off x="3772121" y="5361930"/>
            <a:ext cx="0" cy="485727"/>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3" name="Group 92">
            <a:extLst>
              <a:ext uri="{FF2B5EF4-FFF2-40B4-BE49-F238E27FC236}">
                <a16:creationId xmlns:a16="http://schemas.microsoft.com/office/drawing/2014/main" id="{49B82087-B0BC-4848-B112-E4935CA6B607}"/>
              </a:ext>
            </a:extLst>
          </p:cNvPr>
          <p:cNvGrpSpPr/>
          <p:nvPr/>
        </p:nvGrpSpPr>
        <p:grpSpPr>
          <a:xfrm>
            <a:off x="5505798" y="4088613"/>
            <a:ext cx="3445565" cy="1286689"/>
            <a:chOff x="5495646" y="4424851"/>
            <a:chExt cx="3445565" cy="1286689"/>
          </a:xfrm>
        </p:grpSpPr>
        <p:sp>
          <p:nvSpPr>
            <p:cNvPr id="67" name="Rectangle 66">
              <a:extLst>
                <a:ext uri="{FF2B5EF4-FFF2-40B4-BE49-F238E27FC236}">
                  <a16:creationId xmlns:a16="http://schemas.microsoft.com/office/drawing/2014/main" id="{82929D9A-DEFC-4BC0-9A8D-289C9895D81D}"/>
                </a:ext>
              </a:extLst>
            </p:cNvPr>
            <p:cNvSpPr/>
            <p:nvPr/>
          </p:nvSpPr>
          <p:spPr bwMode="auto">
            <a:xfrm>
              <a:off x="5495646" y="4424851"/>
              <a:ext cx="3445565"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68" name="Group 2067">
              <a:extLst>
                <a:ext uri="{FF2B5EF4-FFF2-40B4-BE49-F238E27FC236}">
                  <a16:creationId xmlns:a16="http://schemas.microsoft.com/office/drawing/2014/main" id="{E19B705F-9126-4E4C-AB43-6379A32256CE}"/>
                </a:ext>
              </a:extLst>
            </p:cNvPr>
            <p:cNvGrpSpPr/>
            <p:nvPr/>
          </p:nvGrpSpPr>
          <p:grpSpPr>
            <a:xfrm>
              <a:off x="7372981" y="4931855"/>
              <a:ext cx="1537924" cy="360000"/>
              <a:chOff x="7249867" y="4208717"/>
              <a:chExt cx="1537924" cy="360000"/>
            </a:xfrm>
          </p:grpSpPr>
          <p:sp>
            <p:nvSpPr>
              <p:cNvPr id="2063" name="TextBox 2062">
                <a:extLst>
                  <a:ext uri="{FF2B5EF4-FFF2-40B4-BE49-F238E27FC236}">
                    <a16:creationId xmlns:a16="http://schemas.microsoft.com/office/drawing/2014/main" id="{951F593A-492A-4445-8CF9-895D09A17915}"/>
                  </a:ext>
                </a:extLst>
              </p:cNvPr>
              <p:cNvSpPr txBox="1"/>
              <p:nvPr/>
            </p:nvSpPr>
            <p:spPr>
              <a:xfrm>
                <a:off x="7635212" y="4215984"/>
                <a:ext cx="1152579"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Synapse Analytics</a:t>
                </a:r>
              </a:p>
            </p:txBody>
          </p:sp>
          <p:pic>
            <p:nvPicPr>
              <p:cNvPr id="2064" name="Graphic 2063">
                <a:extLst>
                  <a:ext uri="{FF2B5EF4-FFF2-40B4-BE49-F238E27FC236}">
                    <a16:creationId xmlns:a16="http://schemas.microsoft.com/office/drawing/2014/main" id="{DE92E9C4-4494-4B98-9DD4-A14CF475FCC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9867" y="4208717"/>
                <a:ext cx="313125" cy="360000"/>
              </a:xfrm>
              <a:prstGeom prst="rect">
                <a:avLst/>
              </a:prstGeom>
            </p:spPr>
          </p:pic>
        </p:grpSp>
        <p:grpSp>
          <p:nvGrpSpPr>
            <p:cNvPr id="2069" name="Group 2068">
              <a:extLst>
                <a:ext uri="{FF2B5EF4-FFF2-40B4-BE49-F238E27FC236}">
                  <a16:creationId xmlns:a16="http://schemas.microsoft.com/office/drawing/2014/main" id="{62D1B794-9A5A-4BD5-BF98-D4F751817994}"/>
                </a:ext>
              </a:extLst>
            </p:cNvPr>
            <p:cNvGrpSpPr/>
            <p:nvPr/>
          </p:nvGrpSpPr>
          <p:grpSpPr>
            <a:xfrm>
              <a:off x="5575782" y="4916599"/>
              <a:ext cx="1570303" cy="360000"/>
              <a:chOff x="5378138" y="4179766"/>
              <a:chExt cx="1570303" cy="360000"/>
            </a:xfrm>
          </p:grpSpPr>
          <p:pic>
            <p:nvPicPr>
              <p:cNvPr id="29" name="Graphic 28">
                <a:extLst>
                  <a:ext uri="{FF2B5EF4-FFF2-40B4-BE49-F238E27FC236}">
                    <a16:creationId xmlns:a16="http://schemas.microsoft.com/office/drawing/2014/main" id="{7A78BD5A-0E7A-4CE8-B21C-B7D8CAEC1E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78138" y="4179766"/>
                <a:ext cx="360000" cy="360000"/>
              </a:xfrm>
              <a:prstGeom prst="rect">
                <a:avLst/>
              </a:prstGeom>
            </p:spPr>
          </p:pic>
          <p:sp>
            <p:nvSpPr>
              <p:cNvPr id="68" name="TextBox 67">
                <a:extLst>
                  <a:ext uri="{FF2B5EF4-FFF2-40B4-BE49-F238E27FC236}">
                    <a16:creationId xmlns:a16="http://schemas.microsoft.com/office/drawing/2014/main" id="{D83A5F90-DABC-45C6-A5BD-DD16332B37EC}"/>
                  </a:ext>
                </a:extLst>
              </p:cNvPr>
              <p:cNvSpPr txBox="1"/>
              <p:nvPr/>
            </p:nvSpPr>
            <p:spPr>
              <a:xfrm>
                <a:off x="5795862" y="4206117"/>
                <a:ext cx="1152579" cy="332399"/>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SQL Datawarehouse</a:t>
                </a:r>
              </a:p>
            </p:txBody>
          </p:sp>
        </p:grpSp>
      </p:grpSp>
      <p:cxnSp>
        <p:nvCxnSpPr>
          <p:cNvPr id="84" name="Straight Arrow Connector 83">
            <a:extLst>
              <a:ext uri="{FF2B5EF4-FFF2-40B4-BE49-F238E27FC236}">
                <a16:creationId xmlns:a16="http://schemas.microsoft.com/office/drawing/2014/main" id="{8420B9F6-867E-4A2C-8F59-7D0BEAF51070}"/>
              </a:ext>
            </a:extLst>
          </p:cNvPr>
          <p:cNvCxnSpPr>
            <a:cxnSpLocks/>
          </p:cNvCxnSpPr>
          <p:nvPr/>
        </p:nvCxnSpPr>
        <p:spPr>
          <a:xfrm>
            <a:off x="5831570" y="2753500"/>
            <a:ext cx="0" cy="1281029"/>
          </a:xfrm>
          <a:prstGeom prst="straightConnector1">
            <a:avLst/>
          </a:prstGeom>
          <a:noFill/>
          <a:ln w="19050" cap="flat" cmpd="sng" algn="ctr">
            <a:solidFill>
              <a:srgbClr val="000000"/>
            </a:solidFill>
            <a:prstDash val="solid"/>
            <a:headEnd type="none" w="lg" len="med"/>
            <a:tailEnd type="triangle" w="med" len="med"/>
          </a:ln>
          <a:effectLst/>
        </p:spPr>
      </p:cxnSp>
      <p:cxnSp>
        <p:nvCxnSpPr>
          <p:cNvPr id="85" name="Straight Arrow Connector 84">
            <a:extLst>
              <a:ext uri="{FF2B5EF4-FFF2-40B4-BE49-F238E27FC236}">
                <a16:creationId xmlns:a16="http://schemas.microsoft.com/office/drawing/2014/main" id="{F5102098-353B-4C88-86B7-9FAA84A7E80A}"/>
              </a:ext>
            </a:extLst>
          </p:cNvPr>
          <p:cNvCxnSpPr>
            <a:cxnSpLocks/>
          </p:cNvCxnSpPr>
          <p:nvPr/>
        </p:nvCxnSpPr>
        <p:spPr>
          <a:xfrm>
            <a:off x="7048963" y="5398798"/>
            <a:ext cx="0" cy="483922"/>
          </a:xfrm>
          <a:prstGeom prst="straightConnector1">
            <a:avLst/>
          </a:prstGeom>
          <a:noFill/>
          <a:ln w="19050" cap="flat" cmpd="sng" algn="ctr">
            <a:solidFill>
              <a:srgbClr val="000000"/>
            </a:solidFill>
            <a:prstDash val="solid"/>
            <a:headEnd type="none" w="lg" len="med"/>
            <a:tailEnd type="triangle" w="med" len="med"/>
          </a:ln>
          <a:effectLst/>
        </p:spPr>
      </p:cxnSp>
      <p:cxnSp>
        <p:nvCxnSpPr>
          <p:cNvPr id="86" name="Straight Arrow Connector 85">
            <a:extLst>
              <a:ext uri="{FF2B5EF4-FFF2-40B4-BE49-F238E27FC236}">
                <a16:creationId xmlns:a16="http://schemas.microsoft.com/office/drawing/2014/main" id="{D9846E3A-2378-4E97-90D9-2DA48D546DD6}"/>
              </a:ext>
            </a:extLst>
          </p:cNvPr>
          <p:cNvCxnSpPr>
            <a:cxnSpLocks/>
          </p:cNvCxnSpPr>
          <p:nvPr/>
        </p:nvCxnSpPr>
        <p:spPr>
          <a:xfrm>
            <a:off x="7521358" y="5375302"/>
            <a:ext cx="0" cy="507419"/>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2" name="Group 91">
            <a:extLst>
              <a:ext uri="{FF2B5EF4-FFF2-40B4-BE49-F238E27FC236}">
                <a16:creationId xmlns:a16="http://schemas.microsoft.com/office/drawing/2014/main" id="{F96AB8BA-5C0C-4FB2-99F7-6EF5F43C2647}"/>
              </a:ext>
            </a:extLst>
          </p:cNvPr>
          <p:cNvGrpSpPr/>
          <p:nvPr/>
        </p:nvGrpSpPr>
        <p:grpSpPr>
          <a:xfrm>
            <a:off x="4356624" y="4091404"/>
            <a:ext cx="906891" cy="1272327"/>
            <a:chOff x="4346472" y="4427642"/>
            <a:chExt cx="906891" cy="1272327"/>
          </a:xfrm>
        </p:grpSpPr>
        <p:sp>
          <p:nvSpPr>
            <p:cNvPr id="87" name="Rectangle 86">
              <a:extLst>
                <a:ext uri="{FF2B5EF4-FFF2-40B4-BE49-F238E27FC236}">
                  <a16:creationId xmlns:a16="http://schemas.microsoft.com/office/drawing/2014/main" id="{C93BDA40-2B2A-42B7-8798-4CC7E1FA647A}"/>
                </a:ext>
              </a:extLst>
            </p:cNvPr>
            <p:cNvSpPr/>
            <p:nvPr/>
          </p:nvSpPr>
          <p:spPr bwMode="auto">
            <a:xfrm>
              <a:off x="4346472" y="4427642"/>
              <a:ext cx="906891"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13" name="Graphic 12">
              <a:extLst>
                <a:ext uri="{FF2B5EF4-FFF2-40B4-BE49-F238E27FC236}">
                  <a16:creationId xmlns:a16="http://schemas.microsoft.com/office/drawing/2014/main" id="{B6EE4014-0BC6-4208-8F16-730663E254A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04869" y="4792328"/>
              <a:ext cx="360000" cy="360000"/>
            </a:xfrm>
            <a:prstGeom prst="rect">
              <a:avLst/>
            </a:prstGeom>
          </p:spPr>
        </p:pic>
        <p:sp>
          <p:nvSpPr>
            <p:cNvPr id="89" name="TextBox 88">
              <a:extLst>
                <a:ext uri="{FF2B5EF4-FFF2-40B4-BE49-F238E27FC236}">
                  <a16:creationId xmlns:a16="http://schemas.microsoft.com/office/drawing/2014/main" id="{D1E29D12-C807-437F-AC78-383EEE5CA250}"/>
                </a:ext>
              </a:extLst>
            </p:cNvPr>
            <p:cNvSpPr txBox="1"/>
            <p:nvPr/>
          </p:nvSpPr>
          <p:spPr>
            <a:xfrm>
              <a:off x="4522733" y="5251656"/>
              <a:ext cx="524271" cy="332399"/>
            </a:xfrm>
            <a:prstGeom prst="rect">
              <a:avLst/>
            </a:prstGeom>
            <a:noFill/>
          </p:spPr>
          <p:txBody>
            <a:bodyPr wrap="square" lIns="0" tIns="0" rIns="0" bIns="0" rtlCol="0">
              <a:spAutoFit/>
            </a:bodyPr>
            <a:lstStyle/>
            <a:p>
              <a:pPr algn="ct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SQL</a:t>
              </a:r>
            </a:p>
          </p:txBody>
        </p:sp>
      </p:grpSp>
      <p:cxnSp>
        <p:nvCxnSpPr>
          <p:cNvPr id="91" name="Straight Arrow Connector 90">
            <a:extLst>
              <a:ext uri="{FF2B5EF4-FFF2-40B4-BE49-F238E27FC236}">
                <a16:creationId xmlns:a16="http://schemas.microsoft.com/office/drawing/2014/main" id="{2E7AE7E5-DEA3-4EF8-9075-5F49F793A41D}"/>
              </a:ext>
            </a:extLst>
          </p:cNvPr>
          <p:cNvCxnSpPr>
            <a:cxnSpLocks/>
          </p:cNvCxnSpPr>
          <p:nvPr/>
        </p:nvCxnSpPr>
        <p:spPr>
          <a:xfrm>
            <a:off x="4696106" y="2753500"/>
            <a:ext cx="0" cy="1335113"/>
          </a:xfrm>
          <a:prstGeom prst="straightConnector1">
            <a:avLst/>
          </a:prstGeom>
          <a:noFill/>
          <a:ln w="19050" cap="flat" cmpd="sng" algn="ctr">
            <a:solidFill>
              <a:srgbClr val="000000"/>
            </a:solidFill>
            <a:prstDash val="solid"/>
            <a:headEnd type="none" w="lg" len="med"/>
            <a:tailEnd type="triangle" w="med" len="med"/>
          </a:ln>
          <a:effectLst/>
        </p:spPr>
      </p:cxnSp>
      <p:cxnSp>
        <p:nvCxnSpPr>
          <p:cNvPr id="103" name="Straight Arrow Connector 102">
            <a:extLst>
              <a:ext uri="{FF2B5EF4-FFF2-40B4-BE49-F238E27FC236}">
                <a16:creationId xmlns:a16="http://schemas.microsoft.com/office/drawing/2014/main" id="{B3F3BD21-2B59-419B-BCE9-95D3092075A3}"/>
              </a:ext>
            </a:extLst>
          </p:cNvPr>
          <p:cNvCxnSpPr>
            <a:cxnSpLocks/>
            <a:stCxn id="83" idx="3"/>
          </p:cNvCxnSpPr>
          <p:nvPr/>
        </p:nvCxnSpPr>
        <p:spPr>
          <a:xfrm flipV="1">
            <a:off x="8586299" y="1865640"/>
            <a:ext cx="885676" cy="6636"/>
          </a:xfrm>
          <a:prstGeom prst="straightConnector1">
            <a:avLst/>
          </a:prstGeom>
          <a:noFill/>
          <a:ln w="19050" cap="flat" cmpd="sng" algn="ctr">
            <a:solidFill>
              <a:srgbClr val="000000"/>
            </a:solidFill>
            <a:prstDash val="solid"/>
            <a:headEnd type="none" w="lg" len="med"/>
            <a:tailEnd type="triangle" w="med" len="med"/>
          </a:ln>
          <a:effectLst/>
        </p:spPr>
      </p:cxnSp>
      <p:cxnSp>
        <p:nvCxnSpPr>
          <p:cNvPr id="2053" name="Straight Arrow Connector 2052">
            <a:extLst>
              <a:ext uri="{FF2B5EF4-FFF2-40B4-BE49-F238E27FC236}">
                <a16:creationId xmlns:a16="http://schemas.microsoft.com/office/drawing/2014/main" id="{49553682-7F22-421A-82E4-92A710564538}"/>
              </a:ext>
            </a:extLst>
          </p:cNvPr>
          <p:cNvCxnSpPr/>
          <p:nvPr/>
        </p:nvCxnSpPr>
        <p:spPr>
          <a:xfrm flipH="1">
            <a:off x="8942800" y="4236265"/>
            <a:ext cx="576567"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11" name="Straight Arrow Connector 110">
            <a:extLst>
              <a:ext uri="{FF2B5EF4-FFF2-40B4-BE49-F238E27FC236}">
                <a16:creationId xmlns:a16="http://schemas.microsoft.com/office/drawing/2014/main" id="{BDE5A235-E5BA-4014-9748-ACA9B679D902}"/>
              </a:ext>
            </a:extLst>
          </p:cNvPr>
          <p:cNvCxnSpPr>
            <a:cxnSpLocks/>
          </p:cNvCxnSpPr>
          <p:nvPr/>
        </p:nvCxnSpPr>
        <p:spPr>
          <a:xfrm>
            <a:off x="4966457" y="3860026"/>
            <a:ext cx="0" cy="22858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061" name="Straight Connector 2060">
            <a:extLst>
              <a:ext uri="{FF2B5EF4-FFF2-40B4-BE49-F238E27FC236}">
                <a16:creationId xmlns:a16="http://schemas.microsoft.com/office/drawing/2014/main" id="{1AD6DD68-D4F3-4C80-BC92-2C38DE9AC9AE}"/>
              </a:ext>
            </a:extLst>
          </p:cNvPr>
          <p:cNvCxnSpPr>
            <a:cxnSpLocks/>
          </p:cNvCxnSpPr>
          <p:nvPr/>
        </p:nvCxnSpPr>
        <p:spPr>
          <a:xfrm>
            <a:off x="4975021" y="3864788"/>
            <a:ext cx="4552909" cy="0"/>
          </a:xfrm>
          <a:prstGeom prst="line">
            <a:avLst/>
          </a:prstGeom>
          <a:noFill/>
          <a:ln w="19050" cap="flat" cmpd="sng" algn="ctr">
            <a:solidFill>
              <a:srgbClr val="000000"/>
            </a:solidFill>
            <a:prstDash val="solid"/>
            <a:headEnd type="none" w="med" len="med"/>
            <a:tailEnd type="none" w="med" len="med"/>
          </a:ln>
          <a:effectLst/>
        </p:spPr>
      </p:cxnSp>
      <p:grpSp>
        <p:nvGrpSpPr>
          <p:cNvPr id="95" name="Group 94">
            <a:extLst>
              <a:ext uri="{FF2B5EF4-FFF2-40B4-BE49-F238E27FC236}">
                <a16:creationId xmlns:a16="http://schemas.microsoft.com/office/drawing/2014/main" id="{9C80676B-4525-4D77-B1DE-CBA5D10209FF}"/>
              </a:ext>
            </a:extLst>
          </p:cNvPr>
          <p:cNvGrpSpPr/>
          <p:nvPr/>
        </p:nvGrpSpPr>
        <p:grpSpPr>
          <a:xfrm>
            <a:off x="2893449" y="3036082"/>
            <a:ext cx="3052481" cy="754007"/>
            <a:chOff x="2885249" y="3163451"/>
            <a:chExt cx="3052481" cy="754007"/>
          </a:xfrm>
        </p:grpSpPr>
        <p:sp>
          <p:nvSpPr>
            <p:cNvPr id="116" name="Rectangle 115">
              <a:extLst>
                <a:ext uri="{FF2B5EF4-FFF2-40B4-BE49-F238E27FC236}">
                  <a16:creationId xmlns:a16="http://schemas.microsoft.com/office/drawing/2014/main" id="{8071C4AA-F47E-4433-BD73-06B070257543}"/>
                </a:ext>
              </a:extLst>
            </p:cNvPr>
            <p:cNvSpPr/>
            <p:nvPr/>
          </p:nvSpPr>
          <p:spPr bwMode="auto">
            <a:xfrm>
              <a:off x="2885249" y="3163451"/>
              <a:ext cx="3052481" cy="75400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94" name="Group 93">
              <a:extLst>
                <a:ext uri="{FF2B5EF4-FFF2-40B4-BE49-F238E27FC236}">
                  <a16:creationId xmlns:a16="http://schemas.microsoft.com/office/drawing/2014/main" id="{876F4413-D318-4761-97B8-8C4F7BAD7CB2}"/>
                </a:ext>
              </a:extLst>
            </p:cNvPr>
            <p:cNvGrpSpPr/>
            <p:nvPr/>
          </p:nvGrpSpPr>
          <p:grpSpPr>
            <a:xfrm>
              <a:off x="3763922" y="3345781"/>
              <a:ext cx="1334847" cy="360000"/>
              <a:chOff x="3763922" y="3345781"/>
              <a:chExt cx="1334847" cy="360000"/>
            </a:xfrm>
          </p:grpSpPr>
          <p:pic>
            <p:nvPicPr>
              <p:cNvPr id="2066" name="Graphic 2065">
                <a:extLst>
                  <a:ext uri="{FF2B5EF4-FFF2-40B4-BE49-F238E27FC236}">
                    <a16:creationId xmlns:a16="http://schemas.microsoft.com/office/drawing/2014/main" id="{A4108ED1-9D20-4D51-BC42-883D25CEF9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63922" y="3345781"/>
                <a:ext cx="360000" cy="360000"/>
              </a:xfrm>
              <a:prstGeom prst="rect">
                <a:avLst/>
              </a:prstGeom>
            </p:spPr>
          </p:pic>
          <p:sp>
            <p:nvSpPr>
              <p:cNvPr id="119" name="TextBox 118">
                <a:extLst>
                  <a:ext uri="{FF2B5EF4-FFF2-40B4-BE49-F238E27FC236}">
                    <a16:creationId xmlns:a16="http://schemas.microsoft.com/office/drawing/2014/main" id="{40691262-3D00-43E0-9970-139F05CC36E1}"/>
                  </a:ext>
                </a:extLst>
              </p:cNvPr>
              <p:cNvSpPr txBox="1"/>
              <p:nvPr/>
            </p:nvSpPr>
            <p:spPr>
              <a:xfrm>
                <a:off x="4191371" y="3364575"/>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Time Series Insights</a:t>
                </a:r>
              </a:p>
            </p:txBody>
          </p:sp>
        </p:grpSp>
      </p:grpSp>
      <p:cxnSp>
        <p:nvCxnSpPr>
          <p:cNvPr id="122" name="Straight Arrow Connector 121">
            <a:extLst>
              <a:ext uri="{FF2B5EF4-FFF2-40B4-BE49-F238E27FC236}">
                <a16:creationId xmlns:a16="http://schemas.microsoft.com/office/drawing/2014/main" id="{79B296E7-F04C-40A9-A445-185261CA1C3E}"/>
              </a:ext>
            </a:extLst>
          </p:cNvPr>
          <p:cNvCxnSpPr>
            <a:cxnSpLocks/>
          </p:cNvCxnSpPr>
          <p:nvPr/>
        </p:nvCxnSpPr>
        <p:spPr>
          <a:xfrm>
            <a:off x="2124788" y="3446338"/>
            <a:ext cx="76866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23" name="Straight Arrow Connector 122">
            <a:extLst>
              <a:ext uri="{FF2B5EF4-FFF2-40B4-BE49-F238E27FC236}">
                <a16:creationId xmlns:a16="http://schemas.microsoft.com/office/drawing/2014/main" id="{21236C44-E393-48C3-B012-17DCB4E595C8}"/>
              </a:ext>
            </a:extLst>
          </p:cNvPr>
          <p:cNvCxnSpPr>
            <a:cxnSpLocks/>
          </p:cNvCxnSpPr>
          <p:nvPr/>
        </p:nvCxnSpPr>
        <p:spPr>
          <a:xfrm flipH="1" flipV="1">
            <a:off x="5945157" y="3416429"/>
            <a:ext cx="3580424" cy="6981"/>
          </a:xfrm>
          <a:prstGeom prst="straightConnector1">
            <a:avLst/>
          </a:prstGeom>
          <a:noFill/>
          <a:ln w="19050" cap="flat" cmpd="sng" algn="ctr">
            <a:solidFill>
              <a:srgbClr val="000000"/>
            </a:solidFill>
            <a:prstDash val="solid"/>
            <a:headEnd type="none" w="lg" len="med"/>
            <a:tailEnd type="triangle" w="med" len="med"/>
          </a:ln>
          <a:effectLst/>
        </p:spPr>
      </p:cxnSp>
      <p:sp>
        <p:nvSpPr>
          <p:cNvPr id="57" name="Rectangle 56">
            <a:extLst>
              <a:ext uri="{FF2B5EF4-FFF2-40B4-BE49-F238E27FC236}">
                <a16:creationId xmlns:a16="http://schemas.microsoft.com/office/drawing/2014/main" id="{4E948A42-7075-4281-AB6C-9F32A4F37310}"/>
              </a:ext>
            </a:extLst>
          </p:cNvPr>
          <p:cNvSpPr/>
          <p:nvPr/>
        </p:nvSpPr>
        <p:spPr bwMode="auto">
          <a:xfrm>
            <a:off x="9519366" y="2994612"/>
            <a:ext cx="1841930" cy="149641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1" name="Group 50">
            <a:extLst>
              <a:ext uri="{FF2B5EF4-FFF2-40B4-BE49-F238E27FC236}">
                <a16:creationId xmlns:a16="http://schemas.microsoft.com/office/drawing/2014/main" id="{A4AC3279-830A-4628-931B-931C9B9DD62E}"/>
              </a:ext>
            </a:extLst>
          </p:cNvPr>
          <p:cNvGrpSpPr/>
          <p:nvPr/>
        </p:nvGrpSpPr>
        <p:grpSpPr>
          <a:xfrm>
            <a:off x="9818146" y="3610963"/>
            <a:ext cx="1252935" cy="358250"/>
            <a:chOff x="9730105" y="3501775"/>
            <a:chExt cx="1252935" cy="358250"/>
          </a:xfrm>
        </p:grpSpPr>
        <p:sp>
          <p:nvSpPr>
            <p:cNvPr id="58" name="TextBox 57">
              <a:extLst>
                <a:ext uri="{FF2B5EF4-FFF2-40B4-BE49-F238E27FC236}">
                  <a16:creationId xmlns:a16="http://schemas.microsoft.com/office/drawing/2014/main" id="{CDBA0939-8AA3-4E72-B317-BBE45D1DC071}"/>
                </a:ext>
              </a:extLst>
            </p:cNvPr>
            <p:cNvSpPr txBox="1"/>
            <p:nvPr/>
          </p:nvSpPr>
          <p:spPr>
            <a:xfrm>
              <a:off x="10374997" y="3640359"/>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Power BI</a:t>
              </a:r>
            </a:p>
          </p:txBody>
        </p:sp>
        <p:grpSp>
          <p:nvGrpSpPr>
            <p:cNvPr id="59" name="Group 58">
              <a:extLst>
                <a:ext uri="{FF2B5EF4-FFF2-40B4-BE49-F238E27FC236}">
                  <a16:creationId xmlns:a16="http://schemas.microsoft.com/office/drawing/2014/main" id="{CF0CA3EF-E4AF-48CE-A471-4C831E54EF3F}"/>
                </a:ext>
              </a:extLst>
            </p:cNvPr>
            <p:cNvGrpSpPr/>
            <p:nvPr/>
          </p:nvGrpSpPr>
          <p:grpSpPr>
            <a:xfrm>
              <a:off x="9730105" y="3501775"/>
              <a:ext cx="474506" cy="358250"/>
              <a:chOff x="2851176" y="840527"/>
              <a:chExt cx="3024388" cy="2283410"/>
            </a:xfrm>
          </p:grpSpPr>
          <p:sp>
            <p:nvSpPr>
              <p:cNvPr id="60" name="Freeform: Shape 338">
                <a:extLst>
                  <a:ext uri="{FF2B5EF4-FFF2-40B4-BE49-F238E27FC236}">
                    <a16:creationId xmlns:a16="http://schemas.microsoft.com/office/drawing/2014/main" id="{755D314E-9F9D-47B0-8CC8-7815A6387FB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sp>
            <p:nvSpPr>
              <p:cNvPr id="61" name="Freeform: Shape 339">
                <a:extLst>
                  <a:ext uri="{FF2B5EF4-FFF2-40B4-BE49-F238E27FC236}">
                    <a16:creationId xmlns:a16="http://schemas.microsoft.com/office/drawing/2014/main" id="{37EC31AF-BED1-444B-9403-A3721206BF9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grpSp>
      </p:grpSp>
      <p:grpSp>
        <p:nvGrpSpPr>
          <p:cNvPr id="88" name="Group 87">
            <a:extLst>
              <a:ext uri="{FF2B5EF4-FFF2-40B4-BE49-F238E27FC236}">
                <a16:creationId xmlns:a16="http://schemas.microsoft.com/office/drawing/2014/main" id="{5C4D9EDA-8BFD-4202-8F2B-D353FBC84EA6}"/>
              </a:ext>
            </a:extLst>
          </p:cNvPr>
          <p:cNvGrpSpPr/>
          <p:nvPr/>
        </p:nvGrpSpPr>
        <p:grpSpPr>
          <a:xfrm>
            <a:off x="2490882" y="4089603"/>
            <a:ext cx="1575344" cy="1272327"/>
            <a:chOff x="2489294" y="4089602"/>
            <a:chExt cx="1575344" cy="1272327"/>
          </a:xfrm>
        </p:grpSpPr>
        <p:sp>
          <p:nvSpPr>
            <p:cNvPr id="96" name="Rectangle 95">
              <a:extLst>
                <a:ext uri="{FF2B5EF4-FFF2-40B4-BE49-F238E27FC236}">
                  <a16:creationId xmlns:a16="http://schemas.microsoft.com/office/drawing/2014/main" id="{9FA35741-B998-4936-BC15-09148ACA8295}"/>
                </a:ext>
              </a:extLst>
            </p:cNvPr>
            <p:cNvSpPr/>
            <p:nvPr/>
          </p:nvSpPr>
          <p:spPr bwMode="auto">
            <a:xfrm>
              <a:off x="2489294" y="4089602"/>
              <a:ext cx="1575344"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97" name="Graphic 96">
              <a:extLst>
                <a:ext uri="{FF2B5EF4-FFF2-40B4-BE49-F238E27FC236}">
                  <a16:creationId xmlns:a16="http://schemas.microsoft.com/office/drawing/2014/main" id="{41B437A6-6708-4018-A3B7-6392AD0BE1B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589519" y="4278408"/>
              <a:ext cx="360000" cy="360000"/>
            </a:xfrm>
            <a:prstGeom prst="rect">
              <a:avLst/>
            </a:prstGeom>
          </p:spPr>
        </p:pic>
        <p:sp>
          <p:nvSpPr>
            <p:cNvPr id="98" name="TextBox 97">
              <a:extLst>
                <a:ext uri="{FF2B5EF4-FFF2-40B4-BE49-F238E27FC236}">
                  <a16:creationId xmlns:a16="http://schemas.microsoft.com/office/drawing/2014/main" id="{B2F57E0A-EEFE-4B8D-8B60-CB60698C4602}"/>
                </a:ext>
              </a:extLst>
            </p:cNvPr>
            <p:cNvSpPr txBox="1"/>
            <p:nvPr/>
          </p:nvSpPr>
          <p:spPr>
            <a:xfrm>
              <a:off x="3085966" y="4306009"/>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Factory</a:t>
              </a:r>
            </a:p>
          </p:txBody>
        </p:sp>
        <p:sp>
          <p:nvSpPr>
            <p:cNvPr id="99" name="TextBox 98">
              <a:extLst>
                <a:ext uri="{FF2B5EF4-FFF2-40B4-BE49-F238E27FC236}">
                  <a16:creationId xmlns:a16="http://schemas.microsoft.com/office/drawing/2014/main" id="{9ADB9E95-BF6F-480B-BCC3-E9DF85C73150}"/>
                </a:ext>
              </a:extLst>
            </p:cNvPr>
            <p:cNvSpPr txBox="1"/>
            <p:nvPr/>
          </p:nvSpPr>
          <p:spPr>
            <a:xfrm>
              <a:off x="3078768" y="4846326"/>
              <a:ext cx="771498"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Synapse Analytics</a:t>
              </a:r>
            </a:p>
          </p:txBody>
        </p:sp>
        <p:pic>
          <p:nvPicPr>
            <p:cNvPr id="100" name="Graphic 99">
              <a:extLst>
                <a:ext uri="{FF2B5EF4-FFF2-40B4-BE49-F238E27FC236}">
                  <a16:creationId xmlns:a16="http://schemas.microsoft.com/office/drawing/2014/main" id="{BB19AC35-253F-4AD7-8E44-C12553F019C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18043" y="4840444"/>
              <a:ext cx="313125" cy="360000"/>
            </a:xfrm>
            <a:prstGeom prst="rect">
              <a:avLst/>
            </a:prstGeom>
          </p:spPr>
        </p:pic>
      </p:grpSp>
    </p:spTree>
    <p:extLst>
      <p:ext uri="{BB962C8B-B14F-4D97-AF65-F5344CB8AC3E}">
        <p14:creationId xmlns:p14="http://schemas.microsoft.com/office/powerpoint/2010/main" val="236113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ontent Placeholder 5">
            <a:extLst>
              <a:ext uri="{FF2B5EF4-FFF2-40B4-BE49-F238E27FC236}">
                <a16:creationId xmlns:a16="http://schemas.microsoft.com/office/drawing/2014/main" id="{3C11E6FF-B612-4544-86D7-6643742A165A}"/>
              </a:ext>
            </a:extLst>
          </p:cNvPr>
          <p:cNvSpPr txBox="1">
            <a:spLocks/>
          </p:cNvSpPr>
          <p:nvPr/>
        </p:nvSpPr>
        <p:spPr>
          <a:xfrm>
            <a:off x="6265818" y="3777056"/>
            <a:ext cx="2727242" cy="1110630"/>
          </a:xfrm>
          <a:prstGeom prst="rect">
            <a:avLst/>
          </a:prstGeom>
          <a:solidFill>
            <a:srgbClr val="50E6FF">
              <a:lumMod val="50000"/>
            </a:srgbClr>
          </a:solidFill>
        </p:spPr>
        <p:txBody>
          <a:bodyPr vert="horz" lIns="182832" tIns="182832" rIns="182832" bIns="182832"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defRPr/>
            </a:pPr>
            <a:endParaRPr lang="en-US" sz="1899">
              <a:solidFill>
                <a:srgbClr val="0478D4"/>
              </a:solidFill>
              <a:latin typeface="Segoe UI Semibold"/>
              <a:ea typeface="Gotham-Book" charset="0"/>
              <a:cs typeface="Gotham-Book" charset="0"/>
              <a:sym typeface="Segoe UI Semibold"/>
            </a:endParaRPr>
          </a:p>
        </p:txBody>
      </p:sp>
      <p:sp>
        <p:nvSpPr>
          <p:cNvPr id="101" name="Content Placeholder 5">
            <a:extLst>
              <a:ext uri="{FF2B5EF4-FFF2-40B4-BE49-F238E27FC236}">
                <a16:creationId xmlns:a16="http://schemas.microsoft.com/office/drawing/2014/main" id="{CEC2A3E7-D70C-4691-A4AC-642269F57C86}"/>
              </a:ext>
            </a:extLst>
          </p:cNvPr>
          <p:cNvSpPr txBox="1">
            <a:spLocks/>
          </p:cNvSpPr>
          <p:nvPr/>
        </p:nvSpPr>
        <p:spPr>
          <a:xfrm flipH="1">
            <a:off x="6265819" y="3813759"/>
            <a:ext cx="2684379" cy="284074"/>
          </a:xfrm>
          <a:prstGeom prst="rect">
            <a:avLst/>
          </a:prstGeom>
          <a:solidFill>
            <a:schemeClr val="tx1">
              <a:lumMod val="20000"/>
              <a:lumOff val="80000"/>
            </a:schemeClr>
          </a:solidFill>
          <a:ln w="19050">
            <a:noFill/>
          </a:ln>
        </p:spPr>
        <p:txBody>
          <a:bodyPr vert="horz" lIns="182832" tIns="182832" rIns="182832" bIns="182832"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lgn="r">
              <a:spcBef>
                <a:spcPts val="600"/>
              </a:spcBef>
              <a:defRPr/>
            </a:pPr>
            <a:r>
              <a:rPr lang="en-US" sz="1600" b="1">
                <a:solidFill>
                  <a:srgbClr val="50E6FF">
                    <a:lumMod val="50000"/>
                  </a:srgbClr>
                </a:solidFill>
                <a:latin typeface="Segoe UI Semibold" panose="020B0502040204020203" pitchFamily="34" charset="0"/>
                <a:cs typeface="Segoe UI Semibold" panose="020B0502040204020203" pitchFamily="34" charset="0"/>
                <a:sym typeface="Segoe UI Semibold"/>
              </a:rPr>
              <a:t>Store processed data</a:t>
            </a:r>
          </a:p>
        </p:txBody>
      </p:sp>
      <p:sp>
        <p:nvSpPr>
          <p:cNvPr id="98" name="Content Placeholder 5">
            <a:extLst>
              <a:ext uri="{FF2B5EF4-FFF2-40B4-BE49-F238E27FC236}">
                <a16:creationId xmlns:a16="http://schemas.microsoft.com/office/drawing/2014/main" id="{CF87BAEF-85A3-411E-A160-7AB5619076CF}"/>
              </a:ext>
            </a:extLst>
          </p:cNvPr>
          <p:cNvSpPr txBox="1">
            <a:spLocks/>
          </p:cNvSpPr>
          <p:nvPr/>
        </p:nvSpPr>
        <p:spPr>
          <a:xfrm>
            <a:off x="625477" y="5562605"/>
            <a:ext cx="2746991" cy="1110630"/>
          </a:xfrm>
          <a:prstGeom prst="rect">
            <a:avLst/>
          </a:prstGeom>
          <a:solidFill>
            <a:srgbClr val="50E6FF">
              <a:lumMod val="50000"/>
            </a:srgbClr>
          </a:solidFill>
        </p:spPr>
        <p:txBody>
          <a:bodyPr vert="horz" lIns="182832" tIns="182832" rIns="182832" bIns="182832"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defRPr/>
            </a:pPr>
            <a:endParaRPr lang="en-US" sz="1899">
              <a:solidFill>
                <a:srgbClr val="0478D4"/>
              </a:solidFill>
              <a:latin typeface="Segoe UI Semibold"/>
              <a:ea typeface="Gotham-Book" charset="0"/>
              <a:cs typeface="Gotham-Book" charset="0"/>
              <a:sym typeface="Segoe UI Semibold"/>
            </a:endParaRPr>
          </a:p>
        </p:txBody>
      </p:sp>
      <p:sp>
        <p:nvSpPr>
          <p:cNvPr id="2" name="Title 1">
            <a:extLst>
              <a:ext uri="{FF2B5EF4-FFF2-40B4-BE49-F238E27FC236}">
                <a16:creationId xmlns:a16="http://schemas.microsoft.com/office/drawing/2014/main" id="{912621F7-19CD-6B4A-8900-FB4BCB77EC8A}"/>
              </a:ext>
            </a:extLst>
          </p:cNvPr>
          <p:cNvSpPr>
            <a:spLocks noGrp="1"/>
          </p:cNvSpPr>
          <p:nvPr>
            <p:ph type="title" idx="4294967295"/>
          </p:nvPr>
        </p:nvSpPr>
        <p:spPr>
          <a:xfrm>
            <a:off x="885825" y="620713"/>
            <a:ext cx="11306175" cy="403225"/>
          </a:xfrm>
        </p:spPr>
        <p:txBody>
          <a:bodyPr/>
          <a:lstStyle/>
          <a:p>
            <a:r>
              <a:rPr lang="en-US" dirty="0">
                <a:solidFill>
                  <a:srgbClr val="0070C0"/>
                </a:solidFill>
              </a:rPr>
              <a:t>Using IoT as an operational Data Source</a:t>
            </a:r>
          </a:p>
        </p:txBody>
      </p:sp>
      <p:sp>
        <p:nvSpPr>
          <p:cNvPr id="50" name="Rectangle 49">
            <a:extLst>
              <a:ext uri="{FF2B5EF4-FFF2-40B4-BE49-F238E27FC236}">
                <a16:creationId xmlns:a16="http://schemas.microsoft.com/office/drawing/2014/main" id="{908E8CE3-58BA-479A-96E7-A5E5823D85DA}"/>
              </a:ext>
            </a:extLst>
          </p:cNvPr>
          <p:cNvSpPr/>
          <p:nvPr/>
        </p:nvSpPr>
        <p:spPr bwMode="auto">
          <a:xfrm>
            <a:off x="688094" y="1468438"/>
            <a:ext cx="1430084" cy="3529351"/>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2" name="Group 11">
            <a:extLst>
              <a:ext uri="{FF2B5EF4-FFF2-40B4-BE49-F238E27FC236}">
                <a16:creationId xmlns:a16="http://schemas.microsoft.com/office/drawing/2014/main" id="{591E005E-A937-42D5-BD02-53B35F544AFC}"/>
              </a:ext>
            </a:extLst>
          </p:cNvPr>
          <p:cNvGrpSpPr/>
          <p:nvPr/>
        </p:nvGrpSpPr>
        <p:grpSpPr>
          <a:xfrm>
            <a:off x="843491" y="2888789"/>
            <a:ext cx="1459797" cy="360000"/>
            <a:chOff x="4051094" y="3143895"/>
            <a:chExt cx="1459797" cy="360000"/>
          </a:xfrm>
        </p:grpSpPr>
        <p:sp>
          <p:nvSpPr>
            <p:cNvPr id="53" name="TextBox 52">
              <a:extLst>
                <a:ext uri="{FF2B5EF4-FFF2-40B4-BE49-F238E27FC236}">
                  <a16:creationId xmlns:a16="http://schemas.microsoft.com/office/drawing/2014/main" id="{0E30BD84-8BF0-4944-88C0-C34DAE64AD03}"/>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54" name="Graphic 53">
              <a:extLst>
                <a:ext uri="{FF2B5EF4-FFF2-40B4-BE49-F238E27FC236}">
                  <a16:creationId xmlns:a16="http://schemas.microsoft.com/office/drawing/2014/main" id="{0B5D69B3-9DA5-42A7-A352-E348B834E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094" y="3143895"/>
              <a:ext cx="360000" cy="360000"/>
            </a:xfrm>
            <a:prstGeom prst="rect">
              <a:avLst/>
            </a:prstGeom>
          </p:spPr>
        </p:pic>
      </p:grpSp>
      <p:sp>
        <p:nvSpPr>
          <p:cNvPr id="65" name="Rectangle 64">
            <a:extLst>
              <a:ext uri="{FF2B5EF4-FFF2-40B4-BE49-F238E27FC236}">
                <a16:creationId xmlns:a16="http://schemas.microsoft.com/office/drawing/2014/main" id="{9DFC749E-EDE3-4735-8DB5-98C9D73CB2F5}"/>
              </a:ext>
            </a:extLst>
          </p:cNvPr>
          <p:cNvSpPr/>
          <p:nvPr/>
        </p:nvSpPr>
        <p:spPr bwMode="auto">
          <a:xfrm>
            <a:off x="2886838" y="1466811"/>
            <a:ext cx="3108256"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28" name="Graphic 27">
            <a:extLst>
              <a:ext uri="{FF2B5EF4-FFF2-40B4-BE49-F238E27FC236}">
                <a16:creationId xmlns:a16="http://schemas.microsoft.com/office/drawing/2014/main" id="{58D08A55-172F-4321-B76E-5FF84B9ECF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0212" y="1928871"/>
            <a:ext cx="360000" cy="360000"/>
          </a:xfrm>
          <a:prstGeom prst="rect">
            <a:avLst/>
          </a:prstGeom>
        </p:spPr>
      </p:pic>
      <p:cxnSp>
        <p:nvCxnSpPr>
          <p:cNvPr id="2048" name="Straight Arrow Connector 2047">
            <a:extLst>
              <a:ext uri="{FF2B5EF4-FFF2-40B4-BE49-F238E27FC236}">
                <a16:creationId xmlns:a16="http://schemas.microsoft.com/office/drawing/2014/main" id="{48FC0D36-3860-47C4-888F-562A99353B64}"/>
              </a:ext>
            </a:extLst>
          </p:cNvPr>
          <p:cNvCxnSpPr>
            <a:cxnSpLocks/>
          </p:cNvCxnSpPr>
          <p:nvPr/>
        </p:nvCxnSpPr>
        <p:spPr>
          <a:xfrm>
            <a:off x="1547052" y="4997789"/>
            <a:ext cx="0" cy="564817"/>
          </a:xfrm>
          <a:prstGeom prst="straightConnector1">
            <a:avLst/>
          </a:prstGeom>
          <a:noFill/>
          <a:ln w="19050" cap="flat" cmpd="sng" algn="ctr">
            <a:solidFill>
              <a:srgbClr val="000000"/>
            </a:solidFill>
            <a:prstDash val="solid"/>
            <a:headEnd type="none" w="lg" len="med"/>
            <a:tailEnd type="triangle" w="med" len="med"/>
          </a:ln>
          <a:effectLst/>
        </p:spPr>
      </p:cxnSp>
      <p:grpSp>
        <p:nvGrpSpPr>
          <p:cNvPr id="2078" name="Group 2077">
            <a:extLst>
              <a:ext uri="{FF2B5EF4-FFF2-40B4-BE49-F238E27FC236}">
                <a16:creationId xmlns:a16="http://schemas.microsoft.com/office/drawing/2014/main" id="{F2780D3B-3E3D-4C7B-BA1F-C0FF339D8A51}"/>
              </a:ext>
            </a:extLst>
          </p:cNvPr>
          <p:cNvGrpSpPr/>
          <p:nvPr/>
        </p:nvGrpSpPr>
        <p:grpSpPr>
          <a:xfrm>
            <a:off x="688095" y="5881927"/>
            <a:ext cx="8254704" cy="791308"/>
            <a:chOff x="686507" y="6142892"/>
            <a:chExt cx="8254704" cy="791308"/>
          </a:xfrm>
        </p:grpSpPr>
        <p:sp>
          <p:nvSpPr>
            <p:cNvPr id="55" name="Rectangle 54">
              <a:extLst>
                <a:ext uri="{FF2B5EF4-FFF2-40B4-BE49-F238E27FC236}">
                  <a16:creationId xmlns:a16="http://schemas.microsoft.com/office/drawing/2014/main" id="{C06EF729-EA3D-4610-99C8-C942AF45A401}"/>
                </a:ext>
              </a:extLst>
            </p:cNvPr>
            <p:cNvSpPr/>
            <p:nvPr/>
          </p:nvSpPr>
          <p:spPr bwMode="auto">
            <a:xfrm>
              <a:off x="686507" y="6142892"/>
              <a:ext cx="8254704" cy="79130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55" name="Group 2054">
              <a:extLst>
                <a:ext uri="{FF2B5EF4-FFF2-40B4-BE49-F238E27FC236}">
                  <a16:creationId xmlns:a16="http://schemas.microsoft.com/office/drawing/2014/main" id="{7EA480AF-11E2-4F28-8D26-F88C28BFD7EE}"/>
                </a:ext>
              </a:extLst>
            </p:cNvPr>
            <p:cNvGrpSpPr/>
            <p:nvPr/>
          </p:nvGrpSpPr>
          <p:grpSpPr>
            <a:xfrm>
              <a:off x="3704638" y="6358546"/>
              <a:ext cx="2218443" cy="367641"/>
              <a:chOff x="3476723" y="5710846"/>
              <a:chExt cx="2218443" cy="367641"/>
            </a:xfrm>
          </p:grpSpPr>
          <p:pic>
            <p:nvPicPr>
              <p:cNvPr id="18" name="Graphic 17">
                <a:extLst>
                  <a:ext uri="{FF2B5EF4-FFF2-40B4-BE49-F238E27FC236}">
                    <a16:creationId xmlns:a16="http://schemas.microsoft.com/office/drawing/2014/main" id="{36942917-ADCB-4A69-9BE2-9DD4E7BAA8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6723" y="5710846"/>
                <a:ext cx="360000" cy="360000"/>
              </a:xfrm>
              <a:prstGeom prst="rect">
                <a:avLst/>
              </a:prstGeom>
            </p:spPr>
          </p:pic>
          <p:sp>
            <p:nvSpPr>
              <p:cNvPr id="2054" name="TextBox 2053">
                <a:extLst>
                  <a:ext uri="{FF2B5EF4-FFF2-40B4-BE49-F238E27FC236}">
                    <a16:creationId xmlns:a16="http://schemas.microsoft.com/office/drawing/2014/main" id="{7200BAAA-A6E8-473D-96F7-96017DDF7517}"/>
                  </a:ext>
                </a:extLst>
              </p:cNvPr>
              <p:cNvSpPr txBox="1"/>
              <p:nvPr/>
            </p:nvSpPr>
            <p:spPr>
              <a:xfrm>
                <a:off x="4107562" y="5746088"/>
                <a:ext cx="1587604" cy="332399"/>
              </a:xfrm>
              <a:prstGeom prst="rect">
                <a:avLst/>
              </a:prstGeom>
              <a:noFill/>
            </p:spPr>
            <p:txBody>
              <a:bodyPr wrap="square" lIns="0" tIns="0" rIns="0" bIns="0" rtlCol="0">
                <a:spAutoFit/>
              </a:bodyPr>
              <a:lstStyle/>
              <a:p>
                <a:pPr defTabSz="914093">
                  <a:lnSpc>
                    <a:spcPct val="90000"/>
                  </a:lnSpc>
                  <a:defRPr/>
                </a:pPr>
                <a:r>
                  <a:rPr lang="en-US" sz="1200" kern="0" dirty="0">
                    <a:solidFill>
                      <a:srgbClr val="000000"/>
                    </a:solidFill>
                    <a:latin typeface="Segoe UI Semibold"/>
                    <a:sym typeface="Segoe UI Semibold"/>
                  </a:rPr>
                  <a:t>Azure </a:t>
                </a:r>
                <a:br>
                  <a:rPr lang="en-US" sz="1200" kern="0" dirty="0">
                    <a:solidFill>
                      <a:srgbClr val="000000"/>
                    </a:solidFill>
                    <a:latin typeface="Segoe UI Semibold"/>
                    <a:sym typeface="Segoe UI Semibold"/>
                  </a:rPr>
                </a:br>
                <a:r>
                  <a:rPr lang="en-US" sz="1200" kern="0" dirty="0">
                    <a:solidFill>
                      <a:srgbClr val="000000"/>
                    </a:solidFill>
                    <a:latin typeface="Segoe UI Semibold"/>
                    <a:sym typeface="Segoe UI Semibold"/>
                  </a:rPr>
                  <a:t>Data Lake Gen 2</a:t>
                </a:r>
              </a:p>
            </p:txBody>
          </p:sp>
        </p:grpSp>
      </p:grpSp>
      <p:cxnSp>
        <p:nvCxnSpPr>
          <p:cNvPr id="2059" name="Straight Arrow Connector 2058">
            <a:extLst>
              <a:ext uri="{FF2B5EF4-FFF2-40B4-BE49-F238E27FC236}">
                <a16:creationId xmlns:a16="http://schemas.microsoft.com/office/drawing/2014/main" id="{83E466FE-227B-4755-A92C-80A50BCDB1C6}"/>
              </a:ext>
            </a:extLst>
          </p:cNvPr>
          <p:cNvCxnSpPr>
            <a:cxnSpLocks/>
          </p:cNvCxnSpPr>
          <p:nvPr/>
        </p:nvCxnSpPr>
        <p:spPr>
          <a:xfrm>
            <a:off x="2118178" y="2117360"/>
            <a:ext cx="768660" cy="0"/>
          </a:xfrm>
          <a:prstGeom prst="straightConnector1">
            <a:avLst/>
          </a:prstGeom>
          <a:noFill/>
          <a:ln w="19050" cap="flat" cmpd="sng" algn="ctr">
            <a:solidFill>
              <a:srgbClr val="000000"/>
            </a:solidFill>
            <a:prstDash val="solid"/>
            <a:headEnd type="none" w="lg" len="med"/>
            <a:tailEnd type="triangle" w="med" len="med"/>
          </a:ln>
          <a:effectLst/>
        </p:spPr>
      </p:cxnSp>
      <p:sp>
        <p:nvSpPr>
          <p:cNvPr id="2062" name="TextBox 2061">
            <a:extLst>
              <a:ext uri="{FF2B5EF4-FFF2-40B4-BE49-F238E27FC236}">
                <a16:creationId xmlns:a16="http://schemas.microsoft.com/office/drawing/2014/main" id="{8D493B05-F15E-4599-95EE-34A9445E1381}"/>
              </a:ext>
            </a:extLst>
          </p:cNvPr>
          <p:cNvSpPr txBox="1"/>
          <p:nvPr/>
        </p:nvSpPr>
        <p:spPr>
          <a:xfrm>
            <a:off x="3884862" y="1938919"/>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grpSp>
        <p:nvGrpSpPr>
          <p:cNvPr id="93" name="Group 92">
            <a:extLst>
              <a:ext uri="{FF2B5EF4-FFF2-40B4-BE49-F238E27FC236}">
                <a16:creationId xmlns:a16="http://schemas.microsoft.com/office/drawing/2014/main" id="{49B82087-B0BC-4848-B112-E4935CA6B607}"/>
              </a:ext>
            </a:extLst>
          </p:cNvPr>
          <p:cNvGrpSpPr/>
          <p:nvPr/>
        </p:nvGrpSpPr>
        <p:grpSpPr>
          <a:xfrm>
            <a:off x="5505798" y="4088613"/>
            <a:ext cx="3445565" cy="1286689"/>
            <a:chOff x="5495646" y="4424851"/>
            <a:chExt cx="3445565" cy="1286689"/>
          </a:xfrm>
        </p:grpSpPr>
        <p:sp>
          <p:nvSpPr>
            <p:cNvPr id="67" name="Rectangle 66">
              <a:extLst>
                <a:ext uri="{FF2B5EF4-FFF2-40B4-BE49-F238E27FC236}">
                  <a16:creationId xmlns:a16="http://schemas.microsoft.com/office/drawing/2014/main" id="{82929D9A-DEFC-4BC0-9A8D-289C9895D81D}"/>
                </a:ext>
              </a:extLst>
            </p:cNvPr>
            <p:cNvSpPr/>
            <p:nvPr/>
          </p:nvSpPr>
          <p:spPr bwMode="auto">
            <a:xfrm>
              <a:off x="5495646" y="4424851"/>
              <a:ext cx="3445565"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68" name="Group 2067">
              <a:extLst>
                <a:ext uri="{FF2B5EF4-FFF2-40B4-BE49-F238E27FC236}">
                  <a16:creationId xmlns:a16="http://schemas.microsoft.com/office/drawing/2014/main" id="{E19B705F-9126-4E4C-AB43-6379A32256CE}"/>
                </a:ext>
              </a:extLst>
            </p:cNvPr>
            <p:cNvGrpSpPr/>
            <p:nvPr/>
          </p:nvGrpSpPr>
          <p:grpSpPr>
            <a:xfrm>
              <a:off x="7372981" y="4931855"/>
              <a:ext cx="1537924" cy="360000"/>
              <a:chOff x="7249867" y="4208717"/>
              <a:chExt cx="1537924" cy="360000"/>
            </a:xfrm>
          </p:grpSpPr>
          <p:sp>
            <p:nvSpPr>
              <p:cNvPr id="2063" name="TextBox 2062">
                <a:extLst>
                  <a:ext uri="{FF2B5EF4-FFF2-40B4-BE49-F238E27FC236}">
                    <a16:creationId xmlns:a16="http://schemas.microsoft.com/office/drawing/2014/main" id="{951F593A-492A-4445-8CF9-895D09A17915}"/>
                  </a:ext>
                </a:extLst>
              </p:cNvPr>
              <p:cNvSpPr txBox="1"/>
              <p:nvPr/>
            </p:nvSpPr>
            <p:spPr>
              <a:xfrm>
                <a:off x="7635212" y="4215984"/>
                <a:ext cx="1152579"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Synapse Analytics</a:t>
                </a:r>
              </a:p>
            </p:txBody>
          </p:sp>
          <p:pic>
            <p:nvPicPr>
              <p:cNvPr id="2064" name="Graphic 2063">
                <a:extLst>
                  <a:ext uri="{FF2B5EF4-FFF2-40B4-BE49-F238E27FC236}">
                    <a16:creationId xmlns:a16="http://schemas.microsoft.com/office/drawing/2014/main" id="{DE92E9C4-4494-4B98-9DD4-A14CF475FCC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67" y="4208717"/>
                <a:ext cx="313125" cy="360000"/>
              </a:xfrm>
              <a:prstGeom prst="rect">
                <a:avLst/>
              </a:prstGeom>
            </p:spPr>
          </p:pic>
        </p:grpSp>
        <p:grpSp>
          <p:nvGrpSpPr>
            <p:cNvPr id="2069" name="Group 2068">
              <a:extLst>
                <a:ext uri="{FF2B5EF4-FFF2-40B4-BE49-F238E27FC236}">
                  <a16:creationId xmlns:a16="http://schemas.microsoft.com/office/drawing/2014/main" id="{62D1B794-9A5A-4BD5-BF98-D4F751817994}"/>
                </a:ext>
              </a:extLst>
            </p:cNvPr>
            <p:cNvGrpSpPr/>
            <p:nvPr/>
          </p:nvGrpSpPr>
          <p:grpSpPr>
            <a:xfrm>
              <a:off x="5575782" y="4916599"/>
              <a:ext cx="1570303" cy="360000"/>
              <a:chOff x="5378138" y="4179766"/>
              <a:chExt cx="1570303" cy="360000"/>
            </a:xfrm>
          </p:grpSpPr>
          <p:pic>
            <p:nvPicPr>
              <p:cNvPr id="29" name="Graphic 28">
                <a:extLst>
                  <a:ext uri="{FF2B5EF4-FFF2-40B4-BE49-F238E27FC236}">
                    <a16:creationId xmlns:a16="http://schemas.microsoft.com/office/drawing/2014/main" id="{7A78BD5A-0E7A-4CE8-B21C-B7D8CAEC1E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8138" y="4179766"/>
                <a:ext cx="360000" cy="360000"/>
              </a:xfrm>
              <a:prstGeom prst="rect">
                <a:avLst/>
              </a:prstGeom>
            </p:spPr>
          </p:pic>
          <p:sp>
            <p:nvSpPr>
              <p:cNvPr id="68" name="TextBox 67">
                <a:extLst>
                  <a:ext uri="{FF2B5EF4-FFF2-40B4-BE49-F238E27FC236}">
                    <a16:creationId xmlns:a16="http://schemas.microsoft.com/office/drawing/2014/main" id="{D83A5F90-DABC-45C6-A5BD-DD16332B37EC}"/>
                  </a:ext>
                </a:extLst>
              </p:cNvPr>
              <p:cNvSpPr txBox="1"/>
              <p:nvPr/>
            </p:nvSpPr>
            <p:spPr>
              <a:xfrm>
                <a:off x="5795862" y="4206117"/>
                <a:ext cx="1152579" cy="332399"/>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SQL Datawarehouse</a:t>
                </a:r>
              </a:p>
            </p:txBody>
          </p:sp>
        </p:grpSp>
      </p:grpSp>
      <p:cxnSp>
        <p:nvCxnSpPr>
          <p:cNvPr id="84" name="Straight Arrow Connector 83">
            <a:extLst>
              <a:ext uri="{FF2B5EF4-FFF2-40B4-BE49-F238E27FC236}">
                <a16:creationId xmlns:a16="http://schemas.microsoft.com/office/drawing/2014/main" id="{8420B9F6-867E-4A2C-8F59-7D0BEAF51070}"/>
              </a:ext>
            </a:extLst>
          </p:cNvPr>
          <p:cNvCxnSpPr>
            <a:cxnSpLocks/>
          </p:cNvCxnSpPr>
          <p:nvPr/>
        </p:nvCxnSpPr>
        <p:spPr>
          <a:xfrm>
            <a:off x="5831570" y="2753500"/>
            <a:ext cx="0" cy="1281029"/>
          </a:xfrm>
          <a:prstGeom prst="straightConnector1">
            <a:avLst/>
          </a:prstGeom>
          <a:noFill/>
          <a:ln w="19050" cap="flat" cmpd="sng" algn="ctr">
            <a:solidFill>
              <a:srgbClr val="000000"/>
            </a:solidFill>
            <a:prstDash val="solid"/>
            <a:headEnd type="none" w="lg" len="med"/>
            <a:tailEnd type="triangle" w="med" len="med"/>
          </a:ln>
          <a:effectLst/>
        </p:spPr>
      </p:cxnSp>
      <p:cxnSp>
        <p:nvCxnSpPr>
          <p:cNvPr id="85" name="Straight Arrow Connector 84">
            <a:extLst>
              <a:ext uri="{FF2B5EF4-FFF2-40B4-BE49-F238E27FC236}">
                <a16:creationId xmlns:a16="http://schemas.microsoft.com/office/drawing/2014/main" id="{F5102098-353B-4C88-86B7-9FAA84A7E80A}"/>
              </a:ext>
            </a:extLst>
          </p:cNvPr>
          <p:cNvCxnSpPr>
            <a:cxnSpLocks/>
          </p:cNvCxnSpPr>
          <p:nvPr/>
        </p:nvCxnSpPr>
        <p:spPr>
          <a:xfrm>
            <a:off x="7048963" y="5398798"/>
            <a:ext cx="0" cy="483922"/>
          </a:xfrm>
          <a:prstGeom prst="straightConnector1">
            <a:avLst/>
          </a:prstGeom>
          <a:noFill/>
          <a:ln w="19050" cap="flat" cmpd="sng" algn="ctr">
            <a:solidFill>
              <a:srgbClr val="000000"/>
            </a:solidFill>
            <a:prstDash val="solid"/>
            <a:headEnd type="none" w="lg" len="med"/>
            <a:tailEnd type="triangle" w="med" len="med"/>
          </a:ln>
          <a:effectLst/>
        </p:spPr>
      </p:cxnSp>
      <p:grpSp>
        <p:nvGrpSpPr>
          <p:cNvPr id="92" name="Group 91">
            <a:extLst>
              <a:ext uri="{FF2B5EF4-FFF2-40B4-BE49-F238E27FC236}">
                <a16:creationId xmlns:a16="http://schemas.microsoft.com/office/drawing/2014/main" id="{F96AB8BA-5C0C-4FB2-99F7-6EF5F43C2647}"/>
              </a:ext>
            </a:extLst>
          </p:cNvPr>
          <p:cNvGrpSpPr/>
          <p:nvPr/>
        </p:nvGrpSpPr>
        <p:grpSpPr>
          <a:xfrm>
            <a:off x="4356624" y="4091404"/>
            <a:ext cx="906891" cy="1272327"/>
            <a:chOff x="4346472" y="4427642"/>
            <a:chExt cx="906891" cy="1272327"/>
          </a:xfrm>
        </p:grpSpPr>
        <p:sp>
          <p:nvSpPr>
            <p:cNvPr id="87" name="Rectangle 86">
              <a:extLst>
                <a:ext uri="{FF2B5EF4-FFF2-40B4-BE49-F238E27FC236}">
                  <a16:creationId xmlns:a16="http://schemas.microsoft.com/office/drawing/2014/main" id="{C93BDA40-2B2A-42B7-8798-4CC7E1FA647A}"/>
                </a:ext>
              </a:extLst>
            </p:cNvPr>
            <p:cNvSpPr/>
            <p:nvPr/>
          </p:nvSpPr>
          <p:spPr bwMode="auto">
            <a:xfrm>
              <a:off x="4346472" y="4427642"/>
              <a:ext cx="906891"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13" name="Graphic 12">
              <a:extLst>
                <a:ext uri="{FF2B5EF4-FFF2-40B4-BE49-F238E27FC236}">
                  <a16:creationId xmlns:a16="http://schemas.microsoft.com/office/drawing/2014/main" id="{B6EE4014-0BC6-4208-8F16-730663E254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4869" y="4792328"/>
              <a:ext cx="360000" cy="360000"/>
            </a:xfrm>
            <a:prstGeom prst="rect">
              <a:avLst/>
            </a:prstGeom>
          </p:spPr>
        </p:pic>
        <p:sp>
          <p:nvSpPr>
            <p:cNvPr id="89" name="TextBox 88">
              <a:extLst>
                <a:ext uri="{FF2B5EF4-FFF2-40B4-BE49-F238E27FC236}">
                  <a16:creationId xmlns:a16="http://schemas.microsoft.com/office/drawing/2014/main" id="{D1E29D12-C807-437F-AC78-383EEE5CA250}"/>
                </a:ext>
              </a:extLst>
            </p:cNvPr>
            <p:cNvSpPr txBox="1"/>
            <p:nvPr/>
          </p:nvSpPr>
          <p:spPr>
            <a:xfrm>
              <a:off x="4522733" y="5251656"/>
              <a:ext cx="524271" cy="332399"/>
            </a:xfrm>
            <a:prstGeom prst="rect">
              <a:avLst/>
            </a:prstGeom>
            <a:noFill/>
          </p:spPr>
          <p:txBody>
            <a:bodyPr wrap="square" lIns="0" tIns="0" rIns="0" bIns="0" rtlCol="0">
              <a:spAutoFit/>
            </a:bodyPr>
            <a:lstStyle/>
            <a:p>
              <a:pPr algn="ct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SQL</a:t>
              </a:r>
            </a:p>
          </p:txBody>
        </p:sp>
      </p:grpSp>
      <p:cxnSp>
        <p:nvCxnSpPr>
          <p:cNvPr id="91" name="Straight Arrow Connector 90">
            <a:extLst>
              <a:ext uri="{FF2B5EF4-FFF2-40B4-BE49-F238E27FC236}">
                <a16:creationId xmlns:a16="http://schemas.microsoft.com/office/drawing/2014/main" id="{2E7AE7E5-DEA3-4EF8-9075-5F49F793A41D}"/>
              </a:ext>
            </a:extLst>
          </p:cNvPr>
          <p:cNvCxnSpPr>
            <a:cxnSpLocks/>
          </p:cNvCxnSpPr>
          <p:nvPr/>
        </p:nvCxnSpPr>
        <p:spPr>
          <a:xfrm>
            <a:off x="4696106" y="2753500"/>
            <a:ext cx="0" cy="1335113"/>
          </a:xfrm>
          <a:prstGeom prst="straightConnector1">
            <a:avLst/>
          </a:prstGeom>
          <a:noFill/>
          <a:ln w="19050" cap="flat" cmpd="sng" algn="ctr">
            <a:solidFill>
              <a:srgbClr val="000000"/>
            </a:solidFill>
            <a:prstDash val="solid"/>
            <a:headEnd type="none" w="lg" len="med"/>
            <a:tailEnd type="triangle" w="med" len="med"/>
          </a:ln>
          <a:effectLst/>
        </p:spPr>
      </p:cxnSp>
      <p:sp>
        <p:nvSpPr>
          <p:cNvPr id="57" name="Rectangle 56">
            <a:extLst>
              <a:ext uri="{FF2B5EF4-FFF2-40B4-BE49-F238E27FC236}">
                <a16:creationId xmlns:a16="http://schemas.microsoft.com/office/drawing/2014/main" id="{4E948A42-7075-4281-AB6C-9F32A4F37310}"/>
              </a:ext>
            </a:extLst>
          </p:cNvPr>
          <p:cNvSpPr/>
          <p:nvPr/>
        </p:nvSpPr>
        <p:spPr bwMode="auto">
          <a:xfrm>
            <a:off x="9519366" y="2994612"/>
            <a:ext cx="1841930" cy="149641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1" name="Group 50">
            <a:extLst>
              <a:ext uri="{FF2B5EF4-FFF2-40B4-BE49-F238E27FC236}">
                <a16:creationId xmlns:a16="http://schemas.microsoft.com/office/drawing/2014/main" id="{A4AC3279-830A-4628-931B-931C9B9DD62E}"/>
              </a:ext>
            </a:extLst>
          </p:cNvPr>
          <p:cNvGrpSpPr/>
          <p:nvPr/>
        </p:nvGrpSpPr>
        <p:grpSpPr>
          <a:xfrm>
            <a:off x="9818146" y="3610963"/>
            <a:ext cx="1252935" cy="358250"/>
            <a:chOff x="9730105" y="3501775"/>
            <a:chExt cx="1252935" cy="358250"/>
          </a:xfrm>
        </p:grpSpPr>
        <p:sp>
          <p:nvSpPr>
            <p:cNvPr id="58" name="TextBox 57">
              <a:extLst>
                <a:ext uri="{FF2B5EF4-FFF2-40B4-BE49-F238E27FC236}">
                  <a16:creationId xmlns:a16="http://schemas.microsoft.com/office/drawing/2014/main" id="{CDBA0939-8AA3-4E72-B317-BBE45D1DC071}"/>
                </a:ext>
              </a:extLst>
            </p:cNvPr>
            <p:cNvSpPr txBox="1"/>
            <p:nvPr/>
          </p:nvSpPr>
          <p:spPr>
            <a:xfrm>
              <a:off x="10374997" y="3640359"/>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Power BI</a:t>
              </a:r>
            </a:p>
          </p:txBody>
        </p:sp>
        <p:grpSp>
          <p:nvGrpSpPr>
            <p:cNvPr id="59" name="Group 58">
              <a:extLst>
                <a:ext uri="{FF2B5EF4-FFF2-40B4-BE49-F238E27FC236}">
                  <a16:creationId xmlns:a16="http://schemas.microsoft.com/office/drawing/2014/main" id="{CF0CA3EF-E4AF-48CE-A471-4C831E54EF3F}"/>
                </a:ext>
              </a:extLst>
            </p:cNvPr>
            <p:cNvGrpSpPr/>
            <p:nvPr/>
          </p:nvGrpSpPr>
          <p:grpSpPr>
            <a:xfrm>
              <a:off x="9730105" y="3501775"/>
              <a:ext cx="474506" cy="358250"/>
              <a:chOff x="2851176" y="840527"/>
              <a:chExt cx="3024388" cy="2283410"/>
            </a:xfrm>
          </p:grpSpPr>
          <p:sp>
            <p:nvSpPr>
              <p:cNvPr id="60" name="Freeform: Shape 338">
                <a:extLst>
                  <a:ext uri="{FF2B5EF4-FFF2-40B4-BE49-F238E27FC236}">
                    <a16:creationId xmlns:a16="http://schemas.microsoft.com/office/drawing/2014/main" id="{755D314E-9F9D-47B0-8CC8-7815A6387FB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sp>
            <p:nvSpPr>
              <p:cNvPr id="61" name="Freeform: Shape 339">
                <a:extLst>
                  <a:ext uri="{FF2B5EF4-FFF2-40B4-BE49-F238E27FC236}">
                    <a16:creationId xmlns:a16="http://schemas.microsoft.com/office/drawing/2014/main" id="{37EC31AF-BED1-444B-9403-A3721206BF9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grpSp>
      </p:grpSp>
      <p:sp>
        <p:nvSpPr>
          <p:cNvPr id="99" name="Content Placeholder 5">
            <a:extLst>
              <a:ext uri="{FF2B5EF4-FFF2-40B4-BE49-F238E27FC236}">
                <a16:creationId xmlns:a16="http://schemas.microsoft.com/office/drawing/2014/main" id="{BECDD38B-2E73-434D-B62D-52DB88814D19}"/>
              </a:ext>
            </a:extLst>
          </p:cNvPr>
          <p:cNvSpPr txBox="1">
            <a:spLocks/>
          </p:cNvSpPr>
          <p:nvPr/>
        </p:nvSpPr>
        <p:spPr>
          <a:xfrm flipH="1">
            <a:off x="688093" y="5599308"/>
            <a:ext cx="2684379" cy="284074"/>
          </a:xfrm>
          <a:prstGeom prst="rect">
            <a:avLst/>
          </a:prstGeom>
          <a:solidFill>
            <a:schemeClr val="tx1">
              <a:lumMod val="20000"/>
              <a:lumOff val="80000"/>
            </a:schemeClr>
          </a:solidFill>
          <a:ln w="19050">
            <a:noFill/>
          </a:ln>
        </p:spPr>
        <p:txBody>
          <a:bodyPr vert="horz" lIns="182832" tIns="182832" rIns="182832" bIns="182832"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defRPr/>
            </a:pPr>
            <a:r>
              <a:rPr lang="en-US" sz="1600" b="1" dirty="0">
                <a:solidFill>
                  <a:srgbClr val="50E6FF">
                    <a:lumMod val="50000"/>
                  </a:srgbClr>
                </a:solidFill>
                <a:latin typeface="Segoe UI Semibold" panose="020B0502040204020203" pitchFamily="34" charset="0"/>
                <a:cs typeface="Segoe UI Semibold" panose="020B0502040204020203" pitchFamily="34" charset="0"/>
                <a:sym typeface="Segoe UI Semibold"/>
              </a:rPr>
              <a:t>Store raw data</a:t>
            </a:r>
          </a:p>
        </p:txBody>
      </p:sp>
    </p:spTree>
    <p:extLst>
      <p:ext uri="{BB962C8B-B14F-4D97-AF65-F5344CB8AC3E}">
        <p14:creationId xmlns:p14="http://schemas.microsoft.com/office/powerpoint/2010/main" val="81636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8"/>
                                        </p:tgtEl>
                                        <p:attrNameLst>
                                          <p:attrName>style.visibility</p:attrName>
                                        </p:attrNameLst>
                                      </p:cBhvr>
                                      <p:to>
                                        <p:strVal val="visible"/>
                                      </p:to>
                                    </p:set>
                                    <p:animEffect transition="in" filter="fade">
                                      <p:cBhvr>
                                        <p:cTn id="7" dur="500"/>
                                        <p:tgtEl>
                                          <p:spTgt spid="2078"/>
                                        </p:tgtEl>
                                      </p:cBhvr>
                                    </p:animEffect>
                                  </p:childTnLst>
                                </p:cTn>
                              </p:par>
                              <p:par>
                                <p:cTn id="8" presetID="10" presetClass="entr" presetSubtype="0" fill="hold" nodeType="withEffect">
                                  <p:stCondLst>
                                    <p:cond delay="0"/>
                                  </p:stCondLst>
                                  <p:childTnLst>
                                    <p:set>
                                      <p:cBhvr>
                                        <p:cTn id="9" dur="1" fill="hold">
                                          <p:stCondLst>
                                            <p:cond delay="0"/>
                                          </p:stCondLst>
                                        </p:cTn>
                                        <p:tgtEl>
                                          <p:spTgt spid="2048"/>
                                        </p:tgtEl>
                                        <p:attrNameLst>
                                          <p:attrName>style.visibility</p:attrName>
                                        </p:attrNameLst>
                                      </p:cBhvr>
                                      <p:to>
                                        <p:strVal val="visible"/>
                                      </p:to>
                                    </p:set>
                                    <p:animEffect transition="in" filter="fade">
                                      <p:cBhvr>
                                        <p:cTn id="10" dur="500"/>
                                        <p:tgtEl>
                                          <p:spTgt spid="2048"/>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anim calcmode="lin" valueType="num">
                                      <p:cBhvr>
                                        <p:cTn id="14" dur="500" fill="hold"/>
                                        <p:tgtEl>
                                          <p:spTgt spid="98"/>
                                        </p:tgtEl>
                                        <p:attrNameLst>
                                          <p:attrName>ppt_x</p:attrName>
                                        </p:attrNameLst>
                                      </p:cBhvr>
                                      <p:tavLst>
                                        <p:tav tm="0">
                                          <p:val>
                                            <p:strVal val="#ppt_x"/>
                                          </p:val>
                                        </p:tav>
                                        <p:tav tm="100000">
                                          <p:val>
                                            <p:strVal val="#ppt_x"/>
                                          </p:val>
                                        </p:tav>
                                      </p:tavLst>
                                    </p:anim>
                                    <p:anim calcmode="lin" valueType="num">
                                      <p:cBhvr>
                                        <p:cTn id="15" dur="5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500"/>
                                        <p:tgtEl>
                                          <p:spTgt spid="93"/>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500"/>
                                        <p:tgtEl>
                                          <p:spTgt spid="9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fade">
                                      <p:cBhvr>
                                        <p:cTn id="29" dur="500"/>
                                        <p:tgtEl>
                                          <p:spTgt spid="100"/>
                                        </p:tgtEl>
                                      </p:cBhvr>
                                    </p:animEffect>
                                    <p:anim calcmode="lin" valueType="num">
                                      <p:cBhvr>
                                        <p:cTn id="30" dur="500" fill="hold"/>
                                        <p:tgtEl>
                                          <p:spTgt spid="100"/>
                                        </p:tgtEl>
                                        <p:attrNameLst>
                                          <p:attrName>ppt_x</p:attrName>
                                        </p:attrNameLst>
                                      </p:cBhvr>
                                      <p:tavLst>
                                        <p:tav tm="0">
                                          <p:val>
                                            <p:strVal val="#ppt_x"/>
                                          </p:val>
                                        </p:tav>
                                        <p:tav tm="100000">
                                          <p:val>
                                            <p:strVal val="#ppt_x"/>
                                          </p:val>
                                        </p:tav>
                                      </p:tavLst>
                                    </p:anim>
                                    <p:anim calcmode="lin" valueType="num">
                                      <p:cBhvr>
                                        <p:cTn id="31" dur="500" fill="hold"/>
                                        <p:tgtEl>
                                          <p:spTgt spid="100"/>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fade">
                                      <p:cBhvr>
                                        <p:cTn id="35" dur="500"/>
                                        <p:tgtEl>
                                          <p:spTgt spid="10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nodeType="withEffect">
                                  <p:stCondLst>
                                    <p:cond delay="0"/>
                                  </p:stCondLst>
                                  <p:childTnLst>
                                    <p:set>
                                      <p:cBhvr>
                                        <p:cTn id="45" dur="1" fill="hold">
                                          <p:stCondLst>
                                            <p:cond delay="0"/>
                                          </p:stCondLst>
                                        </p:cTn>
                                        <p:tgtEl>
                                          <p:spTgt spid="2059"/>
                                        </p:tgtEl>
                                        <p:attrNameLst>
                                          <p:attrName>style.visibility</p:attrName>
                                        </p:attrNameLst>
                                      </p:cBhvr>
                                      <p:to>
                                        <p:strVal val="visible"/>
                                      </p:to>
                                    </p:set>
                                    <p:animEffect transition="in" filter="fade">
                                      <p:cBhvr>
                                        <p:cTn id="46" dur="500"/>
                                        <p:tgtEl>
                                          <p:spTgt spid="20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62"/>
                                        </p:tgtEl>
                                        <p:attrNameLst>
                                          <p:attrName>style.visibility</p:attrName>
                                        </p:attrNameLst>
                                      </p:cBhvr>
                                      <p:to>
                                        <p:strVal val="visible"/>
                                      </p:to>
                                    </p:set>
                                    <p:animEffect transition="in" filter="fade">
                                      <p:cBhvr>
                                        <p:cTn id="55" dur="500"/>
                                        <p:tgtEl>
                                          <p:spTgt spid="2062"/>
                                        </p:tgtEl>
                                      </p:cBhvr>
                                    </p:animEffect>
                                  </p:childTnLst>
                                </p:cTn>
                              </p:par>
                              <p:par>
                                <p:cTn id="56" presetID="10" presetClass="entr" presetSubtype="0" fill="hold"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childTnLst>
                          </p:cTn>
                        </p:par>
                        <p:par>
                          <p:cTn id="59" fill="hold">
                            <p:stCondLst>
                              <p:cond delay="500"/>
                            </p:stCondLst>
                            <p:childTnLst>
                              <p:par>
                                <p:cTn id="60" presetID="10" presetClass="entr" presetSubtype="0" fill="hold" nodeType="afterEffect">
                                  <p:stCondLst>
                                    <p:cond delay="50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98" grpId="0" animBg="1"/>
      <p:bldP spid="65" grpId="0" animBg="1"/>
      <p:bldP spid="2062" grpId="0"/>
      <p:bldP spid="9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CF9FFFD-D3E3-4994-884A-CE0391A5ECE6}"/>
              </a:ext>
            </a:extLst>
          </p:cNvPr>
          <p:cNvGrpSpPr/>
          <p:nvPr/>
        </p:nvGrpSpPr>
        <p:grpSpPr>
          <a:xfrm>
            <a:off x="865" y="-57086"/>
            <a:ext cx="12188078" cy="6855705"/>
            <a:chOff x="156" y="0"/>
            <a:chExt cx="12436002" cy="6995160"/>
          </a:xfrm>
        </p:grpSpPr>
        <p:sp>
          <p:nvSpPr>
            <p:cNvPr id="78" name="Rectangle 77">
              <a:extLst>
                <a:ext uri="{FF2B5EF4-FFF2-40B4-BE49-F238E27FC236}">
                  <a16:creationId xmlns:a16="http://schemas.microsoft.com/office/drawing/2014/main" id="{9CFFEF48-583F-4E3C-A631-E4DE84D7B8BB}"/>
                </a:ext>
              </a:extLst>
            </p:cNvPr>
            <p:cNvSpPr/>
            <p:nvPr/>
          </p:nvSpPr>
          <p:spPr bwMode="auto">
            <a:xfrm>
              <a:off x="156" y="0"/>
              <a:ext cx="2487168" cy="699516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970D9C75-1D2C-4698-B325-4D483680553C}"/>
                </a:ext>
              </a:extLst>
            </p:cNvPr>
            <p:cNvSpPr/>
            <p:nvPr/>
          </p:nvSpPr>
          <p:spPr bwMode="auto">
            <a:xfrm>
              <a:off x="2487485" y="0"/>
              <a:ext cx="2487168" cy="69951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5895808B-D807-42B9-AA05-5F184FEB3CF9}"/>
                </a:ext>
              </a:extLst>
            </p:cNvPr>
            <p:cNvSpPr/>
            <p:nvPr/>
          </p:nvSpPr>
          <p:spPr bwMode="auto">
            <a:xfrm>
              <a:off x="4974653" y="0"/>
              <a:ext cx="2487168" cy="699516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26DDA9AE-59CE-4808-A975-24D6BBF18F15}"/>
                </a:ext>
              </a:extLst>
            </p:cNvPr>
            <p:cNvSpPr/>
            <p:nvPr/>
          </p:nvSpPr>
          <p:spPr bwMode="auto">
            <a:xfrm>
              <a:off x="7461821" y="0"/>
              <a:ext cx="2487168" cy="69951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9747E750-35B5-4C11-9AF0-ED6FF148E39E}"/>
                </a:ext>
              </a:extLst>
            </p:cNvPr>
            <p:cNvSpPr/>
            <p:nvPr/>
          </p:nvSpPr>
          <p:spPr bwMode="auto">
            <a:xfrm>
              <a:off x="9948990" y="0"/>
              <a:ext cx="2487168" cy="699516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1F2B92FE-E899-4A66-91EC-5E50226AE47B}"/>
              </a:ext>
            </a:extLst>
          </p:cNvPr>
          <p:cNvGrpSpPr/>
          <p:nvPr/>
        </p:nvGrpSpPr>
        <p:grpSpPr>
          <a:xfrm>
            <a:off x="2438847" y="2980779"/>
            <a:ext cx="7312751" cy="3875628"/>
            <a:chOff x="2487485" y="3040063"/>
            <a:chExt cx="7461504" cy="3954462"/>
          </a:xfrm>
        </p:grpSpPr>
        <p:cxnSp>
          <p:nvCxnSpPr>
            <p:cNvPr id="74" name="Straight Connector 73">
              <a:extLst>
                <a:ext uri="{FF2B5EF4-FFF2-40B4-BE49-F238E27FC236}">
                  <a16:creationId xmlns:a16="http://schemas.microsoft.com/office/drawing/2014/main" id="{E3965082-581E-4DC9-9732-61FCE4BC35A1}"/>
                </a:ext>
              </a:extLst>
            </p:cNvPr>
            <p:cNvCxnSpPr/>
            <p:nvPr/>
          </p:nvCxnSpPr>
          <p:spPr>
            <a:xfrm>
              <a:off x="2487485" y="3040063"/>
              <a:ext cx="0" cy="3954462"/>
            </a:xfrm>
            <a:prstGeom prst="line">
              <a:avLst/>
            </a:prstGeom>
            <a:ln w="508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28EFEFF-D16D-46C1-BC96-F1020C639EEE}"/>
                </a:ext>
              </a:extLst>
            </p:cNvPr>
            <p:cNvCxnSpPr/>
            <p:nvPr/>
          </p:nvCxnSpPr>
          <p:spPr>
            <a:xfrm>
              <a:off x="4974653" y="3040063"/>
              <a:ext cx="0" cy="3954462"/>
            </a:xfrm>
            <a:prstGeom prst="line">
              <a:avLst/>
            </a:prstGeom>
            <a:ln w="508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5F9BA06-9DAF-47C0-BBD5-5D5CEC733EC8}"/>
                </a:ext>
              </a:extLst>
            </p:cNvPr>
            <p:cNvCxnSpPr/>
            <p:nvPr/>
          </p:nvCxnSpPr>
          <p:spPr>
            <a:xfrm>
              <a:off x="7461821" y="3040063"/>
              <a:ext cx="0" cy="3954462"/>
            </a:xfrm>
            <a:prstGeom prst="line">
              <a:avLst/>
            </a:prstGeom>
            <a:ln w="508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4EBFF8-65B4-41FB-A962-3360898D0D05}"/>
                </a:ext>
              </a:extLst>
            </p:cNvPr>
            <p:cNvCxnSpPr/>
            <p:nvPr/>
          </p:nvCxnSpPr>
          <p:spPr>
            <a:xfrm>
              <a:off x="9948989" y="3040063"/>
              <a:ext cx="0" cy="3954462"/>
            </a:xfrm>
            <a:prstGeom prst="line">
              <a:avLst/>
            </a:prstGeom>
            <a:ln w="508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B33ED1E1-4723-4DE1-87A8-24B61B86524D}"/>
              </a:ext>
            </a:extLst>
          </p:cNvPr>
          <p:cNvGrpSpPr/>
          <p:nvPr/>
        </p:nvGrpSpPr>
        <p:grpSpPr>
          <a:xfrm>
            <a:off x="1729" y="-58158"/>
            <a:ext cx="12188543" cy="2461442"/>
            <a:chOff x="-1" y="0"/>
            <a:chExt cx="12436476" cy="3497263"/>
          </a:xfrm>
          <a:solidFill>
            <a:schemeClr val="bg1"/>
          </a:solidFill>
        </p:grpSpPr>
        <p:sp>
          <p:nvSpPr>
            <p:cNvPr id="87" name="Freeform: Shape 86">
              <a:extLst>
                <a:ext uri="{FF2B5EF4-FFF2-40B4-BE49-F238E27FC236}">
                  <a16:creationId xmlns:a16="http://schemas.microsoft.com/office/drawing/2014/main" id="{6B7024A4-6E33-4AB9-B4CC-D4FE20669FAC}"/>
                </a:ext>
              </a:extLst>
            </p:cNvPr>
            <p:cNvSpPr/>
            <p:nvPr/>
          </p:nvSpPr>
          <p:spPr bwMode="auto">
            <a:xfrm>
              <a:off x="1" y="1371602"/>
              <a:ext cx="12436474" cy="2125661"/>
            </a:xfrm>
            <a:custGeom>
              <a:avLst/>
              <a:gdLst>
                <a:gd name="connsiteX0" fmla="*/ 6218553 w 12436474"/>
                <a:gd name="connsiteY0" fmla="*/ 2125661 h 2125661"/>
                <a:gd name="connsiteX1" fmla="*/ 12200174 w 12436474"/>
                <a:gd name="connsiteY1" fmla="*/ 1227711 h 2125661"/>
                <a:gd name="connsiteX2" fmla="*/ 12436156 w 12436474"/>
                <a:gd name="connsiteY2" fmla="*/ 1145241 h 2125661"/>
                <a:gd name="connsiteX3" fmla="*/ 12436156 w 12436474"/>
                <a:gd name="connsiteY3" fmla="*/ 1389876 h 2125661"/>
                <a:gd name="connsiteX4" fmla="*/ 12436474 w 12436474"/>
                <a:gd name="connsiteY4" fmla="*/ 1389818 h 2125661"/>
                <a:gd name="connsiteX5" fmla="*/ 12436474 w 12436474"/>
                <a:gd name="connsiteY5" fmla="*/ 0 h 2125661"/>
                <a:gd name="connsiteX6" fmla="*/ 0 w 12436474"/>
                <a:gd name="connsiteY6" fmla="*/ 0 h 2125661"/>
                <a:gd name="connsiteX7" fmla="*/ 0 w 12436474"/>
                <a:gd name="connsiteY7" fmla="*/ 1390102 h 2125661"/>
                <a:gd name="connsiteX8" fmla="*/ 316 w 12436474"/>
                <a:gd name="connsiteY8" fmla="*/ 1390166 h 2125661"/>
                <a:gd name="connsiteX9" fmla="*/ 316 w 12436474"/>
                <a:gd name="connsiteY9" fmla="*/ 1145019 h 2125661"/>
                <a:gd name="connsiteX10" fmla="*/ 236932 w 12436474"/>
                <a:gd name="connsiteY10" fmla="*/ 1227711 h 2125661"/>
                <a:gd name="connsiteX11" fmla="*/ 6218553 w 12436474"/>
                <a:gd name="connsiteY11" fmla="*/ 2125661 h 212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6474" h="2125661">
                  <a:moveTo>
                    <a:pt x="6218553" y="2125661"/>
                  </a:moveTo>
                  <a:cubicBezTo>
                    <a:pt x="8434281" y="2125661"/>
                    <a:pt x="10492686" y="1794630"/>
                    <a:pt x="12200174" y="1227711"/>
                  </a:cubicBezTo>
                  <a:lnTo>
                    <a:pt x="12436156" y="1145241"/>
                  </a:lnTo>
                  <a:lnTo>
                    <a:pt x="12436156" y="1389876"/>
                  </a:lnTo>
                  <a:lnTo>
                    <a:pt x="12436474" y="1389818"/>
                  </a:lnTo>
                  <a:lnTo>
                    <a:pt x="12436474" y="0"/>
                  </a:lnTo>
                  <a:lnTo>
                    <a:pt x="0" y="0"/>
                  </a:lnTo>
                  <a:lnTo>
                    <a:pt x="0" y="1390102"/>
                  </a:lnTo>
                  <a:lnTo>
                    <a:pt x="316" y="1390166"/>
                  </a:lnTo>
                  <a:lnTo>
                    <a:pt x="316" y="1145019"/>
                  </a:lnTo>
                  <a:lnTo>
                    <a:pt x="236932" y="1227711"/>
                  </a:lnTo>
                  <a:cubicBezTo>
                    <a:pt x="1944420" y="1794630"/>
                    <a:pt x="4002826" y="2125661"/>
                    <a:pt x="6218553" y="212566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7E225D57-0DD3-4395-89F2-715ABC695B8D}"/>
                </a:ext>
              </a:extLst>
            </p:cNvPr>
            <p:cNvSpPr/>
            <p:nvPr/>
          </p:nvSpPr>
          <p:spPr bwMode="auto">
            <a:xfrm>
              <a:off x="-1" y="0"/>
              <a:ext cx="12435840" cy="19202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sp>
        <p:nvSpPr>
          <p:cNvPr id="88" name="TextBox 87">
            <a:extLst>
              <a:ext uri="{FF2B5EF4-FFF2-40B4-BE49-F238E27FC236}">
                <a16:creationId xmlns:a16="http://schemas.microsoft.com/office/drawing/2014/main" id="{18E3F954-B625-4B7F-A30D-A8EA94C3C0C4}"/>
              </a:ext>
            </a:extLst>
          </p:cNvPr>
          <p:cNvSpPr txBox="1"/>
          <p:nvPr/>
        </p:nvSpPr>
        <p:spPr>
          <a:xfrm>
            <a:off x="92763" y="3174165"/>
            <a:ext cx="2240426" cy="732453"/>
          </a:xfrm>
          <a:prstGeom prst="rect">
            <a:avLst/>
          </a:prstGeom>
          <a:noFill/>
          <a:ln>
            <a:noFill/>
          </a:ln>
        </p:spPr>
        <p:txBody>
          <a:bodyPr wrap="square" lIns="179234" tIns="143387" rIns="179234" bIns="143387" rtlCol="0" anchor="t" anchorCtr="0">
            <a:spAutoFit/>
          </a:bodyPr>
          <a:lstStyle/>
          <a:p>
            <a:pPr algn="ctr" defTabSz="597193">
              <a:lnSpc>
                <a:spcPct val="90000"/>
              </a:lnSpc>
              <a:defRPr/>
            </a:pPr>
            <a:r>
              <a:rPr lang="da-DK" sz="1567" b="1" kern="0">
                <a:gradFill>
                  <a:gsLst>
                    <a:gs pos="5310">
                      <a:srgbClr val="FFFFFF"/>
                    </a:gs>
                    <a:gs pos="13000">
                      <a:srgbClr val="FFFFFF"/>
                    </a:gs>
                  </a:gsLst>
                  <a:lin ang="5400000" scaled="0"/>
                </a:gradFill>
                <a:latin typeface="Segoe UI"/>
                <a:cs typeface="Segoe UI Semilight" panose="020B0402040204020203" pitchFamily="34" charset="0"/>
              </a:rPr>
              <a:t>Programmer productivity</a:t>
            </a:r>
          </a:p>
        </p:txBody>
      </p:sp>
      <p:sp>
        <p:nvSpPr>
          <p:cNvPr id="91" name="TextBox 90">
            <a:extLst>
              <a:ext uri="{FF2B5EF4-FFF2-40B4-BE49-F238E27FC236}">
                <a16:creationId xmlns:a16="http://schemas.microsoft.com/office/drawing/2014/main" id="{F8607F24-19CD-4FF3-A850-278E62F7DEB5}"/>
              </a:ext>
            </a:extLst>
          </p:cNvPr>
          <p:cNvSpPr txBox="1"/>
          <p:nvPr/>
        </p:nvSpPr>
        <p:spPr>
          <a:xfrm>
            <a:off x="2594571" y="3169869"/>
            <a:ext cx="2240426" cy="781690"/>
          </a:xfrm>
          <a:prstGeom prst="rect">
            <a:avLst/>
          </a:prstGeom>
          <a:noFill/>
          <a:ln>
            <a:noFill/>
          </a:ln>
        </p:spPr>
        <p:txBody>
          <a:bodyPr wrap="square" lIns="143387" tIns="143387" rIns="143387" bIns="143387" rtlCol="0" anchor="t" anchorCtr="0">
            <a:spAutoFit/>
          </a:bodyPr>
          <a:lstStyle/>
          <a:p>
            <a:pPr algn="ctr" defTabSz="914192">
              <a:defRPr/>
            </a:pPr>
            <a:r>
              <a:rPr lang="da-DK" sz="1567" b="1">
                <a:gradFill>
                  <a:gsLst>
                    <a:gs pos="5310">
                      <a:srgbClr val="FFFFFF"/>
                    </a:gs>
                    <a:gs pos="13000">
                      <a:srgbClr val="FFFFFF"/>
                    </a:gs>
                  </a:gsLst>
                  <a:lin ang="5400000" scaled="0"/>
                </a:gradFill>
                <a:latin typeface="Segoe UI"/>
                <a:cs typeface="Segoe UI Semilight" panose="020B0402040204020203" pitchFamily="34" charset="0"/>
              </a:rPr>
              <a:t>Intelligent Edge, and Cloud</a:t>
            </a:r>
          </a:p>
        </p:txBody>
      </p:sp>
      <p:sp>
        <p:nvSpPr>
          <p:cNvPr id="92" name="Money_3">
            <a:extLst>
              <a:ext uri="{FF2B5EF4-FFF2-40B4-BE49-F238E27FC236}">
                <a16:creationId xmlns:a16="http://schemas.microsoft.com/office/drawing/2014/main" id="{A1251962-A0E9-4BB7-ACC9-E5F0B50CB23E}"/>
              </a:ext>
            </a:extLst>
          </p:cNvPr>
          <p:cNvSpPr>
            <a:spLocks noChangeAspect="1" noEditPoints="1"/>
          </p:cNvSpPr>
          <p:nvPr/>
        </p:nvSpPr>
        <p:spPr bwMode="auto">
          <a:xfrm>
            <a:off x="5945976" y="2589835"/>
            <a:ext cx="346543" cy="627319"/>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a:endParaRPr>
          </a:p>
        </p:txBody>
      </p:sp>
      <p:sp>
        <p:nvSpPr>
          <p:cNvPr id="94" name="TextBox 93">
            <a:extLst>
              <a:ext uri="{FF2B5EF4-FFF2-40B4-BE49-F238E27FC236}">
                <a16:creationId xmlns:a16="http://schemas.microsoft.com/office/drawing/2014/main" id="{43F04297-7FAA-4430-8C82-5E571A36E4B4}"/>
              </a:ext>
            </a:extLst>
          </p:cNvPr>
          <p:cNvSpPr txBox="1"/>
          <p:nvPr/>
        </p:nvSpPr>
        <p:spPr>
          <a:xfrm>
            <a:off x="4917863" y="3270921"/>
            <a:ext cx="2240426" cy="732453"/>
          </a:xfrm>
          <a:prstGeom prst="rect">
            <a:avLst/>
          </a:prstGeom>
          <a:noFill/>
          <a:ln>
            <a:noFill/>
          </a:ln>
        </p:spPr>
        <p:txBody>
          <a:bodyPr wrap="square" lIns="143387" tIns="143387" rIns="143387" bIns="143387" rtlCol="0" anchor="t" anchorCtr="0">
            <a:spAutoFit/>
          </a:bodyPr>
          <a:lstStyle/>
          <a:p>
            <a:pPr algn="ctr" defTabSz="597193">
              <a:lnSpc>
                <a:spcPct val="90000"/>
              </a:lnSpc>
              <a:defRPr/>
            </a:pPr>
            <a:r>
              <a:rPr lang="da-DK" sz="1567" b="1" kern="0">
                <a:gradFill>
                  <a:gsLst>
                    <a:gs pos="5310">
                      <a:srgbClr val="FFFFFF"/>
                    </a:gs>
                    <a:gs pos="13000">
                      <a:srgbClr val="FFFFFF"/>
                    </a:gs>
                  </a:gsLst>
                  <a:lin ang="5400000" scaled="0"/>
                </a:gradFill>
                <a:latin typeface="Segoe UI"/>
                <a:cs typeface="Segoe UI Semilight" panose="020B0402040204020203" pitchFamily="34" charset="0"/>
              </a:rPr>
              <a:t>Serverless and low TCO</a:t>
            </a:r>
          </a:p>
        </p:txBody>
      </p:sp>
      <p:sp>
        <p:nvSpPr>
          <p:cNvPr id="95" name="Commitments_EC4D">
            <a:extLst>
              <a:ext uri="{FF2B5EF4-FFF2-40B4-BE49-F238E27FC236}">
                <a16:creationId xmlns:a16="http://schemas.microsoft.com/office/drawing/2014/main" id="{2B5449BF-946A-46BB-AB02-1ABC6BAF50FA}"/>
              </a:ext>
            </a:extLst>
          </p:cNvPr>
          <p:cNvSpPr>
            <a:spLocks noChangeAspect="1" noEditPoints="1"/>
          </p:cNvSpPr>
          <p:nvPr/>
        </p:nvSpPr>
        <p:spPr bwMode="auto">
          <a:xfrm>
            <a:off x="8176126" y="2472636"/>
            <a:ext cx="711807" cy="6674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a:endParaRPr>
          </a:p>
        </p:txBody>
      </p:sp>
      <p:sp>
        <p:nvSpPr>
          <p:cNvPr id="97" name="TextBox 96">
            <a:extLst>
              <a:ext uri="{FF2B5EF4-FFF2-40B4-BE49-F238E27FC236}">
                <a16:creationId xmlns:a16="http://schemas.microsoft.com/office/drawing/2014/main" id="{CAD08E39-9AA0-44BE-8DA2-5CB14F59535D}"/>
              </a:ext>
            </a:extLst>
          </p:cNvPr>
          <p:cNvSpPr txBox="1"/>
          <p:nvPr/>
        </p:nvSpPr>
        <p:spPr>
          <a:xfrm>
            <a:off x="7462361" y="3302609"/>
            <a:ext cx="2240426" cy="506786"/>
          </a:xfrm>
          <a:prstGeom prst="rect">
            <a:avLst/>
          </a:prstGeom>
          <a:noFill/>
          <a:ln>
            <a:noFill/>
          </a:ln>
        </p:spPr>
        <p:txBody>
          <a:bodyPr wrap="square" lIns="143387" tIns="143387" rIns="143387" bIns="143387" rtlCol="0" anchor="t" anchorCtr="0">
            <a:spAutoFit/>
          </a:bodyPr>
          <a:lstStyle>
            <a:defPPr>
              <a:defRPr lang="en-US"/>
            </a:defPPr>
            <a:lvl1pPr lvl="0" defTabSz="609428">
              <a:lnSpc>
                <a:spcPct val="90000"/>
              </a:lnSpc>
              <a:defRPr sz="1600" kern="0" cap="all">
                <a:gradFill>
                  <a:gsLst>
                    <a:gs pos="83668">
                      <a:srgbClr val="FFFFFF">
                        <a:alpha val="70000"/>
                      </a:srgbClr>
                    </a:gs>
                    <a:gs pos="37000">
                      <a:srgbClr val="FFFFFF">
                        <a:alpha val="70000"/>
                      </a:srgbClr>
                    </a:gs>
                  </a:gsLst>
                  <a:lin ang="5400000" scaled="0"/>
                </a:gradFill>
                <a:latin typeface="Segoe UI Semibold" panose="020B0702040204020203" pitchFamily="34" charset="0"/>
                <a:cs typeface="Segoe UI Semibold" panose="020B0702040204020203" pitchFamily="34" charset="0"/>
              </a:defRPr>
            </a:lvl1pPr>
          </a:lstStyle>
          <a:p>
            <a:pPr algn="ctr" defTabSz="597308">
              <a:defRPr/>
            </a:pPr>
            <a:r>
              <a:rPr lang="da-DK" sz="1567" b="1" cap="none">
                <a:gradFill>
                  <a:gsLst>
                    <a:gs pos="5310">
                      <a:srgbClr val="FFFFFF"/>
                    </a:gs>
                    <a:gs pos="13000">
                      <a:srgbClr val="FFFFFF"/>
                    </a:gs>
                  </a:gsLst>
                  <a:lin ang="5400000" scaled="0"/>
                </a:gradFill>
                <a:latin typeface="Segoe UI"/>
                <a:cs typeface="Segoe UI Semilight" panose="020B0402040204020203" pitchFamily="34" charset="0"/>
              </a:rPr>
              <a:t>Easy to get started</a:t>
            </a:r>
          </a:p>
        </p:txBody>
      </p:sp>
      <p:sp>
        <p:nvSpPr>
          <p:cNvPr id="102" name="cloud">
            <a:extLst>
              <a:ext uri="{FF2B5EF4-FFF2-40B4-BE49-F238E27FC236}">
                <a16:creationId xmlns:a16="http://schemas.microsoft.com/office/drawing/2014/main" id="{436E3120-3F05-4A48-AF51-43C860B74512}"/>
              </a:ext>
            </a:extLst>
          </p:cNvPr>
          <p:cNvSpPr>
            <a:spLocks noChangeAspect="1"/>
          </p:cNvSpPr>
          <p:nvPr/>
        </p:nvSpPr>
        <p:spPr bwMode="auto">
          <a:xfrm>
            <a:off x="10529178" y="2582584"/>
            <a:ext cx="884478" cy="56349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a:endParaRPr>
          </a:p>
        </p:txBody>
      </p:sp>
      <p:sp>
        <p:nvSpPr>
          <p:cNvPr id="104" name="TextBox 103">
            <a:extLst>
              <a:ext uri="{FF2B5EF4-FFF2-40B4-BE49-F238E27FC236}">
                <a16:creationId xmlns:a16="http://schemas.microsoft.com/office/drawing/2014/main" id="{B84A3E5A-D150-4831-8B7E-BF90771DA023}"/>
              </a:ext>
            </a:extLst>
          </p:cNvPr>
          <p:cNvSpPr txBox="1"/>
          <p:nvPr/>
        </p:nvSpPr>
        <p:spPr>
          <a:xfrm>
            <a:off x="9809043" y="3329333"/>
            <a:ext cx="2240426" cy="506786"/>
          </a:xfrm>
          <a:prstGeom prst="rect">
            <a:avLst/>
          </a:prstGeom>
          <a:noFill/>
          <a:ln>
            <a:noFill/>
          </a:ln>
        </p:spPr>
        <p:txBody>
          <a:bodyPr wrap="square" lIns="143387" tIns="143387" rIns="143387" bIns="143387" rtlCol="0" anchor="t" anchorCtr="0">
            <a:spAutoFit/>
          </a:bodyPr>
          <a:lstStyle>
            <a:defPPr>
              <a:defRPr lang="en-US"/>
            </a:defPPr>
            <a:lvl1pPr lvl="0" defTabSz="609428">
              <a:lnSpc>
                <a:spcPct val="90000"/>
              </a:lnSpc>
              <a:defRPr sz="1400" kern="0" cap="all">
                <a:gradFill>
                  <a:gsLst>
                    <a:gs pos="83668">
                      <a:srgbClr val="FFFFFF">
                        <a:alpha val="70000"/>
                      </a:srgbClr>
                    </a:gs>
                    <a:gs pos="37000">
                      <a:srgbClr val="FFFFFF">
                        <a:alpha val="70000"/>
                      </a:srgbClr>
                    </a:gs>
                  </a:gsLst>
                  <a:lin ang="5400000" scaled="0"/>
                </a:gradFill>
                <a:latin typeface="Segoe UI Semibold" panose="020B0702040204020203" pitchFamily="34" charset="0"/>
                <a:cs typeface="Segoe UI Semibold" panose="020B0702040204020203" pitchFamily="34" charset="0"/>
              </a:defRPr>
            </a:lvl1pPr>
          </a:lstStyle>
          <a:p>
            <a:pPr algn="ctr" defTabSz="597308">
              <a:defRPr/>
            </a:pPr>
            <a:r>
              <a:rPr lang="da-DK" sz="1567" b="1" cap="none">
                <a:gradFill>
                  <a:gsLst>
                    <a:gs pos="5310">
                      <a:srgbClr val="FFFFFF"/>
                    </a:gs>
                    <a:gs pos="13000">
                      <a:srgbClr val="FFFFFF"/>
                    </a:gs>
                  </a:gsLst>
                  <a:lin ang="5400000" scaled="0"/>
                </a:gradFill>
                <a:latin typeface="Segoe UI"/>
                <a:cs typeface="Segoe UI Semilight" panose="020B0402040204020203" pitchFamily="34" charset="0"/>
              </a:rPr>
              <a:t>Enterprise grade</a:t>
            </a:r>
          </a:p>
        </p:txBody>
      </p:sp>
      <p:sp>
        <p:nvSpPr>
          <p:cNvPr id="33" name="DevUpdate_ECC5" title="Icon of a clock with an arrow around it pointing clockwise">
            <a:extLst>
              <a:ext uri="{FF2B5EF4-FFF2-40B4-BE49-F238E27FC236}">
                <a16:creationId xmlns:a16="http://schemas.microsoft.com/office/drawing/2014/main" id="{448D4C33-16DA-4005-98EB-BFC4F099AC8A}"/>
              </a:ext>
            </a:extLst>
          </p:cNvPr>
          <p:cNvSpPr>
            <a:spLocks noChangeAspect="1" noEditPoints="1"/>
          </p:cNvSpPr>
          <p:nvPr/>
        </p:nvSpPr>
        <p:spPr bwMode="auto">
          <a:xfrm>
            <a:off x="956422" y="2582422"/>
            <a:ext cx="544218" cy="544864"/>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a:solidFill>
                <a:srgbClr val="505050"/>
              </a:solidFill>
              <a:latin typeface="Segoe UI"/>
            </a:endParaRPr>
          </a:p>
        </p:txBody>
      </p:sp>
      <p:sp>
        <p:nvSpPr>
          <p:cNvPr id="35" name="IoT" title="Icon of five circles that all connect to a center circle">
            <a:extLst>
              <a:ext uri="{FF2B5EF4-FFF2-40B4-BE49-F238E27FC236}">
                <a16:creationId xmlns:a16="http://schemas.microsoft.com/office/drawing/2014/main" id="{012B559E-8801-4757-8B56-7EE6D109159A}"/>
              </a:ext>
            </a:extLst>
          </p:cNvPr>
          <p:cNvSpPr>
            <a:spLocks noChangeAspect="1" noEditPoints="1"/>
          </p:cNvSpPr>
          <p:nvPr/>
        </p:nvSpPr>
        <p:spPr bwMode="auto">
          <a:xfrm>
            <a:off x="3093600" y="2688684"/>
            <a:ext cx="529733" cy="53058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endParaRPr lang="en-US">
              <a:gradFill>
                <a:gsLst>
                  <a:gs pos="0">
                    <a:srgbClr val="505050"/>
                  </a:gs>
                  <a:gs pos="100000">
                    <a:srgbClr val="505050"/>
                  </a:gs>
                </a:gsLst>
              </a:gradFill>
              <a:latin typeface="Segoe UI"/>
            </a:endParaRPr>
          </a:p>
        </p:txBody>
      </p:sp>
      <p:sp>
        <p:nvSpPr>
          <p:cNvPr id="36" name="cloud">
            <a:extLst>
              <a:ext uri="{FF2B5EF4-FFF2-40B4-BE49-F238E27FC236}">
                <a16:creationId xmlns:a16="http://schemas.microsoft.com/office/drawing/2014/main" id="{94291389-9EDE-4BF8-A24E-4E6516393819}"/>
              </a:ext>
            </a:extLst>
          </p:cNvPr>
          <p:cNvSpPr>
            <a:spLocks noChangeAspect="1"/>
          </p:cNvSpPr>
          <p:nvPr/>
        </p:nvSpPr>
        <p:spPr bwMode="auto">
          <a:xfrm>
            <a:off x="3699536" y="2569222"/>
            <a:ext cx="884478" cy="56349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a:endParaRPr>
          </a:p>
        </p:txBody>
      </p:sp>
      <p:sp>
        <p:nvSpPr>
          <p:cNvPr id="28" name="TextBox 27">
            <a:extLst>
              <a:ext uri="{FF2B5EF4-FFF2-40B4-BE49-F238E27FC236}">
                <a16:creationId xmlns:a16="http://schemas.microsoft.com/office/drawing/2014/main" id="{D1033657-A23C-411C-B993-85607D76C337}"/>
              </a:ext>
            </a:extLst>
          </p:cNvPr>
          <p:cNvSpPr txBox="1"/>
          <p:nvPr/>
        </p:nvSpPr>
        <p:spPr>
          <a:xfrm>
            <a:off x="-89781" y="4067835"/>
            <a:ext cx="2623762" cy="2664503"/>
          </a:xfrm>
          <a:prstGeom prst="rect">
            <a:avLst/>
          </a:prstGeom>
          <a:noFill/>
          <a:ln>
            <a:noFill/>
          </a:ln>
        </p:spPr>
        <p:txBody>
          <a:bodyPr wrap="square" lIns="179234" tIns="143387" rIns="179234" bIns="143387" rtlCol="0" anchor="t" anchorCtr="0">
            <a:spAutoFit/>
          </a:bodyPr>
          <a:lstStyle/>
          <a:p>
            <a:pPr defTabSz="914192">
              <a:lnSpc>
                <a:spcPct val="90000"/>
              </a:lnSpc>
              <a:spcAft>
                <a:spcPts val="600"/>
              </a:spcAft>
            </a:pPr>
            <a:r>
              <a:rPr lang="en-US" sz="1350" dirty="0">
                <a:solidFill>
                  <a:srgbClr val="FFFFFF"/>
                </a:solidFill>
                <a:latin typeface="Segoe UI"/>
              </a:rPr>
              <a:t>Simple SQL language extensible with JavaScript and C# </a:t>
            </a:r>
            <a:endParaRPr lang="en-US" sz="1371" dirty="0">
              <a:solidFill>
                <a:srgbClr val="FFFFFF"/>
              </a:solidFill>
              <a:latin typeface="Segoe UI"/>
            </a:endParaRPr>
          </a:p>
          <a:p>
            <a:pPr defTabSz="914192">
              <a:lnSpc>
                <a:spcPct val="90000"/>
              </a:lnSpc>
              <a:spcAft>
                <a:spcPts val="600"/>
              </a:spcAft>
            </a:pPr>
            <a:endParaRPr lang="en-US" sz="1371" dirty="0">
              <a:solidFill>
                <a:srgbClr val="FFFFFF"/>
              </a:solidFill>
              <a:latin typeface="Segoe UI"/>
            </a:endParaRPr>
          </a:p>
          <a:p>
            <a:pPr defTabSz="914192">
              <a:lnSpc>
                <a:spcPct val="90000"/>
              </a:lnSpc>
              <a:spcAft>
                <a:spcPts val="600"/>
              </a:spcAft>
            </a:pPr>
            <a:r>
              <a:rPr lang="en-US" sz="1350" dirty="0">
                <a:solidFill>
                  <a:srgbClr val="FFFFFF"/>
                </a:solidFill>
                <a:latin typeface="Segoe UI"/>
              </a:rPr>
              <a:t>Built-in Analytic functions</a:t>
            </a:r>
            <a:endParaRPr lang="en-US" sz="1350" dirty="0">
              <a:solidFill>
                <a:srgbClr val="FFFFFF"/>
              </a:solidFill>
              <a:latin typeface="Segoe UI"/>
              <a:cs typeface="Segoe UI"/>
            </a:endParaRPr>
          </a:p>
          <a:p>
            <a:pPr defTabSz="914192">
              <a:lnSpc>
                <a:spcPct val="90000"/>
              </a:lnSpc>
              <a:spcAft>
                <a:spcPts val="600"/>
              </a:spcAft>
            </a:pPr>
            <a:endParaRPr lang="en-US" sz="1371" i="1" dirty="0">
              <a:solidFill>
                <a:srgbClr val="FFFFFF"/>
              </a:solidFill>
              <a:latin typeface="Segoe UI"/>
            </a:endParaRPr>
          </a:p>
          <a:p>
            <a:pPr defTabSz="914192">
              <a:lnSpc>
                <a:spcPct val="90000"/>
              </a:lnSpc>
              <a:spcAft>
                <a:spcPts val="600"/>
              </a:spcAft>
            </a:pPr>
            <a:r>
              <a:rPr lang="en-US" sz="1350" i="1" dirty="0">
                <a:solidFill>
                  <a:srgbClr val="FFFFFF"/>
                </a:solidFill>
                <a:latin typeface="Segoe UI"/>
              </a:rPr>
              <a:t>Azure Portal, VS Code, Visual Studio, PowerShell, REST APIs</a:t>
            </a:r>
          </a:p>
          <a:p>
            <a:pPr defTabSz="914192">
              <a:lnSpc>
                <a:spcPct val="90000"/>
              </a:lnSpc>
              <a:spcAft>
                <a:spcPts val="600"/>
              </a:spcAft>
            </a:pPr>
            <a:endParaRPr lang="en-US" sz="1350" i="1" dirty="0">
              <a:solidFill>
                <a:srgbClr val="FFFFFF"/>
              </a:solidFill>
              <a:latin typeface="Segoe UI"/>
              <a:cs typeface="Segoe UI"/>
            </a:endParaRPr>
          </a:p>
          <a:p>
            <a:pPr defTabSz="914192">
              <a:lnSpc>
                <a:spcPct val="90000"/>
              </a:lnSpc>
              <a:spcAft>
                <a:spcPts val="600"/>
              </a:spcAft>
            </a:pPr>
            <a:r>
              <a:rPr lang="en-US" sz="1350" i="1" dirty="0">
                <a:solidFill>
                  <a:srgbClr val="FFFFFF"/>
                </a:solidFill>
                <a:latin typeface="Segoe UI"/>
                <a:cs typeface="Segoe UI"/>
              </a:rPr>
              <a:t>Best in class debugging tools</a:t>
            </a:r>
          </a:p>
        </p:txBody>
      </p:sp>
      <p:sp>
        <p:nvSpPr>
          <p:cNvPr id="29" name="TextBox 28">
            <a:extLst>
              <a:ext uri="{FF2B5EF4-FFF2-40B4-BE49-F238E27FC236}">
                <a16:creationId xmlns:a16="http://schemas.microsoft.com/office/drawing/2014/main" id="{BE6C64B4-C363-4D2E-8866-54A799F5079A}"/>
              </a:ext>
            </a:extLst>
          </p:cNvPr>
          <p:cNvSpPr txBox="1"/>
          <p:nvPr/>
        </p:nvSpPr>
        <p:spPr>
          <a:xfrm>
            <a:off x="2442928" y="4084405"/>
            <a:ext cx="2429186" cy="1605901"/>
          </a:xfrm>
          <a:prstGeom prst="rect">
            <a:avLst/>
          </a:prstGeom>
          <a:noFill/>
          <a:ln>
            <a:noFill/>
          </a:ln>
        </p:spPr>
        <p:txBody>
          <a:bodyPr wrap="square" lIns="179234" tIns="143387" rIns="179234" bIns="143387" rtlCol="0" anchor="t" anchorCtr="0">
            <a:spAutoFit/>
          </a:bodyPr>
          <a:lstStyle/>
          <a:p>
            <a:pPr defTabSz="914192">
              <a:lnSpc>
                <a:spcPct val="90000"/>
              </a:lnSpc>
              <a:spcAft>
                <a:spcPts val="600"/>
              </a:spcAft>
            </a:pPr>
            <a:r>
              <a:rPr lang="en-US" sz="1371">
                <a:solidFill>
                  <a:srgbClr val="FFFFFF"/>
                </a:solidFill>
                <a:latin typeface="Segoe UI"/>
              </a:rPr>
              <a:t>Same queries running either on Edge, Cloud or Azure Stack </a:t>
            </a:r>
          </a:p>
          <a:p>
            <a:pPr defTabSz="914192">
              <a:lnSpc>
                <a:spcPct val="90000"/>
              </a:lnSpc>
              <a:spcAft>
                <a:spcPts val="600"/>
              </a:spcAft>
            </a:pPr>
            <a:endParaRPr lang="en-US" sz="1371">
              <a:solidFill>
                <a:srgbClr val="FFFFFF"/>
              </a:solidFill>
              <a:latin typeface="Segoe UI"/>
              <a:cs typeface="Segoe UI Semilight"/>
            </a:endParaRPr>
          </a:p>
          <a:p>
            <a:pPr defTabSz="914192">
              <a:lnSpc>
                <a:spcPct val="90000"/>
              </a:lnSpc>
              <a:spcAft>
                <a:spcPts val="600"/>
              </a:spcAft>
            </a:pPr>
            <a:r>
              <a:rPr lang="en-US" sz="1371">
                <a:solidFill>
                  <a:srgbClr val="FFFFFF"/>
                </a:solidFill>
                <a:latin typeface="Segoe UI"/>
              </a:rPr>
              <a:t>Leveraging IoT Edge for security and deployment</a:t>
            </a:r>
          </a:p>
        </p:txBody>
      </p:sp>
      <p:sp>
        <p:nvSpPr>
          <p:cNvPr id="30" name="TextBox 29">
            <a:extLst>
              <a:ext uri="{FF2B5EF4-FFF2-40B4-BE49-F238E27FC236}">
                <a16:creationId xmlns:a16="http://schemas.microsoft.com/office/drawing/2014/main" id="{B76E8D87-2D1E-47AD-AFBF-8C7EE28CE44E}"/>
              </a:ext>
            </a:extLst>
          </p:cNvPr>
          <p:cNvSpPr txBox="1"/>
          <p:nvPr/>
        </p:nvSpPr>
        <p:spPr>
          <a:xfrm>
            <a:off x="4806966" y="4088725"/>
            <a:ext cx="2524311" cy="2340998"/>
          </a:xfrm>
          <a:prstGeom prst="rect">
            <a:avLst/>
          </a:prstGeom>
          <a:noFill/>
          <a:ln>
            <a:noFill/>
          </a:ln>
        </p:spPr>
        <p:txBody>
          <a:bodyPr wrap="square" lIns="179234" tIns="143387" rIns="179234" bIns="143387" rtlCol="0" anchor="t" anchorCtr="0">
            <a:spAutoFit/>
          </a:bodyPr>
          <a:lstStyle/>
          <a:p>
            <a:pPr defTabSz="914192">
              <a:lnSpc>
                <a:spcPct val="90000"/>
              </a:lnSpc>
              <a:spcAft>
                <a:spcPts val="600"/>
              </a:spcAft>
            </a:pPr>
            <a:r>
              <a:rPr lang="en-US" sz="1371">
                <a:solidFill>
                  <a:srgbClr val="FFFFFF"/>
                </a:solidFill>
                <a:latin typeface="Segoe UI"/>
              </a:rPr>
              <a:t>Fully managed Job service: no clusters to manage or VMs to provision</a:t>
            </a:r>
          </a:p>
          <a:p>
            <a:pPr defTabSz="914192">
              <a:lnSpc>
                <a:spcPct val="90000"/>
              </a:lnSpc>
              <a:spcAft>
                <a:spcPts val="600"/>
              </a:spcAft>
            </a:pPr>
            <a:endParaRPr lang="en-US" sz="1371">
              <a:solidFill>
                <a:srgbClr val="FFFFFF"/>
              </a:solidFill>
              <a:latin typeface="Segoe UI"/>
            </a:endParaRPr>
          </a:p>
          <a:p>
            <a:pPr defTabSz="914192">
              <a:lnSpc>
                <a:spcPct val="90000"/>
              </a:lnSpc>
              <a:spcAft>
                <a:spcPts val="600"/>
              </a:spcAft>
            </a:pPr>
            <a:r>
              <a:rPr lang="en-US" sz="1371">
                <a:solidFill>
                  <a:srgbClr val="FFFFFF"/>
                </a:solidFill>
                <a:latin typeface="Segoe UI"/>
              </a:rPr>
              <a:t>Pay as you go: pay by minute, start, stop on-demand</a:t>
            </a:r>
          </a:p>
          <a:p>
            <a:pPr defTabSz="914192">
              <a:lnSpc>
                <a:spcPct val="90000"/>
              </a:lnSpc>
              <a:spcAft>
                <a:spcPts val="600"/>
              </a:spcAft>
            </a:pPr>
            <a:endParaRPr lang="en-US" sz="1371">
              <a:solidFill>
                <a:srgbClr val="FFFFFF"/>
              </a:solidFill>
              <a:latin typeface="Segoe UI"/>
            </a:endParaRPr>
          </a:p>
          <a:p>
            <a:pPr defTabSz="914192">
              <a:lnSpc>
                <a:spcPct val="90000"/>
              </a:lnSpc>
              <a:spcAft>
                <a:spcPts val="600"/>
              </a:spcAft>
            </a:pPr>
            <a:r>
              <a:rPr lang="en-US" sz="1371">
                <a:solidFill>
                  <a:srgbClr val="FFFFFF"/>
                </a:solidFill>
                <a:latin typeface="Segoe UI"/>
              </a:rPr>
              <a:t>Scale-up and scale-out</a:t>
            </a:r>
          </a:p>
        </p:txBody>
      </p:sp>
      <p:sp>
        <p:nvSpPr>
          <p:cNvPr id="3" name="Rectangle 2">
            <a:extLst>
              <a:ext uri="{FF2B5EF4-FFF2-40B4-BE49-F238E27FC236}">
                <a16:creationId xmlns:a16="http://schemas.microsoft.com/office/drawing/2014/main" id="{98D12CEA-328E-40A0-8850-80CC8F3BFFA7}"/>
              </a:ext>
            </a:extLst>
          </p:cNvPr>
          <p:cNvSpPr/>
          <p:nvPr/>
        </p:nvSpPr>
        <p:spPr>
          <a:xfrm>
            <a:off x="7362826" y="4193640"/>
            <a:ext cx="2205369" cy="1574824"/>
          </a:xfrm>
          <a:prstGeom prst="rect">
            <a:avLst/>
          </a:prstGeom>
        </p:spPr>
        <p:txBody>
          <a:bodyPr wrap="square">
            <a:spAutoFit/>
          </a:bodyPr>
          <a:lstStyle/>
          <a:p>
            <a:pPr defTabSz="914192">
              <a:lnSpc>
                <a:spcPct val="90000"/>
              </a:lnSpc>
              <a:spcAft>
                <a:spcPts val="600"/>
              </a:spcAft>
            </a:pPr>
            <a:r>
              <a:rPr lang="en-US" sz="1567">
                <a:solidFill>
                  <a:srgbClr val="FFFFFF"/>
                </a:solidFill>
                <a:latin typeface="Segoe UI"/>
              </a:rPr>
              <a:t>Native, Zero code integration with 15+ Azure services</a:t>
            </a:r>
          </a:p>
          <a:p>
            <a:pPr defTabSz="914192">
              <a:lnSpc>
                <a:spcPct val="90000"/>
              </a:lnSpc>
              <a:spcAft>
                <a:spcPts val="600"/>
              </a:spcAft>
            </a:pPr>
            <a:endParaRPr lang="en-US" sz="1567">
              <a:solidFill>
                <a:srgbClr val="FFFFFF"/>
              </a:solidFill>
              <a:latin typeface="Segoe UI"/>
            </a:endParaRPr>
          </a:p>
          <a:p>
            <a:pPr defTabSz="914192">
              <a:lnSpc>
                <a:spcPct val="90000"/>
              </a:lnSpc>
              <a:spcAft>
                <a:spcPts val="600"/>
              </a:spcAft>
            </a:pPr>
            <a:r>
              <a:rPr lang="en-US" sz="1567">
                <a:solidFill>
                  <a:srgbClr val="FFFFFF"/>
                </a:solidFill>
                <a:latin typeface="Segoe UI"/>
              </a:rPr>
              <a:t>“&lt;5 minutes to solution”</a:t>
            </a:r>
          </a:p>
        </p:txBody>
      </p:sp>
      <p:sp>
        <p:nvSpPr>
          <p:cNvPr id="4" name="Rectangle 3">
            <a:extLst>
              <a:ext uri="{FF2B5EF4-FFF2-40B4-BE49-F238E27FC236}">
                <a16:creationId xmlns:a16="http://schemas.microsoft.com/office/drawing/2014/main" id="{77953CF4-0F3D-48C3-B2C0-4FB8DFFB233F}"/>
              </a:ext>
            </a:extLst>
          </p:cNvPr>
          <p:cNvSpPr/>
          <p:nvPr/>
        </p:nvSpPr>
        <p:spPr>
          <a:xfrm>
            <a:off x="9795251" y="4193640"/>
            <a:ext cx="2500374" cy="2310433"/>
          </a:xfrm>
          <a:prstGeom prst="rect">
            <a:avLst/>
          </a:prstGeom>
        </p:spPr>
        <p:txBody>
          <a:bodyPr wrap="square" anchor="t">
            <a:spAutoFit/>
          </a:bodyPr>
          <a:lstStyle/>
          <a:p>
            <a:pPr defTabSz="914192">
              <a:lnSpc>
                <a:spcPct val="90000"/>
              </a:lnSpc>
              <a:spcAft>
                <a:spcPts val="600"/>
              </a:spcAft>
            </a:pPr>
            <a:r>
              <a:rPr lang="en-US" sz="1550">
                <a:solidFill>
                  <a:srgbClr val="FFFFFF"/>
                </a:solidFill>
                <a:latin typeface="Segoe UI"/>
              </a:rPr>
              <a:t>99.9% job level SLA </a:t>
            </a:r>
            <a:endParaRPr lang="en-US" sz="1567">
              <a:solidFill>
                <a:srgbClr val="FFFFFF"/>
              </a:solidFill>
              <a:latin typeface="Segoe UI"/>
            </a:endParaRPr>
          </a:p>
          <a:p>
            <a:pPr defTabSz="914192">
              <a:lnSpc>
                <a:spcPct val="90000"/>
              </a:lnSpc>
              <a:spcAft>
                <a:spcPts val="600"/>
              </a:spcAft>
            </a:pPr>
            <a:endParaRPr lang="en-US" sz="1567">
              <a:solidFill>
                <a:srgbClr val="FFFFFF"/>
              </a:solidFill>
              <a:latin typeface="Segoe UI"/>
            </a:endParaRPr>
          </a:p>
          <a:p>
            <a:pPr defTabSz="914192">
              <a:lnSpc>
                <a:spcPct val="90000"/>
              </a:lnSpc>
              <a:spcAft>
                <a:spcPts val="600"/>
              </a:spcAft>
            </a:pPr>
            <a:r>
              <a:rPr lang="en-US" sz="1550">
                <a:solidFill>
                  <a:srgbClr val="FFFFFF"/>
                </a:solidFill>
                <a:latin typeface="Segoe UI"/>
              </a:rPr>
              <a:t>Highly certified and compliant</a:t>
            </a:r>
            <a:endParaRPr lang="en-US" sz="1550">
              <a:solidFill>
                <a:srgbClr val="FFFFFF"/>
              </a:solidFill>
              <a:latin typeface="Segoe UI"/>
              <a:cs typeface="Segoe UI"/>
            </a:endParaRPr>
          </a:p>
          <a:p>
            <a:pPr defTabSz="914192">
              <a:lnSpc>
                <a:spcPct val="90000"/>
              </a:lnSpc>
              <a:spcAft>
                <a:spcPts val="600"/>
              </a:spcAft>
            </a:pPr>
            <a:endParaRPr lang="en-US" sz="1567">
              <a:solidFill>
                <a:srgbClr val="FFFFFF"/>
              </a:solidFill>
              <a:latin typeface="Segoe UI"/>
            </a:endParaRPr>
          </a:p>
          <a:p>
            <a:pPr defTabSz="914192">
              <a:lnSpc>
                <a:spcPct val="90000"/>
              </a:lnSpc>
              <a:spcAft>
                <a:spcPts val="600"/>
              </a:spcAft>
            </a:pPr>
            <a:r>
              <a:rPr lang="en-US" sz="1550">
                <a:solidFill>
                  <a:srgbClr val="FFFFFF"/>
                </a:solidFill>
                <a:latin typeface="Segoe UI"/>
              </a:rPr>
              <a:t>26 regions worldwide</a:t>
            </a:r>
          </a:p>
          <a:p>
            <a:pPr defTabSz="914192">
              <a:lnSpc>
                <a:spcPct val="90000"/>
              </a:lnSpc>
              <a:spcAft>
                <a:spcPts val="600"/>
              </a:spcAft>
            </a:pPr>
            <a:endParaRPr lang="en-US" sz="1550">
              <a:solidFill>
                <a:srgbClr val="FFFFFF"/>
              </a:solidFill>
              <a:latin typeface="Segoe UI"/>
            </a:endParaRPr>
          </a:p>
          <a:p>
            <a:pPr defTabSz="914192">
              <a:lnSpc>
                <a:spcPct val="90000"/>
              </a:lnSpc>
              <a:spcAft>
                <a:spcPts val="600"/>
              </a:spcAft>
            </a:pPr>
            <a:r>
              <a:rPr lang="en-US" sz="1550">
                <a:solidFill>
                  <a:srgbClr val="FFFFFF"/>
                </a:solidFill>
                <a:latin typeface="Segoe UI"/>
              </a:rPr>
              <a:t>Millisecond latencies</a:t>
            </a:r>
          </a:p>
        </p:txBody>
      </p:sp>
      <p:sp>
        <p:nvSpPr>
          <p:cNvPr id="8" name="Title 7">
            <a:extLst>
              <a:ext uri="{FF2B5EF4-FFF2-40B4-BE49-F238E27FC236}">
                <a16:creationId xmlns:a16="http://schemas.microsoft.com/office/drawing/2014/main" id="{BF329DAF-45E6-4E91-9F7F-F089D9821343}"/>
              </a:ext>
            </a:extLst>
          </p:cNvPr>
          <p:cNvSpPr>
            <a:spLocks noGrp="1"/>
          </p:cNvSpPr>
          <p:nvPr>
            <p:ph type="title"/>
          </p:nvPr>
        </p:nvSpPr>
        <p:spPr>
          <a:xfrm>
            <a:off x="588263" y="457200"/>
            <a:ext cx="11018520" cy="1661993"/>
          </a:xfrm>
        </p:spPr>
        <p:txBody>
          <a:bodyPr/>
          <a:lstStyle/>
          <a:p>
            <a:r>
              <a:rPr lang="en-US" dirty="0"/>
              <a:t>Azure Stream Analytics: Fully Managed PaaS offering for real-time analytics</a:t>
            </a:r>
            <a:br>
              <a:rPr lang="en-US" dirty="0"/>
            </a:br>
            <a:endParaRPr lang="en-US" dirty="0"/>
          </a:p>
        </p:txBody>
      </p:sp>
    </p:spTree>
    <p:extLst>
      <p:ext uri="{BB962C8B-B14F-4D97-AF65-F5344CB8AC3E}">
        <p14:creationId xmlns:p14="http://schemas.microsoft.com/office/powerpoint/2010/main" val="181251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9339516" cy="548985"/>
          </a:xfrm>
        </p:spPr>
        <p:txBody>
          <a:bodyPr/>
          <a:lstStyle/>
          <a:p>
            <a:r>
              <a:rPr lang="en-US" sz="4400" dirty="0">
                <a:gradFill>
                  <a:gsLst>
                    <a:gs pos="0">
                      <a:schemeClr val="accent5"/>
                    </a:gs>
                    <a:gs pos="100000">
                      <a:schemeClr val="accent4"/>
                    </a:gs>
                  </a:gsLst>
                  <a:lin ang="2700000" scaled="1"/>
                </a:gradFill>
              </a:rPr>
              <a:t>Insights and Actions from IoT data</a:t>
            </a:r>
          </a:p>
        </p:txBody>
      </p:sp>
    </p:spTree>
    <p:extLst>
      <p:ext uri="{BB962C8B-B14F-4D97-AF65-F5344CB8AC3E}">
        <p14:creationId xmlns:p14="http://schemas.microsoft.com/office/powerpoint/2010/main" val="4016445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5E-6 0 L -2.5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p:txBody>
          <a:bodyPr/>
          <a:lstStyle/>
          <a:p>
            <a:r>
              <a:rPr lang="en-US"/>
              <a:t>Augment your existing reports with IoT Data</a:t>
            </a:r>
          </a:p>
        </p:txBody>
      </p:sp>
      <p:pic>
        <p:nvPicPr>
          <p:cNvPr id="6" name="Picture 5">
            <a:extLst>
              <a:ext uri="{FF2B5EF4-FFF2-40B4-BE49-F238E27FC236}">
                <a16:creationId xmlns:a16="http://schemas.microsoft.com/office/drawing/2014/main" id="{A7B5217D-8394-4C85-86D7-1514D6807B7B}"/>
              </a:ext>
            </a:extLst>
          </p:cNvPr>
          <p:cNvPicPr>
            <a:picLocks noChangeAspect="1"/>
          </p:cNvPicPr>
          <p:nvPr/>
        </p:nvPicPr>
        <p:blipFill>
          <a:blip r:embed="rId3"/>
          <a:stretch>
            <a:fillRect/>
          </a:stretch>
        </p:blipFill>
        <p:spPr>
          <a:xfrm>
            <a:off x="1680918" y="1204732"/>
            <a:ext cx="8830162" cy="4983276"/>
          </a:xfrm>
          <a:prstGeom prst="rect">
            <a:avLst/>
          </a:prstGeom>
        </p:spPr>
      </p:pic>
    </p:spTree>
    <p:extLst>
      <p:ext uri="{BB962C8B-B14F-4D97-AF65-F5344CB8AC3E}">
        <p14:creationId xmlns:p14="http://schemas.microsoft.com/office/powerpoint/2010/main" val="200495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p:txBody>
          <a:bodyPr/>
          <a:lstStyle/>
          <a:p>
            <a:r>
              <a:rPr lang="en-US"/>
              <a:t>Augment your existing reports with IoT Data</a:t>
            </a:r>
          </a:p>
        </p:txBody>
      </p:sp>
      <p:pic>
        <p:nvPicPr>
          <p:cNvPr id="6" name="Picture 5">
            <a:extLst>
              <a:ext uri="{FF2B5EF4-FFF2-40B4-BE49-F238E27FC236}">
                <a16:creationId xmlns:a16="http://schemas.microsoft.com/office/drawing/2014/main" id="{A7B5217D-8394-4C85-86D7-1514D6807B7B}"/>
              </a:ext>
            </a:extLst>
          </p:cNvPr>
          <p:cNvPicPr>
            <a:picLocks noChangeAspect="1"/>
          </p:cNvPicPr>
          <p:nvPr/>
        </p:nvPicPr>
        <p:blipFill>
          <a:blip r:embed="rId3"/>
          <a:stretch>
            <a:fillRect/>
          </a:stretch>
        </p:blipFill>
        <p:spPr>
          <a:xfrm>
            <a:off x="1680918" y="1266278"/>
            <a:ext cx="8830162" cy="4983276"/>
          </a:xfrm>
          <a:prstGeom prst="rect">
            <a:avLst/>
          </a:prstGeom>
        </p:spPr>
      </p:pic>
      <p:sp>
        <p:nvSpPr>
          <p:cNvPr id="4" name="Rectangle 3">
            <a:extLst>
              <a:ext uri="{FF2B5EF4-FFF2-40B4-BE49-F238E27FC236}">
                <a16:creationId xmlns:a16="http://schemas.microsoft.com/office/drawing/2014/main" id="{DA821043-3655-4B01-B118-523B324135AA}"/>
              </a:ext>
            </a:extLst>
          </p:cNvPr>
          <p:cNvSpPr/>
          <p:nvPr/>
        </p:nvSpPr>
        <p:spPr>
          <a:xfrm>
            <a:off x="5293168" y="4864546"/>
            <a:ext cx="2876474" cy="492443"/>
          </a:xfrm>
          <a:prstGeom prst="rect">
            <a:avLst/>
          </a:prstGeom>
          <a:solidFill>
            <a:schemeClr val="tx1">
              <a:lumMod val="85000"/>
              <a:alpha val="89804"/>
            </a:schemeClr>
          </a:solidFill>
          <a:ln w="12700"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hangingPunct="0"/>
            <a:endParaRPr lang="en-GB" sz="3200" kern="0">
              <a:solidFill>
                <a:srgbClr val="FFFFFF"/>
              </a:solidFill>
              <a:latin typeface="Helvetica Neue Medium"/>
              <a:sym typeface="Helvetica Neue Medium"/>
            </a:endParaRPr>
          </a:p>
        </p:txBody>
      </p:sp>
      <p:sp>
        <p:nvSpPr>
          <p:cNvPr id="5" name="TextBox 4">
            <a:extLst>
              <a:ext uri="{FF2B5EF4-FFF2-40B4-BE49-F238E27FC236}">
                <a16:creationId xmlns:a16="http://schemas.microsoft.com/office/drawing/2014/main" id="{7A246643-B354-428C-8A2A-8066F67C3850}"/>
              </a:ext>
            </a:extLst>
          </p:cNvPr>
          <p:cNvSpPr txBox="1"/>
          <p:nvPr/>
        </p:nvSpPr>
        <p:spPr>
          <a:xfrm>
            <a:off x="6119058" y="5245336"/>
            <a:ext cx="122469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hangingPunct="0">
              <a:lnSpc>
                <a:spcPct val="70000"/>
              </a:lnSpc>
            </a:pPr>
            <a:r>
              <a:rPr lang="fr-FR" sz="2000" kern="0" spc="-100">
                <a:solidFill>
                  <a:srgbClr val="008575">
                    <a:lumMod val="50000"/>
                  </a:srgbClr>
                </a:solidFill>
                <a:latin typeface="Segoe UI" panose="020B0502040204020203" pitchFamily="34" charset="0"/>
                <a:cs typeface="Segoe UI" panose="020B0502040204020203" pitchFamily="34" charset="0"/>
                <a:sym typeface="Segoe UI Semibold"/>
              </a:rPr>
              <a:t>Time </a:t>
            </a:r>
            <a:r>
              <a:rPr lang="fr-FR" sz="2000" kern="0" spc="-100" err="1">
                <a:solidFill>
                  <a:srgbClr val="008575">
                    <a:lumMod val="50000"/>
                  </a:srgbClr>
                </a:solidFill>
                <a:latin typeface="Segoe UI" panose="020B0502040204020203" pitchFamily="34" charset="0"/>
                <a:cs typeface="Segoe UI" panose="020B0502040204020203" pitchFamily="34" charset="0"/>
                <a:sym typeface="Segoe UI Semibold"/>
              </a:rPr>
              <a:t>series</a:t>
            </a:r>
            <a:endParaRPr lang="fr-FR" sz="2000" kern="0" spc="-100">
              <a:solidFill>
                <a:srgbClr val="008575">
                  <a:lumMod val="50000"/>
                </a:srgbClr>
              </a:solidFill>
              <a:latin typeface="Segoe UI" panose="020B0502040204020203" pitchFamily="34" charset="0"/>
              <a:cs typeface="Segoe UI" panose="020B0502040204020203" pitchFamily="34" charset="0"/>
              <a:sym typeface="Segoe UI Semibold"/>
            </a:endParaRPr>
          </a:p>
          <a:p>
            <a:pPr algn="ctr" defTabSz="825500" hangingPunct="0">
              <a:lnSpc>
                <a:spcPct val="70000"/>
              </a:lnSpc>
            </a:pPr>
            <a:r>
              <a:rPr lang="fr-FR" sz="2000" kern="0" spc="-100">
                <a:solidFill>
                  <a:srgbClr val="008575">
                    <a:lumMod val="50000"/>
                  </a:srgbClr>
                </a:solidFill>
                <a:latin typeface="Segoe UI" panose="020B0502040204020203" pitchFamily="34" charset="0"/>
                <a:cs typeface="Segoe UI" panose="020B0502040204020203" pitchFamily="34" charset="0"/>
                <a:sym typeface="Segoe UI Semibold"/>
              </a:rPr>
              <a:t> insights</a:t>
            </a:r>
            <a:endParaRPr lang="en-GB" sz="2000" kern="0" spc="-100">
              <a:solidFill>
                <a:srgbClr val="008575">
                  <a:lumMod val="50000"/>
                </a:srgbClr>
              </a:solidFill>
              <a:latin typeface="Segoe UI" panose="020B0502040204020203" pitchFamily="34" charset="0"/>
              <a:cs typeface="Segoe UI" panose="020B0502040204020203" pitchFamily="34" charset="0"/>
              <a:sym typeface="Segoe UI Semibold"/>
            </a:endParaRPr>
          </a:p>
        </p:txBody>
      </p:sp>
      <p:sp>
        <p:nvSpPr>
          <p:cNvPr id="7" name="Rectangle 6">
            <a:extLst>
              <a:ext uri="{FF2B5EF4-FFF2-40B4-BE49-F238E27FC236}">
                <a16:creationId xmlns:a16="http://schemas.microsoft.com/office/drawing/2014/main" id="{3E3ABCDE-2383-4EC2-9FBE-FD575E26E3B3}"/>
              </a:ext>
            </a:extLst>
          </p:cNvPr>
          <p:cNvSpPr/>
          <p:nvPr/>
        </p:nvSpPr>
        <p:spPr>
          <a:xfrm>
            <a:off x="1804012" y="4888488"/>
            <a:ext cx="3366062" cy="492443"/>
          </a:xfrm>
          <a:prstGeom prst="rect">
            <a:avLst/>
          </a:prstGeom>
          <a:solidFill>
            <a:schemeClr val="tx1">
              <a:lumMod val="85000"/>
              <a:alpha val="89804"/>
            </a:schemeClr>
          </a:solidFill>
          <a:ln w="12700"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hangingPunct="0"/>
            <a:endParaRPr lang="en-GB" sz="3200" kern="0">
              <a:solidFill>
                <a:srgbClr val="FFFFFF"/>
              </a:solidFill>
              <a:latin typeface="Helvetica Neue Medium"/>
              <a:ea typeface="Helvetica Neue Medium"/>
              <a:cs typeface="Helvetica Neue Medium"/>
              <a:sym typeface="Helvetica Neue Medium"/>
            </a:endParaRPr>
          </a:p>
        </p:txBody>
      </p:sp>
      <p:grpSp>
        <p:nvGrpSpPr>
          <p:cNvPr id="9" name="Group 8">
            <a:extLst>
              <a:ext uri="{FF2B5EF4-FFF2-40B4-BE49-F238E27FC236}">
                <a16:creationId xmlns:a16="http://schemas.microsoft.com/office/drawing/2014/main" id="{0659F347-73E8-4A3C-B6E8-BF4E4A52ABC7}"/>
              </a:ext>
            </a:extLst>
          </p:cNvPr>
          <p:cNvGrpSpPr/>
          <p:nvPr/>
        </p:nvGrpSpPr>
        <p:grpSpPr>
          <a:xfrm>
            <a:off x="2149170" y="4512784"/>
            <a:ext cx="990656" cy="1266030"/>
            <a:chOff x="8236382" y="5111403"/>
            <a:chExt cx="1448936" cy="1668289"/>
          </a:xfrm>
        </p:grpSpPr>
        <p:sp>
          <p:nvSpPr>
            <p:cNvPr id="10" name="TextBox 9">
              <a:extLst>
                <a:ext uri="{FF2B5EF4-FFF2-40B4-BE49-F238E27FC236}">
                  <a16:creationId xmlns:a16="http://schemas.microsoft.com/office/drawing/2014/main" id="{4B2679F8-D323-49D4-A950-4433253CA819}"/>
                </a:ext>
              </a:extLst>
            </p:cNvPr>
            <p:cNvSpPr txBox="1"/>
            <p:nvPr/>
          </p:nvSpPr>
          <p:spPr>
            <a:xfrm>
              <a:off x="8236382" y="6076709"/>
              <a:ext cx="1448936" cy="7029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hangingPunct="0">
                <a:lnSpc>
                  <a:spcPct val="70000"/>
                </a:lnSpc>
              </a:pPr>
              <a:r>
                <a:rPr lang="en-US" sz="2000" kern="0" spc="-100">
                  <a:solidFill>
                    <a:srgbClr val="008575">
                      <a:lumMod val="50000"/>
                    </a:srgbClr>
                  </a:solidFill>
                  <a:latin typeface="Segoe UI" panose="020B0502040204020203" pitchFamily="34" charset="0"/>
                  <a:cs typeface="Segoe UI" panose="020B0502040204020203" pitchFamily="34" charset="0"/>
                  <a:sym typeface="Segoe UI Semibold"/>
                </a:rPr>
                <a:t>Stream </a:t>
              </a:r>
            </a:p>
            <a:p>
              <a:pPr algn="ctr" defTabSz="825500" hangingPunct="0">
                <a:lnSpc>
                  <a:spcPct val="70000"/>
                </a:lnSpc>
              </a:pPr>
              <a:r>
                <a:rPr lang="en-US" sz="2000" kern="0" spc="-100">
                  <a:solidFill>
                    <a:srgbClr val="008575">
                      <a:lumMod val="50000"/>
                    </a:srgbClr>
                  </a:solidFill>
                  <a:latin typeface="Segoe UI" panose="020B0502040204020203" pitchFamily="34" charset="0"/>
                  <a:cs typeface="Segoe UI" panose="020B0502040204020203" pitchFamily="34" charset="0"/>
                  <a:sym typeface="Segoe UI Semibold"/>
                </a:rPr>
                <a:t>Analytics</a:t>
              </a:r>
            </a:p>
          </p:txBody>
        </p:sp>
        <p:pic>
          <p:nvPicPr>
            <p:cNvPr id="11" name="Graphic 10">
              <a:extLst>
                <a:ext uri="{FF2B5EF4-FFF2-40B4-BE49-F238E27FC236}">
                  <a16:creationId xmlns:a16="http://schemas.microsoft.com/office/drawing/2014/main" id="{39E2CD64-D19A-4079-81FF-D45F1A15B0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5911" y="5111403"/>
              <a:ext cx="869878" cy="869879"/>
            </a:xfrm>
            <a:prstGeom prst="rect">
              <a:avLst/>
            </a:prstGeom>
          </p:spPr>
        </p:pic>
      </p:grpSp>
      <p:pic>
        <p:nvPicPr>
          <p:cNvPr id="13" name="Graphic 12">
            <a:extLst>
              <a:ext uri="{FF2B5EF4-FFF2-40B4-BE49-F238E27FC236}">
                <a16:creationId xmlns:a16="http://schemas.microsoft.com/office/drawing/2014/main" id="{F4424A41-B671-4162-91CE-0CC5E82B87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00188" y="4679774"/>
            <a:ext cx="573400" cy="573400"/>
          </a:xfrm>
          <a:prstGeom prst="rect">
            <a:avLst/>
          </a:prstGeom>
        </p:spPr>
      </p:pic>
      <p:pic>
        <p:nvPicPr>
          <p:cNvPr id="3" name="Graphic 40">
            <a:extLst>
              <a:ext uri="{FF2B5EF4-FFF2-40B4-BE49-F238E27FC236}">
                <a16:creationId xmlns:a16="http://schemas.microsoft.com/office/drawing/2014/main" id="{995AA909-DEE7-4171-9207-0ED52933B6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39367" y="4594581"/>
            <a:ext cx="584075" cy="584075"/>
          </a:xfrm>
          <a:prstGeom prst="rect">
            <a:avLst/>
          </a:prstGeom>
        </p:spPr>
      </p:pic>
      <p:sp>
        <p:nvSpPr>
          <p:cNvPr id="8" name="TextBox 7">
            <a:extLst>
              <a:ext uri="{FF2B5EF4-FFF2-40B4-BE49-F238E27FC236}">
                <a16:creationId xmlns:a16="http://schemas.microsoft.com/office/drawing/2014/main" id="{CC8B33F1-9D90-4FCA-8407-5782887305E1}"/>
              </a:ext>
            </a:extLst>
          </p:cNvPr>
          <p:cNvSpPr txBox="1"/>
          <p:nvPr/>
        </p:nvSpPr>
        <p:spPr>
          <a:xfrm>
            <a:off x="3759532" y="5357413"/>
            <a:ext cx="115897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hangingPunct="0">
              <a:lnSpc>
                <a:spcPct val="70000"/>
              </a:lnSpc>
            </a:pPr>
            <a:r>
              <a:rPr lang="en-US" sz="2000" kern="0" spc="-100">
                <a:solidFill>
                  <a:srgbClr val="008575">
                    <a:lumMod val="50000"/>
                  </a:srgbClr>
                </a:solidFill>
                <a:latin typeface="Segoe UI" panose="020B0502040204020203" pitchFamily="34" charset="0"/>
                <a:cs typeface="Segoe UI" panose="020B0502040204020203" pitchFamily="34" charset="0"/>
                <a:sym typeface="Segoe UI Semibold"/>
              </a:rPr>
              <a:t>Azure SQL</a:t>
            </a:r>
          </a:p>
        </p:txBody>
      </p:sp>
      <p:cxnSp>
        <p:nvCxnSpPr>
          <p:cNvPr id="18" name="Straight Arrow Connector 17">
            <a:extLst>
              <a:ext uri="{FF2B5EF4-FFF2-40B4-BE49-F238E27FC236}">
                <a16:creationId xmlns:a16="http://schemas.microsoft.com/office/drawing/2014/main" id="{40293B6A-56D8-42B4-9CD8-A98558AA3AEA}"/>
              </a:ext>
            </a:extLst>
          </p:cNvPr>
          <p:cNvCxnSpPr>
            <a:cxnSpLocks/>
          </p:cNvCxnSpPr>
          <p:nvPr/>
        </p:nvCxnSpPr>
        <p:spPr>
          <a:xfrm>
            <a:off x="3047428" y="5110766"/>
            <a:ext cx="639938"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8D57427F-3A44-4FF0-A296-FC9970648A80}"/>
              </a:ext>
            </a:extLst>
          </p:cNvPr>
          <p:cNvSpPr/>
          <p:nvPr/>
        </p:nvSpPr>
        <p:spPr>
          <a:xfrm>
            <a:off x="1804013" y="2820806"/>
            <a:ext cx="2329961" cy="492443"/>
          </a:xfrm>
          <a:prstGeom prst="rect">
            <a:avLst/>
          </a:prstGeom>
          <a:solidFill>
            <a:schemeClr val="tx1">
              <a:lumMod val="85000"/>
              <a:alpha val="89804"/>
            </a:schemeClr>
          </a:solidFill>
          <a:ln w="12700"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hangingPunct="0"/>
            <a:endParaRPr lang="en-GB" sz="3200" kern="0">
              <a:solidFill>
                <a:srgbClr val="FFFFFF"/>
              </a:solidFill>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AA494C3F-D456-496E-BC41-75E555D3DAE4}"/>
              </a:ext>
            </a:extLst>
          </p:cNvPr>
          <p:cNvSpPr/>
          <p:nvPr/>
        </p:nvSpPr>
        <p:spPr>
          <a:xfrm>
            <a:off x="4573588" y="2820806"/>
            <a:ext cx="3366062" cy="492443"/>
          </a:xfrm>
          <a:prstGeom prst="rect">
            <a:avLst/>
          </a:prstGeom>
          <a:solidFill>
            <a:schemeClr val="tx1">
              <a:lumMod val="85000"/>
              <a:alpha val="89804"/>
            </a:schemeClr>
          </a:solidFill>
          <a:ln w="12700"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hangingPunct="0"/>
            <a:endParaRPr lang="en-GB" sz="3200" kern="0">
              <a:solidFill>
                <a:srgbClr val="FFFFFF"/>
              </a:solidFill>
              <a:latin typeface="Helvetica Neue Medium"/>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83CFF130-42C3-4C81-9019-730E5319011E}"/>
              </a:ext>
            </a:extLst>
          </p:cNvPr>
          <p:cNvSpPr/>
          <p:nvPr/>
        </p:nvSpPr>
        <p:spPr>
          <a:xfrm>
            <a:off x="8240501" y="3507257"/>
            <a:ext cx="2147489" cy="492443"/>
          </a:xfrm>
          <a:prstGeom prst="rect">
            <a:avLst/>
          </a:prstGeom>
          <a:solidFill>
            <a:schemeClr val="tx1">
              <a:lumMod val="85000"/>
              <a:alpha val="89804"/>
            </a:schemeClr>
          </a:solidFill>
          <a:ln w="12700" cap="flat">
            <a:solidFill>
              <a:schemeClr val="accent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hangingPunct="0"/>
            <a:endParaRPr lang="en-GB" sz="3200" kern="0">
              <a:solidFill>
                <a:srgbClr val="FFFFFF"/>
              </a:solidFill>
              <a:latin typeface="Helvetica Neue Medium"/>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621AB7E1-F9CC-4209-84CE-2D8AFE8373A3}"/>
              </a:ext>
            </a:extLst>
          </p:cNvPr>
          <p:cNvSpPr txBox="1"/>
          <p:nvPr/>
        </p:nvSpPr>
        <p:spPr>
          <a:xfrm>
            <a:off x="8713947" y="3131808"/>
            <a:ext cx="126797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hangingPunct="0">
              <a:lnSpc>
                <a:spcPct val="70000"/>
              </a:lnSpc>
            </a:pPr>
            <a:r>
              <a:rPr lang="fr-FR" sz="2000" kern="0" spc="-100" err="1">
                <a:solidFill>
                  <a:srgbClr val="008575">
                    <a:lumMod val="50000"/>
                  </a:srgbClr>
                </a:solidFill>
                <a:latin typeface="Segoe UI" panose="020B0502040204020203" pitchFamily="34" charset="0"/>
                <a:cs typeface="Segoe UI" panose="020B0502040204020203" pitchFamily="34" charset="0"/>
                <a:sym typeface="Segoe UI Semibold"/>
              </a:rPr>
              <a:t>PowerApps</a:t>
            </a:r>
            <a:endParaRPr lang="fr-FR" sz="2000" kern="0" spc="-100">
              <a:solidFill>
                <a:srgbClr val="008575">
                  <a:lumMod val="50000"/>
                </a:srgbClr>
              </a:solidFill>
              <a:latin typeface="Segoe UI" panose="020B0502040204020203" pitchFamily="34" charset="0"/>
              <a:cs typeface="Segoe UI" panose="020B0502040204020203" pitchFamily="34" charset="0"/>
              <a:sym typeface="Segoe UI Semibold"/>
            </a:endParaRPr>
          </a:p>
          <a:p>
            <a:pPr algn="ctr" defTabSz="825500" hangingPunct="0">
              <a:lnSpc>
                <a:spcPct val="70000"/>
              </a:lnSpc>
            </a:pPr>
            <a:br>
              <a:rPr lang="fr-FR" sz="2000" kern="0" spc="-100">
                <a:solidFill>
                  <a:srgbClr val="008575">
                    <a:lumMod val="50000"/>
                  </a:srgbClr>
                </a:solidFill>
                <a:latin typeface="Segoe UI" panose="020B0502040204020203" pitchFamily="34" charset="0"/>
                <a:cs typeface="Segoe UI" panose="020B0502040204020203" pitchFamily="34" charset="0"/>
                <a:sym typeface="Segoe UI Semibold"/>
              </a:rPr>
            </a:br>
            <a:r>
              <a:rPr lang="fr-FR" sz="2000" kern="0" spc="-100">
                <a:solidFill>
                  <a:srgbClr val="008575">
                    <a:lumMod val="50000"/>
                  </a:srgbClr>
                </a:solidFill>
                <a:latin typeface="Segoe UI" panose="020B0502040204020203" pitchFamily="34" charset="0"/>
                <a:cs typeface="Segoe UI" panose="020B0502040204020203" pitchFamily="34" charset="0"/>
                <a:sym typeface="Segoe UI Semibold"/>
              </a:rPr>
              <a:t>application</a:t>
            </a:r>
            <a:endParaRPr lang="en-GB" sz="2000" kern="0" spc="-100">
              <a:solidFill>
                <a:srgbClr val="008575">
                  <a:lumMod val="50000"/>
                </a:srgbClr>
              </a:solidFill>
              <a:latin typeface="Segoe UI" panose="020B0502040204020203" pitchFamily="34" charset="0"/>
              <a:cs typeface="Segoe UI" panose="020B0502040204020203" pitchFamily="34" charset="0"/>
              <a:sym typeface="Segoe UI Semibold"/>
            </a:endParaRPr>
          </a:p>
        </p:txBody>
      </p:sp>
      <p:sp>
        <p:nvSpPr>
          <p:cNvPr id="26" name="TextBox 25">
            <a:extLst>
              <a:ext uri="{FF2B5EF4-FFF2-40B4-BE49-F238E27FC236}">
                <a16:creationId xmlns:a16="http://schemas.microsoft.com/office/drawing/2014/main" id="{4283EFEC-1A78-41CE-B6BD-FC8163495C1F}"/>
              </a:ext>
            </a:extLst>
          </p:cNvPr>
          <p:cNvSpPr txBox="1"/>
          <p:nvPr/>
        </p:nvSpPr>
        <p:spPr>
          <a:xfrm>
            <a:off x="4573588" y="3069928"/>
            <a:ext cx="336606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fr-FR" sz="2000" kern="0" spc="-100" err="1">
                <a:solidFill>
                  <a:srgbClr val="008575">
                    <a:lumMod val="50000"/>
                  </a:srgbClr>
                </a:solidFill>
                <a:latin typeface="Segoe UI" panose="020B0502040204020203" pitchFamily="34" charset="0"/>
                <a:cs typeface="Segoe UI" panose="020B0502040204020203" pitchFamily="34" charset="0"/>
                <a:sym typeface="Segoe UI Semibold"/>
              </a:rPr>
              <a:t>Postgresql</a:t>
            </a:r>
            <a:br>
              <a:rPr lang="fr-FR" sz="2000" kern="0" spc="-100">
                <a:solidFill>
                  <a:srgbClr val="008575">
                    <a:lumMod val="50000"/>
                  </a:srgbClr>
                </a:solidFill>
                <a:latin typeface="Segoe UI" panose="020B0502040204020203" pitchFamily="34" charset="0"/>
                <a:cs typeface="Segoe UI" panose="020B0502040204020203" pitchFamily="34" charset="0"/>
                <a:sym typeface="Segoe UI Semibold"/>
              </a:rPr>
            </a:br>
            <a:r>
              <a:rPr lang="fr-FR" sz="2000" kern="0" spc="-100" err="1">
                <a:solidFill>
                  <a:srgbClr val="008575">
                    <a:lumMod val="50000"/>
                  </a:srgbClr>
                </a:solidFill>
                <a:latin typeface="Segoe UI" panose="020B0502040204020203" pitchFamily="34" charset="0"/>
                <a:cs typeface="Segoe UI" panose="020B0502040204020203" pitchFamily="34" charset="0"/>
                <a:sym typeface="Segoe UI Semibold"/>
              </a:rPr>
              <a:t>database</a:t>
            </a:r>
            <a:endParaRPr lang="en-GB" sz="2000" kern="0" spc="-100">
              <a:solidFill>
                <a:srgbClr val="008575">
                  <a:lumMod val="50000"/>
                </a:srgbClr>
              </a:solidFill>
              <a:latin typeface="Segoe UI" panose="020B0502040204020203" pitchFamily="34" charset="0"/>
              <a:cs typeface="Segoe UI" panose="020B0502040204020203" pitchFamily="34" charset="0"/>
              <a:sym typeface="Segoe UI Semibold"/>
            </a:endParaRPr>
          </a:p>
        </p:txBody>
      </p:sp>
      <p:sp>
        <p:nvSpPr>
          <p:cNvPr id="27" name="TextBox 26">
            <a:extLst>
              <a:ext uri="{FF2B5EF4-FFF2-40B4-BE49-F238E27FC236}">
                <a16:creationId xmlns:a16="http://schemas.microsoft.com/office/drawing/2014/main" id="{FBF81D7A-DD0A-4043-B529-EF8918171DAF}"/>
              </a:ext>
            </a:extLst>
          </p:cNvPr>
          <p:cNvSpPr txBox="1"/>
          <p:nvPr/>
        </p:nvSpPr>
        <p:spPr>
          <a:xfrm>
            <a:off x="2338931" y="3006657"/>
            <a:ext cx="116217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hangingPunct="0"/>
            <a:r>
              <a:rPr lang="fr-FR" sz="2000" kern="0" spc="-100" err="1">
                <a:solidFill>
                  <a:srgbClr val="008575">
                    <a:lumMod val="50000"/>
                  </a:srgbClr>
                </a:solidFill>
                <a:latin typeface="Segoe UI" panose="020B0502040204020203" pitchFamily="34" charset="0"/>
                <a:cs typeface="Segoe UI" panose="020B0502040204020203" pitchFamily="34" charset="0"/>
                <a:sym typeface="Segoe UI Semibold"/>
              </a:rPr>
              <a:t>Postgresql</a:t>
            </a:r>
            <a:br>
              <a:rPr lang="fr-FR" sz="2000" kern="0" spc="-100">
                <a:solidFill>
                  <a:srgbClr val="008575">
                    <a:lumMod val="50000"/>
                  </a:srgbClr>
                </a:solidFill>
                <a:latin typeface="Segoe UI" panose="020B0502040204020203" pitchFamily="34" charset="0"/>
                <a:cs typeface="Segoe UI" panose="020B0502040204020203" pitchFamily="34" charset="0"/>
                <a:sym typeface="Segoe UI Semibold"/>
              </a:rPr>
            </a:br>
            <a:r>
              <a:rPr lang="fr-FR" sz="2000" kern="0" spc="-100" err="1">
                <a:solidFill>
                  <a:srgbClr val="008575">
                    <a:lumMod val="50000"/>
                  </a:srgbClr>
                </a:solidFill>
                <a:latin typeface="Segoe UI" panose="020B0502040204020203" pitchFamily="34" charset="0"/>
                <a:cs typeface="Segoe UI" panose="020B0502040204020203" pitchFamily="34" charset="0"/>
                <a:sym typeface="Segoe UI Semibold"/>
              </a:rPr>
              <a:t>database</a:t>
            </a:r>
            <a:endParaRPr lang="en-GB" sz="2000" kern="0" spc="-100">
              <a:solidFill>
                <a:srgbClr val="008575">
                  <a:lumMod val="50000"/>
                </a:srgbClr>
              </a:solidFill>
              <a:latin typeface="Segoe UI" panose="020B0502040204020203" pitchFamily="34" charset="0"/>
              <a:cs typeface="Segoe UI" panose="020B0502040204020203" pitchFamily="34" charset="0"/>
              <a:sym typeface="Segoe UI Semibold"/>
            </a:endParaRPr>
          </a:p>
        </p:txBody>
      </p:sp>
      <p:pic>
        <p:nvPicPr>
          <p:cNvPr id="29" name="Graphic 28">
            <a:extLst>
              <a:ext uri="{FF2B5EF4-FFF2-40B4-BE49-F238E27FC236}">
                <a16:creationId xmlns:a16="http://schemas.microsoft.com/office/drawing/2014/main" id="{09DA5730-0D43-4815-B510-1FA5B1A168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97022" y="2462403"/>
            <a:ext cx="543940" cy="543940"/>
          </a:xfrm>
          <a:prstGeom prst="rect">
            <a:avLst/>
          </a:prstGeom>
        </p:spPr>
      </p:pic>
      <p:pic>
        <p:nvPicPr>
          <p:cNvPr id="32" name="Graphic 31">
            <a:extLst>
              <a:ext uri="{FF2B5EF4-FFF2-40B4-BE49-F238E27FC236}">
                <a16:creationId xmlns:a16="http://schemas.microsoft.com/office/drawing/2014/main" id="{24FF25C9-B34E-4885-8866-21A12A077E7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7285" y="2523086"/>
            <a:ext cx="543940" cy="543940"/>
          </a:xfrm>
          <a:prstGeom prst="rect">
            <a:avLst/>
          </a:prstGeom>
        </p:spPr>
      </p:pic>
    </p:spTree>
    <p:extLst>
      <p:ext uri="{BB962C8B-B14F-4D97-AF65-F5344CB8AC3E}">
        <p14:creationId xmlns:p14="http://schemas.microsoft.com/office/powerpoint/2010/main" val="232406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467DC113-9FFF-487B-B0F4-194F2C7DA26E}"/>
              </a:ext>
            </a:extLst>
          </p:cNvPr>
          <p:cNvSpPr>
            <a:spLocks noGrp="1"/>
          </p:cNvSpPr>
          <p:nvPr>
            <p:ph type="subTitle" idx="4294967295"/>
          </p:nvPr>
        </p:nvSpPr>
        <p:spPr>
          <a:xfrm>
            <a:off x="0" y="3259138"/>
            <a:ext cx="7131050" cy="339725"/>
          </a:xfrm>
        </p:spPr>
        <p:txBody>
          <a:bodyPr/>
          <a:lstStyle/>
          <a:p>
            <a:pPr algn="ctr"/>
            <a:r>
              <a:rPr lang="fr-FR">
                <a:solidFill>
                  <a:srgbClr val="FF0000"/>
                </a:solidFill>
              </a:rPr>
              <a:t>DEMO VIDEO PLACEHOLDER</a:t>
            </a:r>
            <a:endParaRPr lang="en-GB">
              <a:solidFill>
                <a:srgbClr val="FF0000"/>
              </a:solidFill>
            </a:endParaRPr>
          </a:p>
        </p:txBody>
      </p:sp>
      <p:pic>
        <p:nvPicPr>
          <p:cNvPr id="2" name="iot-lp-04-demo02">
            <a:hlinkClick r:id="" action="ppaction://media"/>
            <a:extLst>
              <a:ext uri="{FF2B5EF4-FFF2-40B4-BE49-F238E27FC236}">
                <a16:creationId xmlns:a16="http://schemas.microsoft.com/office/drawing/2014/main" id="{0C57CF49-BE3F-461D-A1F8-46209E834A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0713" y="349855"/>
            <a:ext cx="10950576" cy="6159878"/>
          </a:xfrm>
          <a:prstGeom prst="rect">
            <a:avLst/>
          </a:prstGeom>
        </p:spPr>
      </p:pic>
    </p:spTree>
    <p:extLst>
      <p:ext uri="{BB962C8B-B14F-4D97-AF65-F5344CB8AC3E}">
        <p14:creationId xmlns:p14="http://schemas.microsoft.com/office/powerpoint/2010/main" val="18627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7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p:txBody>
          <a:bodyPr/>
          <a:lstStyle/>
          <a:p>
            <a:r>
              <a:rPr lang="en-US"/>
              <a:t>Using IoT as an operational Data Source</a:t>
            </a:r>
          </a:p>
        </p:txBody>
      </p:sp>
      <p:sp>
        <p:nvSpPr>
          <p:cNvPr id="50" name="Rectangle 49">
            <a:extLst>
              <a:ext uri="{FF2B5EF4-FFF2-40B4-BE49-F238E27FC236}">
                <a16:creationId xmlns:a16="http://schemas.microsoft.com/office/drawing/2014/main" id="{908E8CE3-58BA-479A-96E7-A5E5823D85DA}"/>
              </a:ext>
            </a:extLst>
          </p:cNvPr>
          <p:cNvSpPr/>
          <p:nvPr/>
        </p:nvSpPr>
        <p:spPr bwMode="auto">
          <a:xfrm>
            <a:off x="688094" y="1468438"/>
            <a:ext cx="1430084" cy="3529351"/>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2" name="Group 11">
            <a:extLst>
              <a:ext uri="{FF2B5EF4-FFF2-40B4-BE49-F238E27FC236}">
                <a16:creationId xmlns:a16="http://schemas.microsoft.com/office/drawing/2014/main" id="{591E005E-A937-42D5-BD02-53B35F544AFC}"/>
              </a:ext>
            </a:extLst>
          </p:cNvPr>
          <p:cNvGrpSpPr/>
          <p:nvPr/>
        </p:nvGrpSpPr>
        <p:grpSpPr>
          <a:xfrm>
            <a:off x="843491" y="2888789"/>
            <a:ext cx="1459797" cy="360000"/>
            <a:chOff x="4051094" y="3143895"/>
            <a:chExt cx="1459797" cy="360000"/>
          </a:xfrm>
        </p:grpSpPr>
        <p:sp>
          <p:nvSpPr>
            <p:cNvPr id="53" name="TextBox 52">
              <a:extLst>
                <a:ext uri="{FF2B5EF4-FFF2-40B4-BE49-F238E27FC236}">
                  <a16:creationId xmlns:a16="http://schemas.microsoft.com/office/drawing/2014/main" id="{0E30BD84-8BF0-4944-88C0-C34DAE64AD03}"/>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54" name="Graphic 53">
              <a:extLst>
                <a:ext uri="{FF2B5EF4-FFF2-40B4-BE49-F238E27FC236}">
                  <a16:creationId xmlns:a16="http://schemas.microsoft.com/office/drawing/2014/main" id="{0B5D69B3-9DA5-42A7-A352-E348B834E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094" y="3143895"/>
              <a:ext cx="360000" cy="360000"/>
            </a:xfrm>
            <a:prstGeom prst="rect">
              <a:avLst/>
            </a:prstGeom>
          </p:spPr>
        </p:pic>
      </p:grpSp>
      <p:sp>
        <p:nvSpPr>
          <p:cNvPr id="65" name="Rectangle 64">
            <a:extLst>
              <a:ext uri="{FF2B5EF4-FFF2-40B4-BE49-F238E27FC236}">
                <a16:creationId xmlns:a16="http://schemas.microsoft.com/office/drawing/2014/main" id="{9DFC749E-EDE3-4735-8DB5-98C9D73CB2F5}"/>
              </a:ext>
            </a:extLst>
          </p:cNvPr>
          <p:cNvSpPr/>
          <p:nvPr/>
        </p:nvSpPr>
        <p:spPr bwMode="auto">
          <a:xfrm>
            <a:off x="2886838" y="1466811"/>
            <a:ext cx="3108256"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28" name="Graphic 27">
            <a:extLst>
              <a:ext uri="{FF2B5EF4-FFF2-40B4-BE49-F238E27FC236}">
                <a16:creationId xmlns:a16="http://schemas.microsoft.com/office/drawing/2014/main" id="{58D08A55-172F-4321-B76E-5FF84B9ECF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0212" y="1928871"/>
            <a:ext cx="360000" cy="360000"/>
          </a:xfrm>
          <a:prstGeom prst="rect">
            <a:avLst/>
          </a:prstGeom>
        </p:spPr>
      </p:pic>
      <p:cxnSp>
        <p:nvCxnSpPr>
          <p:cNvPr id="2048" name="Straight Arrow Connector 2047">
            <a:extLst>
              <a:ext uri="{FF2B5EF4-FFF2-40B4-BE49-F238E27FC236}">
                <a16:creationId xmlns:a16="http://schemas.microsoft.com/office/drawing/2014/main" id="{48FC0D36-3860-47C4-888F-562A99353B64}"/>
              </a:ext>
            </a:extLst>
          </p:cNvPr>
          <p:cNvCxnSpPr>
            <a:cxnSpLocks/>
          </p:cNvCxnSpPr>
          <p:nvPr/>
        </p:nvCxnSpPr>
        <p:spPr>
          <a:xfrm>
            <a:off x="1547052" y="4997788"/>
            <a:ext cx="0" cy="876068"/>
          </a:xfrm>
          <a:prstGeom prst="straightConnector1">
            <a:avLst/>
          </a:prstGeom>
          <a:noFill/>
          <a:ln w="19050" cap="flat" cmpd="sng" algn="ctr">
            <a:solidFill>
              <a:srgbClr val="000000"/>
            </a:solidFill>
            <a:prstDash val="solid"/>
            <a:headEnd type="none" w="lg" len="med"/>
            <a:tailEnd type="triangle" w="med" len="med"/>
          </a:ln>
          <a:effectLst/>
        </p:spPr>
      </p:cxnSp>
      <p:grpSp>
        <p:nvGrpSpPr>
          <p:cNvPr id="2078" name="Group 2077">
            <a:extLst>
              <a:ext uri="{FF2B5EF4-FFF2-40B4-BE49-F238E27FC236}">
                <a16:creationId xmlns:a16="http://schemas.microsoft.com/office/drawing/2014/main" id="{F2780D3B-3E3D-4C7B-BA1F-C0FF339D8A51}"/>
              </a:ext>
            </a:extLst>
          </p:cNvPr>
          <p:cNvGrpSpPr/>
          <p:nvPr/>
        </p:nvGrpSpPr>
        <p:grpSpPr>
          <a:xfrm>
            <a:off x="688095" y="5881927"/>
            <a:ext cx="8254704" cy="791308"/>
            <a:chOff x="686507" y="6142892"/>
            <a:chExt cx="8254704" cy="791308"/>
          </a:xfrm>
        </p:grpSpPr>
        <p:sp>
          <p:nvSpPr>
            <p:cNvPr id="55" name="Rectangle 54">
              <a:extLst>
                <a:ext uri="{FF2B5EF4-FFF2-40B4-BE49-F238E27FC236}">
                  <a16:creationId xmlns:a16="http://schemas.microsoft.com/office/drawing/2014/main" id="{C06EF729-EA3D-4610-99C8-C942AF45A401}"/>
                </a:ext>
              </a:extLst>
            </p:cNvPr>
            <p:cNvSpPr/>
            <p:nvPr/>
          </p:nvSpPr>
          <p:spPr bwMode="auto">
            <a:xfrm>
              <a:off x="686507" y="6142892"/>
              <a:ext cx="8254704" cy="79130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55" name="Group 2054">
              <a:extLst>
                <a:ext uri="{FF2B5EF4-FFF2-40B4-BE49-F238E27FC236}">
                  <a16:creationId xmlns:a16="http://schemas.microsoft.com/office/drawing/2014/main" id="{7EA480AF-11E2-4F28-8D26-F88C28BFD7EE}"/>
                </a:ext>
              </a:extLst>
            </p:cNvPr>
            <p:cNvGrpSpPr/>
            <p:nvPr/>
          </p:nvGrpSpPr>
          <p:grpSpPr>
            <a:xfrm>
              <a:off x="3704638" y="6358546"/>
              <a:ext cx="2218443" cy="367641"/>
              <a:chOff x="3476723" y="5710846"/>
              <a:chExt cx="2218443" cy="367641"/>
            </a:xfrm>
          </p:grpSpPr>
          <p:pic>
            <p:nvPicPr>
              <p:cNvPr id="18" name="Graphic 17">
                <a:extLst>
                  <a:ext uri="{FF2B5EF4-FFF2-40B4-BE49-F238E27FC236}">
                    <a16:creationId xmlns:a16="http://schemas.microsoft.com/office/drawing/2014/main" id="{36942917-ADCB-4A69-9BE2-9DD4E7BAA8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6723" y="5710846"/>
                <a:ext cx="360000" cy="360000"/>
              </a:xfrm>
              <a:prstGeom prst="rect">
                <a:avLst/>
              </a:prstGeom>
            </p:spPr>
          </p:pic>
          <p:sp>
            <p:nvSpPr>
              <p:cNvPr id="2054" name="TextBox 2053">
                <a:extLst>
                  <a:ext uri="{FF2B5EF4-FFF2-40B4-BE49-F238E27FC236}">
                    <a16:creationId xmlns:a16="http://schemas.microsoft.com/office/drawing/2014/main" id="{7200BAAA-A6E8-473D-96F7-96017DDF7517}"/>
                  </a:ext>
                </a:extLst>
              </p:cNvPr>
              <p:cNvSpPr txBox="1"/>
              <p:nvPr/>
            </p:nvSpPr>
            <p:spPr>
              <a:xfrm>
                <a:off x="4107562" y="5746088"/>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Lake Gen 2</a:t>
                </a:r>
              </a:p>
            </p:txBody>
          </p:sp>
        </p:grpSp>
      </p:grpSp>
      <p:cxnSp>
        <p:nvCxnSpPr>
          <p:cNvPr id="2059" name="Straight Arrow Connector 2058">
            <a:extLst>
              <a:ext uri="{FF2B5EF4-FFF2-40B4-BE49-F238E27FC236}">
                <a16:creationId xmlns:a16="http://schemas.microsoft.com/office/drawing/2014/main" id="{83E466FE-227B-4755-A92C-80A50BCDB1C6}"/>
              </a:ext>
            </a:extLst>
          </p:cNvPr>
          <p:cNvCxnSpPr>
            <a:cxnSpLocks/>
          </p:cNvCxnSpPr>
          <p:nvPr/>
        </p:nvCxnSpPr>
        <p:spPr>
          <a:xfrm>
            <a:off x="2118178" y="2117360"/>
            <a:ext cx="768660" cy="0"/>
          </a:xfrm>
          <a:prstGeom prst="straightConnector1">
            <a:avLst/>
          </a:prstGeom>
          <a:noFill/>
          <a:ln w="19050" cap="flat" cmpd="sng" algn="ctr">
            <a:solidFill>
              <a:srgbClr val="000000"/>
            </a:solidFill>
            <a:prstDash val="solid"/>
            <a:headEnd type="none" w="lg" len="med"/>
            <a:tailEnd type="triangle" w="med" len="med"/>
          </a:ln>
          <a:effectLst/>
        </p:spPr>
      </p:cxnSp>
      <p:sp>
        <p:nvSpPr>
          <p:cNvPr id="2062" name="TextBox 2061">
            <a:extLst>
              <a:ext uri="{FF2B5EF4-FFF2-40B4-BE49-F238E27FC236}">
                <a16:creationId xmlns:a16="http://schemas.microsoft.com/office/drawing/2014/main" id="{8D493B05-F15E-4599-95EE-34A9445E1381}"/>
              </a:ext>
            </a:extLst>
          </p:cNvPr>
          <p:cNvSpPr txBox="1"/>
          <p:nvPr/>
        </p:nvSpPr>
        <p:spPr>
          <a:xfrm>
            <a:off x="3884862" y="1938919"/>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cxnSp>
        <p:nvCxnSpPr>
          <p:cNvPr id="64" name="Straight Arrow Connector 63">
            <a:extLst>
              <a:ext uri="{FF2B5EF4-FFF2-40B4-BE49-F238E27FC236}">
                <a16:creationId xmlns:a16="http://schemas.microsoft.com/office/drawing/2014/main" id="{2AA32156-55C4-4B88-9000-217C358FC6A6}"/>
              </a:ext>
            </a:extLst>
          </p:cNvPr>
          <p:cNvCxnSpPr>
            <a:cxnSpLocks/>
          </p:cNvCxnSpPr>
          <p:nvPr/>
        </p:nvCxnSpPr>
        <p:spPr>
          <a:xfrm flipH="1">
            <a:off x="3011284" y="5352795"/>
            <a:ext cx="4130" cy="506539"/>
          </a:xfrm>
          <a:prstGeom prst="straightConnector1">
            <a:avLst/>
          </a:prstGeom>
          <a:noFill/>
          <a:ln w="19050" cap="flat" cmpd="sng" algn="ctr">
            <a:solidFill>
              <a:srgbClr val="000000"/>
            </a:solidFill>
            <a:prstDash val="solid"/>
            <a:headEnd type="none" w="lg" len="med"/>
            <a:tailEnd type="triangle" w="med" len="med"/>
          </a:ln>
          <a:effectLst/>
        </p:spPr>
      </p:cxnSp>
      <p:cxnSp>
        <p:nvCxnSpPr>
          <p:cNvPr id="66" name="Straight Arrow Connector 65">
            <a:extLst>
              <a:ext uri="{FF2B5EF4-FFF2-40B4-BE49-F238E27FC236}">
                <a16:creationId xmlns:a16="http://schemas.microsoft.com/office/drawing/2014/main" id="{FD919623-A86A-457C-AAC0-3B1E725F0C3F}"/>
              </a:ext>
            </a:extLst>
          </p:cNvPr>
          <p:cNvCxnSpPr>
            <a:cxnSpLocks/>
          </p:cNvCxnSpPr>
          <p:nvPr/>
        </p:nvCxnSpPr>
        <p:spPr>
          <a:xfrm>
            <a:off x="3772121" y="5361930"/>
            <a:ext cx="0" cy="485727"/>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3" name="Group 92">
            <a:extLst>
              <a:ext uri="{FF2B5EF4-FFF2-40B4-BE49-F238E27FC236}">
                <a16:creationId xmlns:a16="http://schemas.microsoft.com/office/drawing/2014/main" id="{49B82087-B0BC-4848-B112-E4935CA6B607}"/>
              </a:ext>
            </a:extLst>
          </p:cNvPr>
          <p:cNvGrpSpPr/>
          <p:nvPr/>
        </p:nvGrpSpPr>
        <p:grpSpPr>
          <a:xfrm>
            <a:off x="5505798" y="4088613"/>
            <a:ext cx="3445565" cy="1286689"/>
            <a:chOff x="5495646" y="4424851"/>
            <a:chExt cx="3445565" cy="1286689"/>
          </a:xfrm>
        </p:grpSpPr>
        <p:sp>
          <p:nvSpPr>
            <p:cNvPr id="67" name="Rectangle 66">
              <a:extLst>
                <a:ext uri="{FF2B5EF4-FFF2-40B4-BE49-F238E27FC236}">
                  <a16:creationId xmlns:a16="http://schemas.microsoft.com/office/drawing/2014/main" id="{82929D9A-DEFC-4BC0-9A8D-289C9895D81D}"/>
                </a:ext>
              </a:extLst>
            </p:cNvPr>
            <p:cNvSpPr/>
            <p:nvPr/>
          </p:nvSpPr>
          <p:spPr bwMode="auto">
            <a:xfrm>
              <a:off x="5495646" y="4424851"/>
              <a:ext cx="3445565"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68" name="Group 2067">
              <a:extLst>
                <a:ext uri="{FF2B5EF4-FFF2-40B4-BE49-F238E27FC236}">
                  <a16:creationId xmlns:a16="http://schemas.microsoft.com/office/drawing/2014/main" id="{E19B705F-9126-4E4C-AB43-6379A32256CE}"/>
                </a:ext>
              </a:extLst>
            </p:cNvPr>
            <p:cNvGrpSpPr/>
            <p:nvPr/>
          </p:nvGrpSpPr>
          <p:grpSpPr>
            <a:xfrm>
              <a:off x="7372981" y="4931855"/>
              <a:ext cx="1537924" cy="360000"/>
              <a:chOff x="7249867" y="4208717"/>
              <a:chExt cx="1537924" cy="360000"/>
            </a:xfrm>
          </p:grpSpPr>
          <p:sp>
            <p:nvSpPr>
              <p:cNvPr id="2063" name="TextBox 2062">
                <a:extLst>
                  <a:ext uri="{FF2B5EF4-FFF2-40B4-BE49-F238E27FC236}">
                    <a16:creationId xmlns:a16="http://schemas.microsoft.com/office/drawing/2014/main" id="{951F593A-492A-4445-8CF9-895D09A17915}"/>
                  </a:ext>
                </a:extLst>
              </p:cNvPr>
              <p:cNvSpPr txBox="1"/>
              <p:nvPr/>
            </p:nvSpPr>
            <p:spPr>
              <a:xfrm>
                <a:off x="7635212" y="4215984"/>
                <a:ext cx="1152579"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Synapse Analytics</a:t>
                </a:r>
              </a:p>
            </p:txBody>
          </p:sp>
          <p:pic>
            <p:nvPicPr>
              <p:cNvPr id="2064" name="Graphic 2063">
                <a:extLst>
                  <a:ext uri="{FF2B5EF4-FFF2-40B4-BE49-F238E27FC236}">
                    <a16:creationId xmlns:a16="http://schemas.microsoft.com/office/drawing/2014/main" id="{DE92E9C4-4494-4B98-9DD4-A14CF475FCC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67" y="4208717"/>
                <a:ext cx="313125" cy="360000"/>
              </a:xfrm>
              <a:prstGeom prst="rect">
                <a:avLst/>
              </a:prstGeom>
            </p:spPr>
          </p:pic>
        </p:grpSp>
        <p:grpSp>
          <p:nvGrpSpPr>
            <p:cNvPr id="2069" name="Group 2068">
              <a:extLst>
                <a:ext uri="{FF2B5EF4-FFF2-40B4-BE49-F238E27FC236}">
                  <a16:creationId xmlns:a16="http://schemas.microsoft.com/office/drawing/2014/main" id="{62D1B794-9A5A-4BD5-BF98-D4F751817994}"/>
                </a:ext>
              </a:extLst>
            </p:cNvPr>
            <p:cNvGrpSpPr/>
            <p:nvPr/>
          </p:nvGrpSpPr>
          <p:grpSpPr>
            <a:xfrm>
              <a:off x="5575782" y="4916599"/>
              <a:ext cx="1570303" cy="360000"/>
              <a:chOff x="5378138" y="4179766"/>
              <a:chExt cx="1570303" cy="360000"/>
            </a:xfrm>
          </p:grpSpPr>
          <p:pic>
            <p:nvPicPr>
              <p:cNvPr id="29" name="Graphic 28">
                <a:extLst>
                  <a:ext uri="{FF2B5EF4-FFF2-40B4-BE49-F238E27FC236}">
                    <a16:creationId xmlns:a16="http://schemas.microsoft.com/office/drawing/2014/main" id="{7A78BD5A-0E7A-4CE8-B21C-B7D8CAEC1E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8138" y="4179766"/>
                <a:ext cx="360000" cy="360000"/>
              </a:xfrm>
              <a:prstGeom prst="rect">
                <a:avLst/>
              </a:prstGeom>
            </p:spPr>
          </p:pic>
          <p:sp>
            <p:nvSpPr>
              <p:cNvPr id="68" name="TextBox 67">
                <a:extLst>
                  <a:ext uri="{FF2B5EF4-FFF2-40B4-BE49-F238E27FC236}">
                    <a16:creationId xmlns:a16="http://schemas.microsoft.com/office/drawing/2014/main" id="{D83A5F90-DABC-45C6-A5BD-DD16332B37EC}"/>
                  </a:ext>
                </a:extLst>
              </p:cNvPr>
              <p:cNvSpPr txBox="1"/>
              <p:nvPr/>
            </p:nvSpPr>
            <p:spPr>
              <a:xfrm>
                <a:off x="5795862" y="4206117"/>
                <a:ext cx="1152579" cy="332399"/>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SQL Datawarehouse</a:t>
                </a:r>
              </a:p>
            </p:txBody>
          </p:sp>
        </p:grpSp>
      </p:grpSp>
      <p:cxnSp>
        <p:nvCxnSpPr>
          <p:cNvPr id="84" name="Straight Arrow Connector 83">
            <a:extLst>
              <a:ext uri="{FF2B5EF4-FFF2-40B4-BE49-F238E27FC236}">
                <a16:creationId xmlns:a16="http://schemas.microsoft.com/office/drawing/2014/main" id="{8420B9F6-867E-4A2C-8F59-7D0BEAF51070}"/>
              </a:ext>
            </a:extLst>
          </p:cNvPr>
          <p:cNvCxnSpPr>
            <a:cxnSpLocks/>
          </p:cNvCxnSpPr>
          <p:nvPr/>
        </p:nvCxnSpPr>
        <p:spPr>
          <a:xfrm>
            <a:off x="5831570" y="2753500"/>
            <a:ext cx="0" cy="1281029"/>
          </a:xfrm>
          <a:prstGeom prst="straightConnector1">
            <a:avLst/>
          </a:prstGeom>
          <a:noFill/>
          <a:ln w="19050" cap="flat" cmpd="sng" algn="ctr">
            <a:solidFill>
              <a:srgbClr val="000000"/>
            </a:solidFill>
            <a:prstDash val="solid"/>
            <a:headEnd type="none" w="lg" len="med"/>
            <a:tailEnd type="triangle" w="med" len="med"/>
          </a:ln>
          <a:effectLst/>
        </p:spPr>
      </p:cxnSp>
      <p:grpSp>
        <p:nvGrpSpPr>
          <p:cNvPr id="92" name="Group 91">
            <a:extLst>
              <a:ext uri="{FF2B5EF4-FFF2-40B4-BE49-F238E27FC236}">
                <a16:creationId xmlns:a16="http://schemas.microsoft.com/office/drawing/2014/main" id="{F96AB8BA-5C0C-4FB2-99F7-6EF5F43C2647}"/>
              </a:ext>
            </a:extLst>
          </p:cNvPr>
          <p:cNvGrpSpPr/>
          <p:nvPr/>
        </p:nvGrpSpPr>
        <p:grpSpPr>
          <a:xfrm>
            <a:off x="4356624" y="4091404"/>
            <a:ext cx="906891" cy="1272327"/>
            <a:chOff x="4346472" y="4427642"/>
            <a:chExt cx="906891" cy="1272327"/>
          </a:xfrm>
        </p:grpSpPr>
        <p:sp>
          <p:nvSpPr>
            <p:cNvPr id="87" name="Rectangle 86">
              <a:extLst>
                <a:ext uri="{FF2B5EF4-FFF2-40B4-BE49-F238E27FC236}">
                  <a16:creationId xmlns:a16="http://schemas.microsoft.com/office/drawing/2014/main" id="{C93BDA40-2B2A-42B7-8798-4CC7E1FA647A}"/>
                </a:ext>
              </a:extLst>
            </p:cNvPr>
            <p:cNvSpPr/>
            <p:nvPr/>
          </p:nvSpPr>
          <p:spPr bwMode="auto">
            <a:xfrm>
              <a:off x="4346472" y="4427642"/>
              <a:ext cx="906891"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13" name="Graphic 12">
              <a:extLst>
                <a:ext uri="{FF2B5EF4-FFF2-40B4-BE49-F238E27FC236}">
                  <a16:creationId xmlns:a16="http://schemas.microsoft.com/office/drawing/2014/main" id="{B6EE4014-0BC6-4208-8F16-730663E254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4869" y="4792328"/>
              <a:ext cx="360000" cy="360000"/>
            </a:xfrm>
            <a:prstGeom prst="rect">
              <a:avLst/>
            </a:prstGeom>
          </p:spPr>
        </p:pic>
        <p:sp>
          <p:nvSpPr>
            <p:cNvPr id="89" name="TextBox 88">
              <a:extLst>
                <a:ext uri="{FF2B5EF4-FFF2-40B4-BE49-F238E27FC236}">
                  <a16:creationId xmlns:a16="http://schemas.microsoft.com/office/drawing/2014/main" id="{D1E29D12-C807-437F-AC78-383EEE5CA250}"/>
                </a:ext>
              </a:extLst>
            </p:cNvPr>
            <p:cNvSpPr txBox="1"/>
            <p:nvPr/>
          </p:nvSpPr>
          <p:spPr>
            <a:xfrm>
              <a:off x="4522733" y="5251656"/>
              <a:ext cx="524271" cy="332399"/>
            </a:xfrm>
            <a:prstGeom prst="rect">
              <a:avLst/>
            </a:prstGeom>
            <a:noFill/>
          </p:spPr>
          <p:txBody>
            <a:bodyPr wrap="square" lIns="0" tIns="0" rIns="0" bIns="0" rtlCol="0">
              <a:spAutoFit/>
            </a:bodyPr>
            <a:lstStyle/>
            <a:p>
              <a:pPr algn="ct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SQL</a:t>
              </a:r>
            </a:p>
          </p:txBody>
        </p:sp>
      </p:grpSp>
      <p:cxnSp>
        <p:nvCxnSpPr>
          <p:cNvPr id="91" name="Straight Arrow Connector 90">
            <a:extLst>
              <a:ext uri="{FF2B5EF4-FFF2-40B4-BE49-F238E27FC236}">
                <a16:creationId xmlns:a16="http://schemas.microsoft.com/office/drawing/2014/main" id="{2E7AE7E5-DEA3-4EF8-9075-5F49F793A41D}"/>
              </a:ext>
            </a:extLst>
          </p:cNvPr>
          <p:cNvCxnSpPr>
            <a:cxnSpLocks/>
          </p:cNvCxnSpPr>
          <p:nvPr/>
        </p:nvCxnSpPr>
        <p:spPr>
          <a:xfrm>
            <a:off x="4696106" y="2753500"/>
            <a:ext cx="0" cy="1335113"/>
          </a:xfrm>
          <a:prstGeom prst="straightConnector1">
            <a:avLst/>
          </a:prstGeom>
          <a:noFill/>
          <a:ln w="19050" cap="flat" cmpd="sng" algn="ctr">
            <a:solidFill>
              <a:srgbClr val="000000"/>
            </a:solidFill>
            <a:prstDash val="solid"/>
            <a:headEnd type="none" w="lg" len="med"/>
            <a:tailEnd type="triangle" w="med" len="med"/>
          </a:ln>
          <a:effectLst/>
        </p:spPr>
      </p:cxnSp>
      <p:cxnSp>
        <p:nvCxnSpPr>
          <p:cNvPr id="2053" name="Straight Arrow Connector 2052">
            <a:extLst>
              <a:ext uri="{FF2B5EF4-FFF2-40B4-BE49-F238E27FC236}">
                <a16:creationId xmlns:a16="http://schemas.microsoft.com/office/drawing/2014/main" id="{49553682-7F22-421A-82E4-92A710564538}"/>
              </a:ext>
            </a:extLst>
          </p:cNvPr>
          <p:cNvCxnSpPr/>
          <p:nvPr/>
        </p:nvCxnSpPr>
        <p:spPr>
          <a:xfrm flipH="1">
            <a:off x="8942800" y="4236265"/>
            <a:ext cx="576567" cy="0"/>
          </a:xfrm>
          <a:prstGeom prst="straightConnector1">
            <a:avLst/>
          </a:prstGeom>
          <a:noFill/>
          <a:ln w="19050" cap="flat" cmpd="sng" algn="ctr">
            <a:solidFill>
              <a:schemeClr val="accent6"/>
            </a:solidFill>
            <a:prstDash val="solid"/>
            <a:headEnd type="none" w="lg" len="med"/>
            <a:tailEnd type="triangle" w="med" len="med"/>
          </a:ln>
          <a:effectLst/>
        </p:spPr>
      </p:cxnSp>
      <p:cxnSp>
        <p:nvCxnSpPr>
          <p:cNvPr id="111" name="Straight Arrow Connector 110">
            <a:extLst>
              <a:ext uri="{FF2B5EF4-FFF2-40B4-BE49-F238E27FC236}">
                <a16:creationId xmlns:a16="http://schemas.microsoft.com/office/drawing/2014/main" id="{BDE5A235-E5BA-4014-9748-ACA9B679D902}"/>
              </a:ext>
            </a:extLst>
          </p:cNvPr>
          <p:cNvCxnSpPr>
            <a:cxnSpLocks/>
          </p:cNvCxnSpPr>
          <p:nvPr/>
        </p:nvCxnSpPr>
        <p:spPr>
          <a:xfrm>
            <a:off x="4966457" y="3860026"/>
            <a:ext cx="0" cy="228587"/>
          </a:xfrm>
          <a:prstGeom prst="straightConnector1">
            <a:avLst/>
          </a:prstGeom>
          <a:noFill/>
          <a:ln w="19050" cap="flat" cmpd="sng" algn="ctr">
            <a:solidFill>
              <a:schemeClr val="accent6"/>
            </a:solidFill>
            <a:prstDash val="solid"/>
            <a:headEnd type="none" w="lg" len="med"/>
            <a:tailEnd type="triangle" w="med" len="med"/>
          </a:ln>
          <a:effectLst/>
        </p:spPr>
      </p:cxnSp>
      <p:cxnSp>
        <p:nvCxnSpPr>
          <p:cNvPr id="2061" name="Straight Connector 2060">
            <a:extLst>
              <a:ext uri="{FF2B5EF4-FFF2-40B4-BE49-F238E27FC236}">
                <a16:creationId xmlns:a16="http://schemas.microsoft.com/office/drawing/2014/main" id="{1AD6DD68-D4F3-4C80-BC92-2C38DE9AC9AE}"/>
              </a:ext>
            </a:extLst>
          </p:cNvPr>
          <p:cNvCxnSpPr>
            <a:cxnSpLocks/>
          </p:cNvCxnSpPr>
          <p:nvPr/>
        </p:nvCxnSpPr>
        <p:spPr>
          <a:xfrm>
            <a:off x="4975021" y="3864788"/>
            <a:ext cx="4552909" cy="0"/>
          </a:xfrm>
          <a:prstGeom prst="line">
            <a:avLst/>
          </a:prstGeom>
          <a:noFill/>
          <a:ln w="19050" cap="flat" cmpd="sng" algn="ctr">
            <a:solidFill>
              <a:schemeClr val="accent6"/>
            </a:solidFill>
            <a:prstDash val="solid"/>
            <a:headEnd type="none" w="med" len="med"/>
            <a:tailEnd type="none" w="med" len="med"/>
          </a:ln>
          <a:effectLst/>
        </p:spPr>
      </p:cxnSp>
      <p:sp>
        <p:nvSpPr>
          <p:cNvPr id="57" name="Rectangle 56">
            <a:extLst>
              <a:ext uri="{FF2B5EF4-FFF2-40B4-BE49-F238E27FC236}">
                <a16:creationId xmlns:a16="http://schemas.microsoft.com/office/drawing/2014/main" id="{4E948A42-7075-4281-AB6C-9F32A4F37310}"/>
              </a:ext>
            </a:extLst>
          </p:cNvPr>
          <p:cNvSpPr/>
          <p:nvPr/>
        </p:nvSpPr>
        <p:spPr bwMode="auto">
          <a:xfrm>
            <a:off x="9519366" y="2994612"/>
            <a:ext cx="1841930" cy="149641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1" name="Group 50">
            <a:extLst>
              <a:ext uri="{FF2B5EF4-FFF2-40B4-BE49-F238E27FC236}">
                <a16:creationId xmlns:a16="http://schemas.microsoft.com/office/drawing/2014/main" id="{A4AC3279-830A-4628-931B-931C9B9DD62E}"/>
              </a:ext>
            </a:extLst>
          </p:cNvPr>
          <p:cNvGrpSpPr/>
          <p:nvPr/>
        </p:nvGrpSpPr>
        <p:grpSpPr>
          <a:xfrm>
            <a:off x="9818146" y="3610963"/>
            <a:ext cx="1252935" cy="358250"/>
            <a:chOff x="9730105" y="3501775"/>
            <a:chExt cx="1252935" cy="358250"/>
          </a:xfrm>
        </p:grpSpPr>
        <p:sp>
          <p:nvSpPr>
            <p:cNvPr id="58" name="TextBox 57">
              <a:extLst>
                <a:ext uri="{FF2B5EF4-FFF2-40B4-BE49-F238E27FC236}">
                  <a16:creationId xmlns:a16="http://schemas.microsoft.com/office/drawing/2014/main" id="{CDBA0939-8AA3-4E72-B317-BBE45D1DC071}"/>
                </a:ext>
              </a:extLst>
            </p:cNvPr>
            <p:cNvSpPr txBox="1"/>
            <p:nvPr/>
          </p:nvSpPr>
          <p:spPr>
            <a:xfrm>
              <a:off x="10374997" y="3640359"/>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Power BI</a:t>
              </a:r>
            </a:p>
          </p:txBody>
        </p:sp>
        <p:grpSp>
          <p:nvGrpSpPr>
            <p:cNvPr id="59" name="Group 58">
              <a:extLst>
                <a:ext uri="{FF2B5EF4-FFF2-40B4-BE49-F238E27FC236}">
                  <a16:creationId xmlns:a16="http://schemas.microsoft.com/office/drawing/2014/main" id="{CF0CA3EF-E4AF-48CE-A471-4C831E54EF3F}"/>
                </a:ext>
              </a:extLst>
            </p:cNvPr>
            <p:cNvGrpSpPr/>
            <p:nvPr/>
          </p:nvGrpSpPr>
          <p:grpSpPr>
            <a:xfrm>
              <a:off x="9730105" y="3501775"/>
              <a:ext cx="474506" cy="358250"/>
              <a:chOff x="2851176" y="840527"/>
              <a:chExt cx="3024388" cy="2283410"/>
            </a:xfrm>
          </p:grpSpPr>
          <p:sp>
            <p:nvSpPr>
              <p:cNvPr id="60" name="Freeform: Shape 338">
                <a:extLst>
                  <a:ext uri="{FF2B5EF4-FFF2-40B4-BE49-F238E27FC236}">
                    <a16:creationId xmlns:a16="http://schemas.microsoft.com/office/drawing/2014/main" id="{755D314E-9F9D-47B0-8CC8-7815A6387FB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sp>
            <p:nvSpPr>
              <p:cNvPr id="61" name="Freeform: Shape 339">
                <a:extLst>
                  <a:ext uri="{FF2B5EF4-FFF2-40B4-BE49-F238E27FC236}">
                    <a16:creationId xmlns:a16="http://schemas.microsoft.com/office/drawing/2014/main" id="{37EC31AF-BED1-444B-9403-A3721206BF9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grpSp>
      </p:grpSp>
      <p:grpSp>
        <p:nvGrpSpPr>
          <p:cNvPr id="46" name="Group 45">
            <a:extLst>
              <a:ext uri="{FF2B5EF4-FFF2-40B4-BE49-F238E27FC236}">
                <a16:creationId xmlns:a16="http://schemas.microsoft.com/office/drawing/2014/main" id="{28DDCB99-3B62-4995-AA0A-20B3CF35AC58}"/>
              </a:ext>
            </a:extLst>
          </p:cNvPr>
          <p:cNvGrpSpPr/>
          <p:nvPr/>
        </p:nvGrpSpPr>
        <p:grpSpPr>
          <a:xfrm>
            <a:off x="2490882" y="4089603"/>
            <a:ext cx="1575344" cy="1272327"/>
            <a:chOff x="2489294" y="4089602"/>
            <a:chExt cx="1575344" cy="1272327"/>
          </a:xfrm>
        </p:grpSpPr>
        <p:sp>
          <p:nvSpPr>
            <p:cNvPr id="47" name="Rectangle 46">
              <a:extLst>
                <a:ext uri="{FF2B5EF4-FFF2-40B4-BE49-F238E27FC236}">
                  <a16:creationId xmlns:a16="http://schemas.microsoft.com/office/drawing/2014/main" id="{661B09DA-286E-4A05-A35D-E1447D4F8B58}"/>
                </a:ext>
              </a:extLst>
            </p:cNvPr>
            <p:cNvSpPr/>
            <p:nvPr/>
          </p:nvSpPr>
          <p:spPr bwMode="auto">
            <a:xfrm>
              <a:off x="2489294" y="4089602"/>
              <a:ext cx="1575344"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48" name="Graphic 47">
              <a:extLst>
                <a:ext uri="{FF2B5EF4-FFF2-40B4-BE49-F238E27FC236}">
                  <a16:creationId xmlns:a16="http://schemas.microsoft.com/office/drawing/2014/main" id="{CE554029-BA49-4D3B-A441-D62B234F88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89519" y="4278408"/>
              <a:ext cx="360000" cy="360000"/>
            </a:xfrm>
            <a:prstGeom prst="rect">
              <a:avLst/>
            </a:prstGeom>
          </p:spPr>
        </p:pic>
        <p:sp>
          <p:nvSpPr>
            <p:cNvPr id="49" name="TextBox 48">
              <a:extLst>
                <a:ext uri="{FF2B5EF4-FFF2-40B4-BE49-F238E27FC236}">
                  <a16:creationId xmlns:a16="http://schemas.microsoft.com/office/drawing/2014/main" id="{1EDD0871-87B9-4FDD-B19C-73BA60D206E0}"/>
                </a:ext>
              </a:extLst>
            </p:cNvPr>
            <p:cNvSpPr txBox="1"/>
            <p:nvPr/>
          </p:nvSpPr>
          <p:spPr>
            <a:xfrm>
              <a:off x="3085966" y="4306009"/>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Factory</a:t>
              </a:r>
            </a:p>
          </p:txBody>
        </p:sp>
        <p:sp>
          <p:nvSpPr>
            <p:cNvPr id="52" name="TextBox 51">
              <a:extLst>
                <a:ext uri="{FF2B5EF4-FFF2-40B4-BE49-F238E27FC236}">
                  <a16:creationId xmlns:a16="http://schemas.microsoft.com/office/drawing/2014/main" id="{120D64AF-EC08-4568-951D-6D585382C372}"/>
                </a:ext>
              </a:extLst>
            </p:cNvPr>
            <p:cNvSpPr txBox="1"/>
            <p:nvPr/>
          </p:nvSpPr>
          <p:spPr>
            <a:xfrm>
              <a:off x="3078768" y="4846326"/>
              <a:ext cx="771498"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Synapse Analytics</a:t>
              </a:r>
            </a:p>
          </p:txBody>
        </p:sp>
        <p:pic>
          <p:nvPicPr>
            <p:cNvPr id="56" name="Graphic 55">
              <a:extLst>
                <a:ext uri="{FF2B5EF4-FFF2-40B4-BE49-F238E27FC236}">
                  <a16:creationId xmlns:a16="http://schemas.microsoft.com/office/drawing/2014/main" id="{53F9597C-5000-49AB-888E-5814994194C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18043" y="4840444"/>
              <a:ext cx="313125" cy="360000"/>
            </a:xfrm>
            <a:prstGeom prst="rect">
              <a:avLst/>
            </a:prstGeom>
          </p:spPr>
        </p:pic>
      </p:grpSp>
    </p:spTree>
    <p:extLst>
      <p:ext uri="{BB962C8B-B14F-4D97-AF65-F5344CB8AC3E}">
        <p14:creationId xmlns:p14="http://schemas.microsoft.com/office/powerpoint/2010/main" val="121896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p:txBody>
          <a:bodyPr/>
          <a:lstStyle/>
          <a:p>
            <a:r>
              <a:rPr lang="en-US"/>
              <a:t>Using IoT as an operational Data Source</a:t>
            </a:r>
          </a:p>
        </p:txBody>
      </p:sp>
      <p:sp>
        <p:nvSpPr>
          <p:cNvPr id="50" name="Rectangle 49">
            <a:extLst>
              <a:ext uri="{FF2B5EF4-FFF2-40B4-BE49-F238E27FC236}">
                <a16:creationId xmlns:a16="http://schemas.microsoft.com/office/drawing/2014/main" id="{908E8CE3-58BA-479A-96E7-A5E5823D85DA}"/>
              </a:ext>
            </a:extLst>
          </p:cNvPr>
          <p:cNvSpPr/>
          <p:nvPr/>
        </p:nvSpPr>
        <p:spPr bwMode="auto">
          <a:xfrm>
            <a:off x="688094" y="1468438"/>
            <a:ext cx="1430084" cy="3529351"/>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2" name="Group 11">
            <a:extLst>
              <a:ext uri="{FF2B5EF4-FFF2-40B4-BE49-F238E27FC236}">
                <a16:creationId xmlns:a16="http://schemas.microsoft.com/office/drawing/2014/main" id="{591E005E-A937-42D5-BD02-53B35F544AFC}"/>
              </a:ext>
            </a:extLst>
          </p:cNvPr>
          <p:cNvGrpSpPr/>
          <p:nvPr/>
        </p:nvGrpSpPr>
        <p:grpSpPr>
          <a:xfrm>
            <a:off x="843491" y="2888789"/>
            <a:ext cx="1459797" cy="360000"/>
            <a:chOff x="4051094" y="3143895"/>
            <a:chExt cx="1459797" cy="360000"/>
          </a:xfrm>
        </p:grpSpPr>
        <p:sp>
          <p:nvSpPr>
            <p:cNvPr id="53" name="TextBox 52">
              <a:extLst>
                <a:ext uri="{FF2B5EF4-FFF2-40B4-BE49-F238E27FC236}">
                  <a16:creationId xmlns:a16="http://schemas.microsoft.com/office/drawing/2014/main" id="{0E30BD84-8BF0-4944-88C0-C34DAE64AD03}"/>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54" name="Graphic 53">
              <a:extLst>
                <a:ext uri="{FF2B5EF4-FFF2-40B4-BE49-F238E27FC236}">
                  <a16:creationId xmlns:a16="http://schemas.microsoft.com/office/drawing/2014/main" id="{0B5D69B3-9DA5-42A7-A352-E348B834E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094" y="3143895"/>
              <a:ext cx="360000" cy="360000"/>
            </a:xfrm>
            <a:prstGeom prst="rect">
              <a:avLst/>
            </a:prstGeom>
          </p:spPr>
        </p:pic>
      </p:grpSp>
      <p:sp>
        <p:nvSpPr>
          <p:cNvPr id="65" name="Rectangle 64">
            <a:extLst>
              <a:ext uri="{FF2B5EF4-FFF2-40B4-BE49-F238E27FC236}">
                <a16:creationId xmlns:a16="http://schemas.microsoft.com/office/drawing/2014/main" id="{9DFC749E-EDE3-4735-8DB5-98C9D73CB2F5}"/>
              </a:ext>
            </a:extLst>
          </p:cNvPr>
          <p:cNvSpPr/>
          <p:nvPr/>
        </p:nvSpPr>
        <p:spPr bwMode="auto">
          <a:xfrm>
            <a:off x="2886838" y="1466811"/>
            <a:ext cx="3108256"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28" name="Graphic 27">
            <a:extLst>
              <a:ext uri="{FF2B5EF4-FFF2-40B4-BE49-F238E27FC236}">
                <a16:creationId xmlns:a16="http://schemas.microsoft.com/office/drawing/2014/main" id="{58D08A55-172F-4321-B76E-5FF84B9ECF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0212" y="1928871"/>
            <a:ext cx="360000" cy="360000"/>
          </a:xfrm>
          <a:prstGeom prst="rect">
            <a:avLst/>
          </a:prstGeom>
        </p:spPr>
      </p:pic>
      <p:cxnSp>
        <p:nvCxnSpPr>
          <p:cNvPr id="2048" name="Straight Arrow Connector 2047">
            <a:extLst>
              <a:ext uri="{FF2B5EF4-FFF2-40B4-BE49-F238E27FC236}">
                <a16:creationId xmlns:a16="http://schemas.microsoft.com/office/drawing/2014/main" id="{48FC0D36-3860-47C4-888F-562A99353B64}"/>
              </a:ext>
            </a:extLst>
          </p:cNvPr>
          <p:cNvCxnSpPr>
            <a:cxnSpLocks/>
          </p:cNvCxnSpPr>
          <p:nvPr/>
        </p:nvCxnSpPr>
        <p:spPr>
          <a:xfrm>
            <a:off x="1547052" y="4997788"/>
            <a:ext cx="0" cy="876068"/>
          </a:xfrm>
          <a:prstGeom prst="straightConnector1">
            <a:avLst/>
          </a:prstGeom>
          <a:noFill/>
          <a:ln w="19050" cap="flat" cmpd="sng" algn="ctr">
            <a:solidFill>
              <a:srgbClr val="000000"/>
            </a:solidFill>
            <a:prstDash val="solid"/>
            <a:headEnd type="none" w="lg" len="med"/>
            <a:tailEnd type="triangle" w="med" len="med"/>
          </a:ln>
          <a:effectLst/>
        </p:spPr>
      </p:cxnSp>
      <p:grpSp>
        <p:nvGrpSpPr>
          <p:cNvPr id="2078" name="Group 2077">
            <a:extLst>
              <a:ext uri="{FF2B5EF4-FFF2-40B4-BE49-F238E27FC236}">
                <a16:creationId xmlns:a16="http://schemas.microsoft.com/office/drawing/2014/main" id="{F2780D3B-3E3D-4C7B-BA1F-C0FF339D8A51}"/>
              </a:ext>
            </a:extLst>
          </p:cNvPr>
          <p:cNvGrpSpPr/>
          <p:nvPr/>
        </p:nvGrpSpPr>
        <p:grpSpPr>
          <a:xfrm>
            <a:off x="688095" y="5881927"/>
            <a:ext cx="8254704" cy="791308"/>
            <a:chOff x="686507" y="6142892"/>
            <a:chExt cx="8254704" cy="791308"/>
          </a:xfrm>
        </p:grpSpPr>
        <p:sp>
          <p:nvSpPr>
            <p:cNvPr id="55" name="Rectangle 54">
              <a:extLst>
                <a:ext uri="{FF2B5EF4-FFF2-40B4-BE49-F238E27FC236}">
                  <a16:creationId xmlns:a16="http://schemas.microsoft.com/office/drawing/2014/main" id="{C06EF729-EA3D-4610-99C8-C942AF45A401}"/>
                </a:ext>
              </a:extLst>
            </p:cNvPr>
            <p:cNvSpPr/>
            <p:nvPr/>
          </p:nvSpPr>
          <p:spPr bwMode="auto">
            <a:xfrm>
              <a:off x="686507" y="6142892"/>
              <a:ext cx="8254704" cy="79130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55" name="Group 2054">
              <a:extLst>
                <a:ext uri="{FF2B5EF4-FFF2-40B4-BE49-F238E27FC236}">
                  <a16:creationId xmlns:a16="http://schemas.microsoft.com/office/drawing/2014/main" id="{7EA480AF-11E2-4F28-8D26-F88C28BFD7EE}"/>
                </a:ext>
              </a:extLst>
            </p:cNvPr>
            <p:cNvGrpSpPr/>
            <p:nvPr/>
          </p:nvGrpSpPr>
          <p:grpSpPr>
            <a:xfrm>
              <a:off x="3704638" y="6358546"/>
              <a:ext cx="2218443" cy="367641"/>
              <a:chOff x="3476723" y="5710846"/>
              <a:chExt cx="2218443" cy="367641"/>
            </a:xfrm>
          </p:grpSpPr>
          <p:pic>
            <p:nvPicPr>
              <p:cNvPr id="18" name="Graphic 17">
                <a:extLst>
                  <a:ext uri="{FF2B5EF4-FFF2-40B4-BE49-F238E27FC236}">
                    <a16:creationId xmlns:a16="http://schemas.microsoft.com/office/drawing/2014/main" id="{36942917-ADCB-4A69-9BE2-9DD4E7BAA8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6723" y="5710846"/>
                <a:ext cx="360000" cy="360000"/>
              </a:xfrm>
              <a:prstGeom prst="rect">
                <a:avLst/>
              </a:prstGeom>
            </p:spPr>
          </p:pic>
          <p:sp>
            <p:nvSpPr>
              <p:cNvPr id="2054" name="TextBox 2053">
                <a:extLst>
                  <a:ext uri="{FF2B5EF4-FFF2-40B4-BE49-F238E27FC236}">
                    <a16:creationId xmlns:a16="http://schemas.microsoft.com/office/drawing/2014/main" id="{7200BAAA-A6E8-473D-96F7-96017DDF7517}"/>
                  </a:ext>
                </a:extLst>
              </p:cNvPr>
              <p:cNvSpPr txBox="1"/>
              <p:nvPr/>
            </p:nvSpPr>
            <p:spPr>
              <a:xfrm>
                <a:off x="4107562" y="5746088"/>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Lake Gen 2</a:t>
                </a:r>
              </a:p>
            </p:txBody>
          </p:sp>
        </p:grpSp>
      </p:grpSp>
      <p:cxnSp>
        <p:nvCxnSpPr>
          <p:cNvPr id="2059" name="Straight Arrow Connector 2058">
            <a:extLst>
              <a:ext uri="{FF2B5EF4-FFF2-40B4-BE49-F238E27FC236}">
                <a16:creationId xmlns:a16="http://schemas.microsoft.com/office/drawing/2014/main" id="{83E466FE-227B-4755-A92C-80A50BCDB1C6}"/>
              </a:ext>
            </a:extLst>
          </p:cNvPr>
          <p:cNvCxnSpPr>
            <a:cxnSpLocks/>
          </p:cNvCxnSpPr>
          <p:nvPr/>
        </p:nvCxnSpPr>
        <p:spPr>
          <a:xfrm>
            <a:off x="2118178" y="2117360"/>
            <a:ext cx="768660" cy="0"/>
          </a:xfrm>
          <a:prstGeom prst="straightConnector1">
            <a:avLst/>
          </a:prstGeom>
          <a:noFill/>
          <a:ln w="19050" cap="flat" cmpd="sng" algn="ctr">
            <a:solidFill>
              <a:srgbClr val="000000"/>
            </a:solidFill>
            <a:prstDash val="solid"/>
            <a:headEnd type="none" w="lg" len="med"/>
            <a:tailEnd type="triangle" w="med" len="med"/>
          </a:ln>
          <a:effectLst/>
        </p:spPr>
      </p:cxnSp>
      <p:sp>
        <p:nvSpPr>
          <p:cNvPr id="2062" name="TextBox 2061">
            <a:extLst>
              <a:ext uri="{FF2B5EF4-FFF2-40B4-BE49-F238E27FC236}">
                <a16:creationId xmlns:a16="http://schemas.microsoft.com/office/drawing/2014/main" id="{8D493B05-F15E-4599-95EE-34A9445E1381}"/>
              </a:ext>
            </a:extLst>
          </p:cNvPr>
          <p:cNvSpPr txBox="1"/>
          <p:nvPr/>
        </p:nvSpPr>
        <p:spPr>
          <a:xfrm>
            <a:off x="3884862" y="1938919"/>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cxnSp>
        <p:nvCxnSpPr>
          <p:cNvPr id="64" name="Straight Arrow Connector 63">
            <a:extLst>
              <a:ext uri="{FF2B5EF4-FFF2-40B4-BE49-F238E27FC236}">
                <a16:creationId xmlns:a16="http://schemas.microsoft.com/office/drawing/2014/main" id="{2AA32156-55C4-4B88-9000-217C358FC6A6}"/>
              </a:ext>
            </a:extLst>
          </p:cNvPr>
          <p:cNvCxnSpPr>
            <a:cxnSpLocks/>
          </p:cNvCxnSpPr>
          <p:nvPr/>
        </p:nvCxnSpPr>
        <p:spPr>
          <a:xfrm flipH="1">
            <a:off x="3011284" y="5352795"/>
            <a:ext cx="4130" cy="506539"/>
          </a:xfrm>
          <a:prstGeom prst="straightConnector1">
            <a:avLst/>
          </a:prstGeom>
          <a:noFill/>
          <a:ln w="19050" cap="flat" cmpd="sng" algn="ctr">
            <a:solidFill>
              <a:srgbClr val="000000"/>
            </a:solidFill>
            <a:prstDash val="solid"/>
            <a:headEnd type="none" w="lg" len="med"/>
            <a:tailEnd type="triangle" w="med" len="med"/>
          </a:ln>
          <a:effectLst/>
        </p:spPr>
      </p:cxnSp>
      <p:cxnSp>
        <p:nvCxnSpPr>
          <p:cNvPr id="66" name="Straight Arrow Connector 65">
            <a:extLst>
              <a:ext uri="{FF2B5EF4-FFF2-40B4-BE49-F238E27FC236}">
                <a16:creationId xmlns:a16="http://schemas.microsoft.com/office/drawing/2014/main" id="{FD919623-A86A-457C-AAC0-3B1E725F0C3F}"/>
              </a:ext>
            </a:extLst>
          </p:cNvPr>
          <p:cNvCxnSpPr>
            <a:cxnSpLocks/>
          </p:cNvCxnSpPr>
          <p:nvPr/>
        </p:nvCxnSpPr>
        <p:spPr>
          <a:xfrm>
            <a:off x="3772121" y="5361930"/>
            <a:ext cx="0" cy="485727"/>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3" name="Group 92">
            <a:extLst>
              <a:ext uri="{FF2B5EF4-FFF2-40B4-BE49-F238E27FC236}">
                <a16:creationId xmlns:a16="http://schemas.microsoft.com/office/drawing/2014/main" id="{49B82087-B0BC-4848-B112-E4935CA6B607}"/>
              </a:ext>
            </a:extLst>
          </p:cNvPr>
          <p:cNvGrpSpPr/>
          <p:nvPr/>
        </p:nvGrpSpPr>
        <p:grpSpPr>
          <a:xfrm>
            <a:off x="5505798" y="4088613"/>
            <a:ext cx="3445565" cy="1286689"/>
            <a:chOff x="5495646" y="4424851"/>
            <a:chExt cx="3445565" cy="1286689"/>
          </a:xfrm>
        </p:grpSpPr>
        <p:sp>
          <p:nvSpPr>
            <p:cNvPr id="67" name="Rectangle 66">
              <a:extLst>
                <a:ext uri="{FF2B5EF4-FFF2-40B4-BE49-F238E27FC236}">
                  <a16:creationId xmlns:a16="http://schemas.microsoft.com/office/drawing/2014/main" id="{82929D9A-DEFC-4BC0-9A8D-289C9895D81D}"/>
                </a:ext>
              </a:extLst>
            </p:cNvPr>
            <p:cNvSpPr/>
            <p:nvPr/>
          </p:nvSpPr>
          <p:spPr bwMode="auto">
            <a:xfrm>
              <a:off x="5495646" y="4424851"/>
              <a:ext cx="3445565"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68" name="Group 2067">
              <a:extLst>
                <a:ext uri="{FF2B5EF4-FFF2-40B4-BE49-F238E27FC236}">
                  <a16:creationId xmlns:a16="http://schemas.microsoft.com/office/drawing/2014/main" id="{E19B705F-9126-4E4C-AB43-6379A32256CE}"/>
                </a:ext>
              </a:extLst>
            </p:cNvPr>
            <p:cNvGrpSpPr/>
            <p:nvPr/>
          </p:nvGrpSpPr>
          <p:grpSpPr>
            <a:xfrm>
              <a:off x="7372981" y="4931855"/>
              <a:ext cx="1537924" cy="360000"/>
              <a:chOff x="7249867" y="4208717"/>
              <a:chExt cx="1537924" cy="360000"/>
            </a:xfrm>
          </p:grpSpPr>
          <p:sp>
            <p:nvSpPr>
              <p:cNvPr id="2063" name="TextBox 2062">
                <a:extLst>
                  <a:ext uri="{FF2B5EF4-FFF2-40B4-BE49-F238E27FC236}">
                    <a16:creationId xmlns:a16="http://schemas.microsoft.com/office/drawing/2014/main" id="{951F593A-492A-4445-8CF9-895D09A17915}"/>
                  </a:ext>
                </a:extLst>
              </p:cNvPr>
              <p:cNvSpPr txBox="1"/>
              <p:nvPr/>
            </p:nvSpPr>
            <p:spPr>
              <a:xfrm>
                <a:off x="7635212" y="4215984"/>
                <a:ext cx="1152579"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Synapse Analytics</a:t>
                </a:r>
              </a:p>
            </p:txBody>
          </p:sp>
          <p:pic>
            <p:nvPicPr>
              <p:cNvPr id="2064" name="Graphic 2063">
                <a:extLst>
                  <a:ext uri="{FF2B5EF4-FFF2-40B4-BE49-F238E27FC236}">
                    <a16:creationId xmlns:a16="http://schemas.microsoft.com/office/drawing/2014/main" id="{DE92E9C4-4494-4B98-9DD4-A14CF475FCC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67" y="4208717"/>
                <a:ext cx="313125" cy="360000"/>
              </a:xfrm>
              <a:prstGeom prst="rect">
                <a:avLst/>
              </a:prstGeom>
            </p:spPr>
          </p:pic>
        </p:grpSp>
        <p:grpSp>
          <p:nvGrpSpPr>
            <p:cNvPr id="2069" name="Group 2068">
              <a:extLst>
                <a:ext uri="{FF2B5EF4-FFF2-40B4-BE49-F238E27FC236}">
                  <a16:creationId xmlns:a16="http://schemas.microsoft.com/office/drawing/2014/main" id="{62D1B794-9A5A-4BD5-BF98-D4F751817994}"/>
                </a:ext>
              </a:extLst>
            </p:cNvPr>
            <p:cNvGrpSpPr/>
            <p:nvPr/>
          </p:nvGrpSpPr>
          <p:grpSpPr>
            <a:xfrm>
              <a:off x="5575782" y="4916599"/>
              <a:ext cx="1570303" cy="360000"/>
              <a:chOff x="5378138" y="4179766"/>
              <a:chExt cx="1570303" cy="360000"/>
            </a:xfrm>
          </p:grpSpPr>
          <p:pic>
            <p:nvPicPr>
              <p:cNvPr id="29" name="Graphic 28">
                <a:extLst>
                  <a:ext uri="{FF2B5EF4-FFF2-40B4-BE49-F238E27FC236}">
                    <a16:creationId xmlns:a16="http://schemas.microsoft.com/office/drawing/2014/main" id="{7A78BD5A-0E7A-4CE8-B21C-B7D8CAEC1E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8138" y="4179766"/>
                <a:ext cx="360000" cy="360000"/>
              </a:xfrm>
              <a:prstGeom prst="rect">
                <a:avLst/>
              </a:prstGeom>
            </p:spPr>
          </p:pic>
          <p:sp>
            <p:nvSpPr>
              <p:cNvPr id="68" name="TextBox 67">
                <a:extLst>
                  <a:ext uri="{FF2B5EF4-FFF2-40B4-BE49-F238E27FC236}">
                    <a16:creationId xmlns:a16="http://schemas.microsoft.com/office/drawing/2014/main" id="{D83A5F90-DABC-45C6-A5BD-DD16332B37EC}"/>
                  </a:ext>
                </a:extLst>
              </p:cNvPr>
              <p:cNvSpPr txBox="1"/>
              <p:nvPr/>
            </p:nvSpPr>
            <p:spPr>
              <a:xfrm>
                <a:off x="5795862" y="4206117"/>
                <a:ext cx="1152579" cy="332399"/>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SQL Datawarehouse</a:t>
                </a:r>
              </a:p>
            </p:txBody>
          </p:sp>
        </p:grpSp>
      </p:grpSp>
      <p:cxnSp>
        <p:nvCxnSpPr>
          <p:cNvPr id="84" name="Straight Arrow Connector 83">
            <a:extLst>
              <a:ext uri="{FF2B5EF4-FFF2-40B4-BE49-F238E27FC236}">
                <a16:creationId xmlns:a16="http://schemas.microsoft.com/office/drawing/2014/main" id="{8420B9F6-867E-4A2C-8F59-7D0BEAF51070}"/>
              </a:ext>
            </a:extLst>
          </p:cNvPr>
          <p:cNvCxnSpPr>
            <a:cxnSpLocks/>
          </p:cNvCxnSpPr>
          <p:nvPr/>
        </p:nvCxnSpPr>
        <p:spPr>
          <a:xfrm>
            <a:off x="5831570" y="2753500"/>
            <a:ext cx="0" cy="1281029"/>
          </a:xfrm>
          <a:prstGeom prst="straightConnector1">
            <a:avLst/>
          </a:prstGeom>
          <a:noFill/>
          <a:ln w="19050" cap="flat" cmpd="sng" algn="ctr">
            <a:solidFill>
              <a:srgbClr val="000000"/>
            </a:solidFill>
            <a:prstDash val="solid"/>
            <a:headEnd type="none" w="lg" len="med"/>
            <a:tailEnd type="triangle" w="med" len="med"/>
          </a:ln>
          <a:effectLst/>
        </p:spPr>
      </p:cxnSp>
      <p:grpSp>
        <p:nvGrpSpPr>
          <p:cNvPr id="92" name="Group 91">
            <a:extLst>
              <a:ext uri="{FF2B5EF4-FFF2-40B4-BE49-F238E27FC236}">
                <a16:creationId xmlns:a16="http://schemas.microsoft.com/office/drawing/2014/main" id="{F96AB8BA-5C0C-4FB2-99F7-6EF5F43C2647}"/>
              </a:ext>
            </a:extLst>
          </p:cNvPr>
          <p:cNvGrpSpPr/>
          <p:nvPr/>
        </p:nvGrpSpPr>
        <p:grpSpPr>
          <a:xfrm>
            <a:off x="4356624" y="4091404"/>
            <a:ext cx="906891" cy="1272327"/>
            <a:chOff x="4346472" y="4427642"/>
            <a:chExt cx="906891" cy="1272327"/>
          </a:xfrm>
        </p:grpSpPr>
        <p:sp>
          <p:nvSpPr>
            <p:cNvPr id="87" name="Rectangle 86">
              <a:extLst>
                <a:ext uri="{FF2B5EF4-FFF2-40B4-BE49-F238E27FC236}">
                  <a16:creationId xmlns:a16="http://schemas.microsoft.com/office/drawing/2014/main" id="{C93BDA40-2B2A-42B7-8798-4CC7E1FA647A}"/>
                </a:ext>
              </a:extLst>
            </p:cNvPr>
            <p:cNvSpPr/>
            <p:nvPr/>
          </p:nvSpPr>
          <p:spPr bwMode="auto">
            <a:xfrm>
              <a:off x="4346472" y="4427642"/>
              <a:ext cx="906891"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13" name="Graphic 12">
              <a:extLst>
                <a:ext uri="{FF2B5EF4-FFF2-40B4-BE49-F238E27FC236}">
                  <a16:creationId xmlns:a16="http://schemas.microsoft.com/office/drawing/2014/main" id="{B6EE4014-0BC6-4208-8F16-730663E254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4869" y="4792328"/>
              <a:ext cx="360000" cy="360000"/>
            </a:xfrm>
            <a:prstGeom prst="rect">
              <a:avLst/>
            </a:prstGeom>
          </p:spPr>
        </p:pic>
        <p:sp>
          <p:nvSpPr>
            <p:cNvPr id="89" name="TextBox 88">
              <a:extLst>
                <a:ext uri="{FF2B5EF4-FFF2-40B4-BE49-F238E27FC236}">
                  <a16:creationId xmlns:a16="http://schemas.microsoft.com/office/drawing/2014/main" id="{D1E29D12-C807-437F-AC78-383EEE5CA250}"/>
                </a:ext>
              </a:extLst>
            </p:cNvPr>
            <p:cNvSpPr txBox="1"/>
            <p:nvPr/>
          </p:nvSpPr>
          <p:spPr>
            <a:xfrm>
              <a:off x="4522733" y="5251656"/>
              <a:ext cx="524271" cy="332399"/>
            </a:xfrm>
            <a:prstGeom prst="rect">
              <a:avLst/>
            </a:prstGeom>
            <a:noFill/>
          </p:spPr>
          <p:txBody>
            <a:bodyPr wrap="square" lIns="0" tIns="0" rIns="0" bIns="0" rtlCol="0">
              <a:spAutoFit/>
            </a:bodyPr>
            <a:lstStyle/>
            <a:p>
              <a:pPr algn="ct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SQL</a:t>
              </a:r>
            </a:p>
          </p:txBody>
        </p:sp>
      </p:grpSp>
      <p:cxnSp>
        <p:nvCxnSpPr>
          <p:cNvPr id="91" name="Straight Arrow Connector 90">
            <a:extLst>
              <a:ext uri="{FF2B5EF4-FFF2-40B4-BE49-F238E27FC236}">
                <a16:creationId xmlns:a16="http://schemas.microsoft.com/office/drawing/2014/main" id="{2E7AE7E5-DEA3-4EF8-9075-5F49F793A41D}"/>
              </a:ext>
            </a:extLst>
          </p:cNvPr>
          <p:cNvCxnSpPr>
            <a:cxnSpLocks/>
          </p:cNvCxnSpPr>
          <p:nvPr/>
        </p:nvCxnSpPr>
        <p:spPr>
          <a:xfrm>
            <a:off x="4696106" y="2753500"/>
            <a:ext cx="0" cy="1335113"/>
          </a:xfrm>
          <a:prstGeom prst="straightConnector1">
            <a:avLst/>
          </a:prstGeom>
          <a:noFill/>
          <a:ln w="19050" cap="flat" cmpd="sng" algn="ctr">
            <a:solidFill>
              <a:srgbClr val="000000"/>
            </a:solidFill>
            <a:prstDash val="solid"/>
            <a:headEnd type="none" w="lg" len="med"/>
            <a:tailEnd type="triangle" w="med" len="med"/>
          </a:ln>
          <a:effectLst/>
        </p:spPr>
      </p:cxnSp>
      <p:cxnSp>
        <p:nvCxnSpPr>
          <p:cNvPr id="2053" name="Straight Arrow Connector 2052">
            <a:extLst>
              <a:ext uri="{FF2B5EF4-FFF2-40B4-BE49-F238E27FC236}">
                <a16:creationId xmlns:a16="http://schemas.microsoft.com/office/drawing/2014/main" id="{49553682-7F22-421A-82E4-92A710564538}"/>
              </a:ext>
            </a:extLst>
          </p:cNvPr>
          <p:cNvCxnSpPr/>
          <p:nvPr/>
        </p:nvCxnSpPr>
        <p:spPr>
          <a:xfrm flipH="1">
            <a:off x="8942800" y="4236265"/>
            <a:ext cx="576567" cy="0"/>
          </a:xfrm>
          <a:prstGeom prst="straightConnector1">
            <a:avLst/>
          </a:prstGeom>
          <a:noFill/>
          <a:ln w="19050" cap="flat" cmpd="sng" algn="ctr">
            <a:solidFill>
              <a:schemeClr val="accent6"/>
            </a:solidFill>
            <a:prstDash val="solid"/>
            <a:headEnd type="none" w="lg" len="med"/>
            <a:tailEnd type="triangle" w="med" len="med"/>
          </a:ln>
          <a:effectLst/>
        </p:spPr>
      </p:cxnSp>
      <p:cxnSp>
        <p:nvCxnSpPr>
          <p:cNvPr id="111" name="Straight Arrow Connector 110">
            <a:extLst>
              <a:ext uri="{FF2B5EF4-FFF2-40B4-BE49-F238E27FC236}">
                <a16:creationId xmlns:a16="http://schemas.microsoft.com/office/drawing/2014/main" id="{BDE5A235-E5BA-4014-9748-ACA9B679D902}"/>
              </a:ext>
            </a:extLst>
          </p:cNvPr>
          <p:cNvCxnSpPr>
            <a:cxnSpLocks/>
          </p:cNvCxnSpPr>
          <p:nvPr/>
        </p:nvCxnSpPr>
        <p:spPr>
          <a:xfrm>
            <a:off x="4966457" y="3860026"/>
            <a:ext cx="0" cy="228587"/>
          </a:xfrm>
          <a:prstGeom prst="straightConnector1">
            <a:avLst/>
          </a:prstGeom>
          <a:noFill/>
          <a:ln w="19050" cap="flat" cmpd="sng" algn="ctr">
            <a:solidFill>
              <a:schemeClr val="accent6"/>
            </a:solidFill>
            <a:prstDash val="solid"/>
            <a:headEnd type="none" w="lg" len="med"/>
            <a:tailEnd type="triangle" w="med" len="med"/>
          </a:ln>
          <a:effectLst/>
        </p:spPr>
      </p:cxnSp>
      <p:cxnSp>
        <p:nvCxnSpPr>
          <p:cNvPr id="2061" name="Straight Connector 2060">
            <a:extLst>
              <a:ext uri="{FF2B5EF4-FFF2-40B4-BE49-F238E27FC236}">
                <a16:creationId xmlns:a16="http://schemas.microsoft.com/office/drawing/2014/main" id="{1AD6DD68-D4F3-4C80-BC92-2C38DE9AC9AE}"/>
              </a:ext>
            </a:extLst>
          </p:cNvPr>
          <p:cNvCxnSpPr>
            <a:cxnSpLocks/>
          </p:cNvCxnSpPr>
          <p:nvPr/>
        </p:nvCxnSpPr>
        <p:spPr>
          <a:xfrm>
            <a:off x="4975021" y="3864788"/>
            <a:ext cx="4552909" cy="0"/>
          </a:xfrm>
          <a:prstGeom prst="line">
            <a:avLst/>
          </a:prstGeom>
          <a:noFill/>
          <a:ln w="19050" cap="flat" cmpd="sng" algn="ctr">
            <a:solidFill>
              <a:schemeClr val="accent6"/>
            </a:solidFill>
            <a:prstDash val="solid"/>
            <a:headEnd type="none" w="med" len="med"/>
            <a:tailEnd type="none" w="med" len="med"/>
          </a:ln>
          <a:effectLst/>
        </p:spPr>
      </p:cxnSp>
      <p:sp>
        <p:nvSpPr>
          <p:cNvPr id="57" name="Rectangle 56">
            <a:extLst>
              <a:ext uri="{FF2B5EF4-FFF2-40B4-BE49-F238E27FC236}">
                <a16:creationId xmlns:a16="http://schemas.microsoft.com/office/drawing/2014/main" id="{4E948A42-7075-4281-AB6C-9F32A4F37310}"/>
              </a:ext>
            </a:extLst>
          </p:cNvPr>
          <p:cNvSpPr/>
          <p:nvPr/>
        </p:nvSpPr>
        <p:spPr bwMode="auto">
          <a:xfrm>
            <a:off x="9519366" y="2994612"/>
            <a:ext cx="1841930" cy="149641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1" name="Group 50">
            <a:extLst>
              <a:ext uri="{FF2B5EF4-FFF2-40B4-BE49-F238E27FC236}">
                <a16:creationId xmlns:a16="http://schemas.microsoft.com/office/drawing/2014/main" id="{A4AC3279-830A-4628-931B-931C9B9DD62E}"/>
              </a:ext>
            </a:extLst>
          </p:cNvPr>
          <p:cNvGrpSpPr/>
          <p:nvPr/>
        </p:nvGrpSpPr>
        <p:grpSpPr>
          <a:xfrm>
            <a:off x="9818146" y="3610963"/>
            <a:ext cx="1252935" cy="358250"/>
            <a:chOff x="9730105" y="3501775"/>
            <a:chExt cx="1252935" cy="358250"/>
          </a:xfrm>
        </p:grpSpPr>
        <p:sp>
          <p:nvSpPr>
            <p:cNvPr id="58" name="TextBox 57">
              <a:extLst>
                <a:ext uri="{FF2B5EF4-FFF2-40B4-BE49-F238E27FC236}">
                  <a16:creationId xmlns:a16="http://schemas.microsoft.com/office/drawing/2014/main" id="{CDBA0939-8AA3-4E72-B317-BBE45D1DC071}"/>
                </a:ext>
              </a:extLst>
            </p:cNvPr>
            <p:cNvSpPr txBox="1"/>
            <p:nvPr/>
          </p:nvSpPr>
          <p:spPr>
            <a:xfrm>
              <a:off x="10374997" y="3640359"/>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Power BI</a:t>
              </a:r>
            </a:p>
          </p:txBody>
        </p:sp>
        <p:grpSp>
          <p:nvGrpSpPr>
            <p:cNvPr id="59" name="Group 58">
              <a:extLst>
                <a:ext uri="{FF2B5EF4-FFF2-40B4-BE49-F238E27FC236}">
                  <a16:creationId xmlns:a16="http://schemas.microsoft.com/office/drawing/2014/main" id="{CF0CA3EF-E4AF-48CE-A471-4C831E54EF3F}"/>
                </a:ext>
              </a:extLst>
            </p:cNvPr>
            <p:cNvGrpSpPr/>
            <p:nvPr/>
          </p:nvGrpSpPr>
          <p:grpSpPr>
            <a:xfrm>
              <a:off x="9730105" y="3501775"/>
              <a:ext cx="474506" cy="358250"/>
              <a:chOff x="2851176" y="840527"/>
              <a:chExt cx="3024388" cy="2283410"/>
            </a:xfrm>
          </p:grpSpPr>
          <p:sp>
            <p:nvSpPr>
              <p:cNvPr id="60" name="Freeform: Shape 338">
                <a:extLst>
                  <a:ext uri="{FF2B5EF4-FFF2-40B4-BE49-F238E27FC236}">
                    <a16:creationId xmlns:a16="http://schemas.microsoft.com/office/drawing/2014/main" id="{755D314E-9F9D-47B0-8CC8-7815A6387FB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sp>
            <p:nvSpPr>
              <p:cNvPr id="61" name="Freeform: Shape 339">
                <a:extLst>
                  <a:ext uri="{FF2B5EF4-FFF2-40B4-BE49-F238E27FC236}">
                    <a16:creationId xmlns:a16="http://schemas.microsoft.com/office/drawing/2014/main" id="{37EC31AF-BED1-444B-9403-A3721206BF9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grpSp>
      </p:grpSp>
      <p:grpSp>
        <p:nvGrpSpPr>
          <p:cNvPr id="46" name="Group 45">
            <a:extLst>
              <a:ext uri="{FF2B5EF4-FFF2-40B4-BE49-F238E27FC236}">
                <a16:creationId xmlns:a16="http://schemas.microsoft.com/office/drawing/2014/main" id="{28DDCB99-3B62-4995-AA0A-20B3CF35AC58}"/>
              </a:ext>
            </a:extLst>
          </p:cNvPr>
          <p:cNvGrpSpPr/>
          <p:nvPr/>
        </p:nvGrpSpPr>
        <p:grpSpPr>
          <a:xfrm>
            <a:off x="2490882" y="4089603"/>
            <a:ext cx="1575344" cy="1272327"/>
            <a:chOff x="2489294" y="4089602"/>
            <a:chExt cx="1575344" cy="1272327"/>
          </a:xfrm>
        </p:grpSpPr>
        <p:sp>
          <p:nvSpPr>
            <p:cNvPr id="47" name="Rectangle 46">
              <a:extLst>
                <a:ext uri="{FF2B5EF4-FFF2-40B4-BE49-F238E27FC236}">
                  <a16:creationId xmlns:a16="http://schemas.microsoft.com/office/drawing/2014/main" id="{661B09DA-286E-4A05-A35D-E1447D4F8B58}"/>
                </a:ext>
              </a:extLst>
            </p:cNvPr>
            <p:cNvSpPr/>
            <p:nvPr/>
          </p:nvSpPr>
          <p:spPr bwMode="auto">
            <a:xfrm>
              <a:off x="2489294" y="4089602"/>
              <a:ext cx="1575344" cy="1272327"/>
            </a:xfrm>
            <a:prstGeom prst="rect">
              <a:avLst/>
            </a:prstGeom>
            <a:solidFill>
              <a:schemeClr val="tx1">
                <a:lumMod val="20000"/>
                <a:lumOff val="80000"/>
              </a:schemeClr>
            </a:solidFill>
            <a:ln w="12700" cap="flat" cmpd="sng" algn="ctr">
              <a:noFill/>
              <a:prstDash val="solid"/>
              <a:headEnd type="none" w="med" len="med"/>
              <a:tailEnd type="none" w="med" len="med"/>
            </a:ln>
            <a:effectLst>
              <a:glow rad="63500">
                <a:schemeClr val="accent6">
                  <a:satMod val="175000"/>
                  <a:alpha val="40000"/>
                </a:schemeClr>
              </a:glow>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dirty="0">
                <a:solidFill>
                  <a:srgbClr val="0078D7"/>
                </a:solidFill>
                <a:latin typeface="Segoe UI Semibold"/>
                <a:sym typeface="Segoe UI Semibold"/>
              </a:endParaRPr>
            </a:p>
          </p:txBody>
        </p:sp>
        <p:pic>
          <p:nvPicPr>
            <p:cNvPr id="48" name="Graphic 47">
              <a:extLst>
                <a:ext uri="{FF2B5EF4-FFF2-40B4-BE49-F238E27FC236}">
                  <a16:creationId xmlns:a16="http://schemas.microsoft.com/office/drawing/2014/main" id="{CE554029-BA49-4D3B-A441-D62B234F88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89519" y="4278408"/>
              <a:ext cx="360000" cy="360000"/>
            </a:xfrm>
            <a:prstGeom prst="rect">
              <a:avLst/>
            </a:prstGeom>
          </p:spPr>
        </p:pic>
        <p:sp>
          <p:nvSpPr>
            <p:cNvPr id="49" name="TextBox 48">
              <a:extLst>
                <a:ext uri="{FF2B5EF4-FFF2-40B4-BE49-F238E27FC236}">
                  <a16:creationId xmlns:a16="http://schemas.microsoft.com/office/drawing/2014/main" id="{1EDD0871-87B9-4FDD-B19C-73BA60D206E0}"/>
                </a:ext>
              </a:extLst>
            </p:cNvPr>
            <p:cNvSpPr txBox="1"/>
            <p:nvPr/>
          </p:nvSpPr>
          <p:spPr>
            <a:xfrm>
              <a:off x="3085966" y="4306009"/>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Factory</a:t>
              </a:r>
            </a:p>
          </p:txBody>
        </p:sp>
        <p:sp>
          <p:nvSpPr>
            <p:cNvPr id="52" name="TextBox 51">
              <a:extLst>
                <a:ext uri="{FF2B5EF4-FFF2-40B4-BE49-F238E27FC236}">
                  <a16:creationId xmlns:a16="http://schemas.microsoft.com/office/drawing/2014/main" id="{120D64AF-EC08-4568-951D-6D585382C372}"/>
                </a:ext>
              </a:extLst>
            </p:cNvPr>
            <p:cNvSpPr txBox="1"/>
            <p:nvPr/>
          </p:nvSpPr>
          <p:spPr>
            <a:xfrm>
              <a:off x="3078768" y="4846326"/>
              <a:ext cx="771498"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Synapse Analytics</a:t>
              </a:r>
            </a:p>
          </p:txBody>
        </p:sp>
        <p:pic>
          <p:nvPicPr>
            <p:cNvPr id="56" name="Graphic 55">
              <a:extLst>
                <a:ext uri="{FF2B5EF4-FFF2-40B4-BE49-F238E27FC236}">
                  <a16:creationId xmlns:a16="http://schemas.microsoft.com/office/drawing/2014/main" id="{53F9597C-5000-49AB-888E-5814994194C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18043" y="4840444"/>
              <a:ext cx="313125" cy="360000"/>
            </a:xfrm>
            <a:prstGeom prst="rect">
              <a:avLst/>
            </a:prstGeom>
          </p:spPr>
        </p:pic>
      </p:grpSp>
    </p:spTree>
    <p:extLst>
      <p:ext uri="{BB962C8B-B14F-4D97-AF65-F5344CB8AC3E}">
        <p14:creationId xmlns:p14="http://schemas.microsoft.com/office/powerpoint/2010/main" val="36059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0" y="-386625"/>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10838" y="422596"/>
            <a:ext cx="9263739" cy="548985"/>
          </a:xfrm>
        </p:spPr>
        <p:txBody>
          <a:bodyPr/>
          <a:lstStyle/>
          <a:p>
            <a:r>
              <a:rPr lang="en-US" sz="4400" dirty="0">
                <a:solidFill>
                  <a:schemeClr val="tx1"/>
                </a:solidFill>
              </a:rPr>
              <a:t>Build end to end IoT Solutions</a:t>
            </a:r>
            <a:endParaRPr lang="en-US" sz="4400" dirty="0">
              <a:gradFill>
                <a:gsLst>
                  <a:gs pos="0">
                    <a:schemeClr val="accent5"/>
                  </a:gs>
                  <a:gs pos="100000">
                    <a:schemeClr val="accent4"/>
                  </a:gs>
                </a:gsLst>
                <a:lin ang="2700000" scaled="1"/>
              </a:gradFill>
            </a:endParaRPr>
          </a:p>
        </p:txBody>
      </p:sp>
      <p:sp>
        <p:nvSpPr>
          <p:cNvPr id="4" name="Title 2">
            <a:extLst>
              <a:ext uri="{FF2B5EF4-FFF2-40B4-BE49-F238E27FC236}">
                <a16:creationId xmlns:a16="http://schemas.microsoft.com/office/drawing/2014/main" id="{29A868D5-116B-48F8-A7CB-9AFEF1E36C9D}"/>
              </a:ext>
            </a:extLst>
          </p:cNvPr>
          <p:cNvSpPr txBox="1">
            <a:spLocks/>
          </p:cNvSpPr>
          <p:nvPr/>
        </p:nvSpPr>
        <p:spPr>
          <a:xfrm>
            <a:off x="553778" y="1313239"/>
            <a:ext cx="6799522" cy="2811325"/>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ct val="150000"/>
              </a:lnSpc>
            </a:pPr>
            <a:r>
              <a:rPr lang="en-US" sz="2800" dirty="0">
                <a:gradFill>
                  <a:gsLst>
                    <a:gs pos="0">
                      <a:schemeClr val="accent5"/>
                    </a:gs>
                    <a:gs pos="100000">
                      <a:schemeClr val="accent4"/>
                    </a:gs>
                  </a:gsLst>
                  <a:lin ang="2700000" scaled="1"/>
                </a:gradFill>
              </a:rPr>
              <a:t>Transform your business with IoT</a:t>
            </a:r>
          </a:p>
          <a:p>
            <a:pPr>
              <a:lnSpc>
                <a:spcPct val="150000"/>
              </a:lnSpc>
            </a:pPr>
            <a:r>
              <a:rPr lang="en-US" sz="2800" dirty="0">
                <a:gradFill>
                  <a:gsLst>
                    <a:gs pos="0">
                      <a:schemeClr val="accent5"/>
                    </a:gs>
                    <a:gs pos="100000">
                      <a:schemeClr val="accent4"/>
                    </a:gs>
                  </a:gsLst>
                  <a:lin ang="2700000" scaled="1"/>
                </a:gradFill>
              </a:rPr>
              <a:t>Connect devices to the cloud</a:t>
            </a:r>
          </a:p>
          <a:p>
            <a:pPr>
              <a:lnSpc>
                <a:spcPct val="150000"/>
              </a:lnSpc>
            </a:pPr>
            <a:r>
              <a:rPr lang="en-US" sz="2800" dirty="0">
                <a:gradFill>
                  <a:gsLst>
                    <a:gs pos="0">
                      <a:schemeClr val="accent5"/>
                    </a:gs>
                    <a:gs pos="100000">
                      <a:schemeClr val="accent4"/>
                    </a:gs>
                  </a:gsLst>
                  <a:lin ang="2700000" scaled="1"/>
                </a:gradFill>
              </a:rPr>
              <a:t>Provision devices at scale</a:t>
            </a:r>
          </a:p>
          <a:p>
            <a:pPr>
              <a:lnSpc>
                <a:spcPct val="150000"/>
              </a:lnSpc>
            </a:pPr>
            <a:r>
              <a:rPr lang="en-US" sz="2800" dirty="0">
                <a:solidFill>
                  <a:schemeClr val="tx1"/>
                </a:solidFill>
              </a:rPr>
              <a:t>Understand IoT message processing, analytics, and business integration</a:t>
            </a:r>
          </a:p>
          <a:p>
            <a:pPr>
              <a:lnSpc>
                <a:spcPct val="150000"/>
              </a:lnSpc>
            </a:pPr>
            <a:r>
              <a:rPr lang="en-US" sz="2800" dirty="0">
                <a:gradFill>
                  <a:gsLst>
                    <a:gs pos="0">
                      <a:schemeClr val="accent5"/>
                    </a:gs>
                    <a:gs pos="100000">
                      <a:schemeClr val="accent4"/>
                    </a:gs>
                  </a:gsLst>
                  <a:lin ang="2700000" scaled="1"/>
                </a:gradFill>
              </a:rPr>
              <a:t>Build the intelligent edge</a:t>
            </a:r>
          </a:p>
          <a:p>
            <a:pPr>
              <a:lnSpc>
                <a:spcPct val="150000"/>
              </a:lnSpc>
            </a:pPr>
            <a:r>
              <a:rPr lang="en-US" sz="2800" dirty="0">
                <a:gradFill>
                  <a:gsLst>
                    <a:gs pos="0">
                      <a:schemeClr val="accent5"/>
                    </a:gs>
                    <a:gs pos="100000">
                      <a:schemeClr val="accent4"/>
                    </a:gs>
                  </a:gsLst>
                  <a:lin ang="2700000" scaled="1"/>
                </a:gradFill>
              </a:rPr>
              <a:t>Build IoT solutions with Azure IoT Central</a:t>
            </a:r>
          </a:p>
          <a:p>
            <a:pPr>
              <a:lnSpc>
                <a:spcPct val="150000"/>
              </a:lnSpc>
            </a:pPr>
            <a:endParaRPr lang="en-US" sz="2400" dirty="0">
              <a:gradFill>
                <a:gsLst>
                  <a:gs pos="0">
                    <a:schemeClr val="accent5"/>
                  </a:gs>
                  <a:gs pos="100000">
                    <a:schemeClr val="accent4"/>
                  </a:gs>
                </a:gsLst>
                <a:lin ang="2700000" scaled="1"/>
              </a:gradFill>
            </a:endParaRPr>
          </a:p>
        </p:txBody>
      </p:sp>
      <p:pic>
        <p:nvPicPr>
          <p:cNvPr id="2" name="Picture 1" descr="A picture containing clock, drawing&#10;&#10;Description automatically generated">
            <a:extLst>
              <a:ext uri="{FF2B5EF4-FFF2-40B4-BE49-F238E27FC236}">
                <a16:creationId xmlns:a16="http://schemas.microsoft.com/office/drawing/2014/main" id="{C8D41C2A-3006-4EA5-9CAB-ADD4EEFE83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3750" y="1818778"/>
            <a:ext cx="757917" cy="757917"/>
          </a:xfrm>
          <a:prstGeom prst="rect">
            <a:avLst/>
          </a:prstGeom>
        </p:spPr>
      </p:pic>
      <p:pic>
        <p:nvPicPr>
          <p:cNvPr id="8" name="Picture 7" descr="A close up of a logo&#10;&#10;Description automatically generated">
            <a:extLst>
              <a:ext uri="{FF2B5EF4-FFF2-40B4-BE49-F238E27FC236}">
                <a16:creationId xmlns:a16="http://schemas.microsoft.com/office/drawing/2014/main" id="{CBE35541-DFF5-42E8-BF5A-650203CC54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0687" y="1314865"/>
            <a:ext cx="759131" cy="757918"/>
          </a:xfrm>
          <a:prstGeom prst="rect">
            <a:avLst/>
          </a:prstGeom>
        </p:spPr>
      </p:pic>
      <p:pic>
        <p:nvPicPr>
          <p:cNvPr id="10" name="Picture 9" descr="A picture containing wheel&#10;&#10;Description automatically generated">
            <a:extLst>
              <a:ext uri="{FF2B5EF4-FFF2-40B4-BE49-F238E27FC236}">
                <a16:creationId xmlns:a16="http://schemas.microsoft.com/office/drawing/2014/main" id="{6B2E05D0-B6CD-4AE5-9C80-DB2D31E4E1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1731" y="2394033"/>
            <a:ext cx="778087" cy="776844"/>
          </a:xfrm>
          <a:prstGeom prst="rect">
            <a:avLst/>
          </a:prstGeom>
        </p:spPr>
      </p:pic>
      <p:pic>
        <p:nvPicPr>
          <p:cNvPr id="12" name="Picture 11" descr="A close up of a sign&#10;&#10;Description automatically generated">
            <a:extLst>
              <a:ext uri="{FF2B5EF4-FFF2-40B4-BE49-F238E27FC236}">
                <a16:creationId xmlns:a16="http://schemas.microsoft.com/office/drawing/2014/main" id="{80F3B8E5-C4D2-4E14-BC28-AA4700805C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2708" y="3511826"/>
            <a:ext cx="715117" cy="715117"/>
          </a:xfrm>
          <a:prstGeom prst="rect">
            <a:avLst/>
          </a:prstGeom>
        </p:spPr>
      </p:pic>
      <p:pic>
        <p:nvPicPr>
          <p:cNvPr id="14" name="Picture 13" descr="A picture containing clock, light&#10;&#10;Description automatically generated">
            <a:extLst>
              <a:ext uri="{FF2B5EF4-FFF2-40B4-BE49-F238E27FC236}">
                <a16:creationId xmlns:a16="http://schemas.microsoft.com/office/drawing/2014/main" id="{30D99C75-B416-4C43-813D-0E6948F485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8315" y="4498925"/>
            <a:ext cx="716262" cy="715118"/>
          </a:xfrm>
          <a:prstGeom prst="rect">
            <a:avLst/>
          </a:prstGeom>
        </p:spPr>
      </p:pic>
      <p:cxnSp>
        <p:nvCxnSpPr>
          <p:cNvPr id="16" name="Straight Connector 15">
            <a:extLst>
              <a:ext uri="{FF2B5EF4-FFF2-40B4-BE49-F238E27FC236}">
                <a16:creationId xmlns:a16="http://schemas.microsoft.com/office/drawing/2014/main" id="{E3B5E68A-14E5-4A7D-BD66-0CE07A663437}"/>
              </a:ext>
            </a:extLst>
          </p:cNvPr>
          <p:cNvCxnSpPr>
            <a:cxnSpLocks/>
          </p:cNvCxnSpPr>
          <p:nvPr/>
        </p:nvCxnSpPr>
        <p:spPr>
          <a:xfrm>
            <a:off x="553778" y="4498925"/>
            <a:ext cx="59131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813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3.7037E-7 L -1.66667E-6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1.25E-6 3.7037E-6 L 1.25E-6 0.01898 " pathEditMode="relative" rAng="0" ptsTypes="AA">
                                      <p:cBhvr>
                                        <p:cTn id="14"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p:txBody>
          <a:bodyPr/>
          <a:lstStyle/>
          <a:p>
            <a:r>
              <a:rPr lang="en-US"/>
              <a:t>Using IoT as an operational Data Source</a:t>
            </a:r>
          </a:p>
        </p:txBody>
      </p:sp>
      <p:sp>
        <p:nvSpPr>
          <p:cNvPr id="50" name="Rectangle 49">
            <a:extLst>
              <a:ext uri="{FF2B5EF4-FFF2-40B4-BE49-F238E27FC236}">
                <a16:creationId xmlns:a16="http://schemas.microsoft.com/office/drawing/2014/main" id="{908E8CE3-58BA-479A-96E7-A5E5823D85DA}"/>
              </a:ext>
            </a:extLst>
          </p:cNvPr>
          <p:cNvSpPr/>
          <p:nvPr/>
        </p:nvSpPr>
        <p:spPr bwMode="auto">
          <a:xfrm>
            <a:off x="688094" y="1468438"/>
            <a:ext cx="1430084" cy="3529351"/>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2" name="Group 11">
            <a:extLst>
              <a:ext uri="{FF2B5EF4-FFF2-40B4-BE49-F238E27FC236}">
                <a16:creationId xmlns:a16="http://schemas.microsoft.com/office/drawing/2014/main" id="{591E005E-A937-42D5-BD02-53B35F544AFC}"/>
              </a:ext>
            </a:extLst>
          </p:cNvPr>
          <p:cNvGrpSpPr/>
          <p:nvPr/>
        </p:nvGrpSpPr>
        <p:grpSpPr>
          <a:xfrm>
            <a:off x="843491" y="2888789"/>
            <a:ext cx="1459797" cy="360000"/>
            <a:chOff x="4051094" y="3143895"/>
            <a:chExt cx="1459797" cy="360000"/>
          </a:xfrm>
        </p:grpSpPr>
        <p:sp>
          <p:nvSpPr>
            <p:cNvPr id="53" name="TextBox 52">
              <a:extLst>
                <a:ext uri="{FF2B5EF4-FFF2-40B4-BE49-F238E27FC236}">
                  <a16:creationId xmlns:a16="http://schemas.microsoft.com/office/drawing/2014/main" id="{0E30BD84-8BF0-4944-88C0-C34DAE64AD03}"/>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54" name="Graphic 53">
              <a:extLst>
                <a:ext uri="{FF2B5EF4-FFF2-40B4-BE49-F238E27FC236}">
                  <a16:creationId xmlns:a16="http://schemas.microsoft.com/office/drawing/2014/main" id="{0B5D69B3-9DA5-42A7-A352-E348B834E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094" y="3143895"/>
              <a:ext cx="360000" cy="360000"/>
            </a:xfrm>
            <a:prstGeom prst="rect">
              <a:avLst/>
            </a:prstGeom>
          </p:spPr>
        </p:pic>
      </p:grpSp>
      <p:sp>
        <p:nvSpPr>
          <p:cNvPr id="65" name="Rectangle 64">
            <a:extLst>
              <a:ext uri="{FF2B5EF4-FFF2-40B4-BE49-F238E27FC236}">
                <a16:creationId xmlns:a16="http://schemas.microsoft.com/office/drawing/2014/main" id="{9DFC749E-EDE3-4735-8DB5-98C9D73CB2F5}"/>
              </a:ext>
            </a:extLst>
          </p:cNvPr>
          <p:cNvSpPr/>
          <p:nvPr/>
        </p:nvSpPr>
        <p:spPr bwMode="auto">
          <a:xfrm>
            <a:off x="2886838" y="1466811"/>
            <a:ext cx="3108256"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28" name="Graphic 27">
            <a:extLst>
              <a:ext uri="{FF2B5EF4-FFF2-40B4-BE49-F238E27FC236}">
                <a16:creationId xmlns:a16="http://schemas.microsoft.com/office/drawing/2014/main" id="{58D08A55-172F-4321-B76E-5FF84B9ECF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0212" y="1928871"/>
            <a:ext cx="360000" cy="360000"/>
          </a:xfrm>
          <a:prstGeom prst="rect">
            <a:avLst/>
          </a:prstGeom>
        </p:spPr>
      </p:pic>
      <p:cxnSp>
        <p:nvCxnSpPr>
          <p:cNvPr id="2048" name="Straight Arrow Connector 2047">
            <a:extLst>
              <a:ext uri="{FF2B5EF4-FFF2-40B4-BE49-F238E27FC236}">
                <a16:creationId xmlns:a16="http://schemas.microsoft.com/office/drawing/2014/main" id="{48FC0D36-3860-47C4-888F-562A99353B64}"/>
              </a:ext>
            </a:extLst>
          </p:cNvPr>
          <p:cNvCxnSpPr>
            <a:cxnSpLocks/>
          </p:cNvCxnSpPr>
          <p:nvPr/>
        </p:nvCxnSpPr>
        <p:spPr>
          <a:xfrm>
            <a:off x="1547052" y="4997788"/>
            <a:ext cx="0" cy="876068"/>
          </a:xfrm>
          <a:prstGeom prst="straightConnector1">
            <a:avLst/>
          </a:prstGeom>
          <a:noFill/>
          <a:ln w="19050" cap="flat" cmpd="sng" algn="ctr">
            <a:solidFill>
              <a:srgbClr val="000000"/>
            </a:solidFill>
            <a:prstDash val="solid"/>
            <a:headEnd type="none" w="lg" len="med"/>
            <a:tailEnd type="triangle" w="med" len="med"/>
          </a:ln>
          <a:effectLst/>
        </p:spPr>
      </p:cxnSp>
      <p:grpSp>
        <p:nvGrpSpPr>
          <p:cNvPr id="2078" name="Group 2077">
            <a:extLst>
              <a:ext uri="{FF2B5EF4-FFF2-40B4-BE49-F238E27FC236}">
                <a16:creationId xmlns:a16="http://schemas.microsoft.com/office/drawing/2014/main" id="{F2780D3B-3E3D-4C7B-BA1F-C0FF339D8A51}"/>
              </a:ext>
            </a:extLst>
          </p:cNvPr>
          <p:cNvGrpSpPr/>
          <p:nvPr/>
        </p:nvGrpSpPr>
        <p:grpSpPr>
          <a:xfrm>
            <a:off x="688095" y="5881927"/>
            <a:ext cx="8254704" cy="791308"/>
            <a:chOff x="686507" y="6142892"/>
            <a:chExt cx="8254704" cy="791308"/>
          </a:xfrm>
        </p:grpSpPr>
        <p:sp>
          <p:nvSpPr>
            <p:cNvPr id="55" name="Rectangle 54">
              <a:extLst>
                <a:ext uri="{FF2B5EF4-FFF2-40B4-BE49-F238E27FC236}">
                  <a16:creationId xmlns:a16="http://schemas.microsoft.com/office/drawing/2014/main" id="{C06EF729-EA3D-4610-99C8-C942AF45A401}"/>
                </a:ext>
              </a:extLst>
            </p:cNvPr>
            <p:cNvSpPr/>
            <p:nvPr/>
          </p:nvSpPr>
          <p:spPr bwMode="auto">
            <a:xfrm>
              <a:off x="686507" y="6142892"/>
              <a:ext cx="8254704" cy="79130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55" name="Group 2054">
              <a:extLst>
                <a:ext uri="{FF2B5EF4-FFF2-40B4-BE49-F238E27FC236}">
                  <a16:creationId xmlns:a16="http://schemas.microsoft.com/office/drawing/2014/main" id="{7EA480AF-11E2-4F28-8D26-F88C28BFD7EE}"/>
                </a:ext>
              </a:extLst>
            </p:cNvPr>
            <p:cNvGrpSpPr/>
            <p:nvPr/>
          </p:nvGrpSpPr>
          <p:grpSpPr>
            <a:xfrm>
              <a:off x="3704638" y="6358546"/>
              <a:ext cx="2218443" cy="367641"/>
              <a:chOff x="3476723" y="5710846"/>
              <a:chExt cx="2218443" cy="367641"/>
            </a:xfrm>
          </p:grpSpPr>
          <p:pic>
            <p:nvPicPr>
              <p:cNvPr id="18" name="Graphic 17">
                <a:extLst>
                  <a:ext uri="{FF2B5EF4-FFF2-40B4-BE49-F238E27FC236}">
                    <a16:creationId xmlns:a16="http://schemas.microsoft.com/office/drawing/2014/main" id="{36942917-ADCB-4A69-9BE2-9DD4E7BAA8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6723" y="5710846"/>
                <a:ext cx="360000" cy="360000"/>
              </a:xfrm>
              <a:prstGeom prst="rect">
                <a:avLst/>
              </a:prstGeom>
            </p:spPr>
          </p:pic>
          <p:sp>
            <p:nvSpPr>
              <p:cNvPr id="2054" name="TextBox 2053">
                <a:extLst>
                  <a:ext uri="{FF2B5EF4-FFF2-40B4-BE49-F238E27FC236}">
                    <a16:creationId xmlns:a16="http://schemas.microsoft.com/office/drawing/2014/main" id="{7200BAAA-A6E8-473D-96F7-96017DDF7517}"/>
                  </a:ext>
                </a:extLst>
              </p:cNvPr>
              <p:cNvSpPr txBox="1"/>
              <p:nvPr/>
            </p:nvSpPr>
            <p:spPr>
              <a:xfrm>
                <a:off x="4107562" y="5746088"/>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Lake Gen 2</a:t>
                </a:r>
              </a:p>
            </p:txBody>
          </p:sp>
        </p:grpSp>
      </p:grpSp>
      <p:cxnSp>
        <p:nvCxnSpPr>
          <p:cNvPr id="2059" name="Straight Arrow Connector 2058">
            <a:extLst>
              <a:ext uri="{FF2B5EF4-FFF2-40B4-BE49-F238E27FC236}">
                <a16:creationId xmlns:a16="http://schemas.microsoft.com/office/drawing/2014/main" id="{83E466FE-227B-4755-A92C-80A50BCDB1C6}"/>
              </a:ext>
            </a:extLst>
          </p:cNvPr>
          <p:cNvCxnSpPr>
            <a:cxnSpLocks/>
          </p:cNvCxnSpPr>
          <p:nvPr/>
        </p:nvCxnSpPr>
        <p:spPr>
          <a:xfrm>
            <a:off x="2118178" y="2117360"/>
            <a:ext cx="768660" cy="0"/>
          </a:xfrm>
          <a:prstGeom prst="straightConnector1">
            <a:avLst/>
          </a:prstGeom>
          <a:noFill/>
          <a:ln w="19050" cap="flat" cmpd="sng" algn="ctr">
            <a:solidFill>
              <a:srgbClr val="000000"/>
            </a:solidFill>
            <a:prstDash val="solid"/>
            <a:headEnd type="none" w="lg" len="med"/>
            <a:tailEnd type="triangle" w="med" len="med"/>
          </a:ln>
          <a:effectLst/>
        </p:spPr>
      </p:cxnSp>
      <p:sp>
        <p:nvSpPr>
          <p:cNvPr id="2062" name="TextBox 2061">
            <a:extLst>
              <a:ext uri="{FF2B5EF4-FFF2-40B4-BE49-F238E27FC236}">
                <a16:creationId xmlns:a16="http://schemas.microsoft.com/office/drawing/2014/main" id="{8D493B05-F15E-4599-95EE-34A9445E1381}"/>
              </a:ext>
            </a:extLst>
          </p:cNvPr>
          <p:cNvSpPr txBox="1"/>
          <p:nvPr/>
        </p:nvSpPr>
        <p:spPr>
          <a:xfrm>
            <a:off x="3884862" y="1938919"/>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cxnSp>
        <p:nvCxnSpPr>
          <p:cNvPr id="64" name="Straight Arrow Connector 63">
            <a:extLst>
              <a:ext uri="{FF2B5EF4-FFF2-40B4-BE49-F238E27FC236}">
                <a16:creationId xmlns:a16="http://schemas.microsoft.com/office/drawing/2014/main" id="{2AA32156-55C4-4B88-9000-217C358FC6A6}"/>
              </a:ext>
            </a:extLst>
          </p:cNvPr>
          <p:cNvCxnSpPr>
            <a:cxnSpLocks/>
          </p:cNvCxnSpPr>
          <p:nvPr/>
        </p:nvCxnSpPr>
        <p:spPr>
          <a:xfrm flipH="1">
            <a:off x="3011284" y="5352795"/>
            <a:ext cx="4130" cy="506539"/>
          </a:xfrm>
          <a:prstGeom prst="straightConnector1">
            <a:avLst/>
          </a:prstGeom>
          <a:noFill/>
          <a:ln w="19050" cap="flat" cmpd="sng" algn="ctr">
            <a:solidFill>
              <a:srgbClr val="000000"/>
            </a:solidFill>
            <a:prstDash val="solid"/>
            <a:headEnd type="none" w="lg" len="med"/>
            <a:tailEnd type="triangle" w="med" len="med"/>
          </a:ln>
          <a:effectLst/>
        </p:spPr>
      </p:cxnSp>
      <p:cxnSp>
        <p:nvCxnSpPr>
          <p:cNvPr id="66" name="Straight Arrow Connector 65">
            <a:extLst>
              <a:ext uri="{FF2B5EF4-FFF2-40B4-BE49-F238E27FC236}">
                <a16:creationId xmlns:a16="http://schemas.microsoft.com/office/drawing/2014/main" id="{FD919623-A86A-457C-AAC0-3B1E725F0C3F}"/>
              </a:ext>
            </a:extLst>
          </p:cNvPr>
          <p:cNvCxnSpPr>
            <a:cxnSpLocks/>
          </p:cNvCxnSpPr>
          <p:nvPr/>
        </p:nvCxnSpPr>
        <p:spPr>
          <a:xfrm>
            <a:off x="3772121" y="5361930"/>
            <a:ext cx="0" cy="485727"/>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3" name="Group 92">
            <a:extLst>
              <a:ext uri="{FF2B5EF4-FFF2-40B4-BE49-F238E27FC236}">
                <a16:creationId xmlns:a16="http://schemas.microsoft.com/office/drawing/2014/main" id="{49B82087-B0BC-4848-B112-E4935CA6B607}"/>
              </a:ext>
            </a:extLst>
          </p:cNvPr>
          <p:cNvGrpSpPr/>
          <p:nvPr/>
        </p:nvGrpSpPr>
        <p:grpSpPr>
          <a:xfrm>
            <a:off x="5505798" y="4088613"/>
            <a:ext cx="3445565" cy="1286689"/>
            <a:chOff x="5495646" y="4424851"/>
            <a:chExt cx="3445565" cy="1286689"/>
          </a:xfrm>
        </p:grpSpPr>
        <p:sp>
          <p:nvSpPr>
            <p:cNvPr id="67" name="Rectangle 66">
              <a:extLst>
                <a:ext uri="{FF2B5EF4-FFF2-40B4-BE49-F238E27FC236}">
                  <a16:creationId xmlns:a16="http://schemas.microsoft.com/office/drawing/2014/main" id="{82929D9A-DEFC-4BC0-9A8D-289C9895D81D}"/>
                </a:ext>
              </a:extLst>
            </p:cNvPr>
            <p:cNvSpPr/>
            <p:nvPr/>
          </p:nvSpPr>
          <p:spPr bwMode="auto">
            <a:xfrm>
              <a:off x="5495646" y="4424851"/>
              <a:ext cx="3445565"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68" name="Group 2067">
              <a:extLst>
                <a:ext uri="{FF2B5EF4-FFF2-40B4-BE49-F238E27FC236}">
                  <a16:creationId xmlns:a16="http://schemas.microsoft.com/office/drawing/2014/main" id="{E19B705F-9126-4E4C-AB43-6379A32256CE}"/>
                </a:ext>
              </a:extLst>
            </p:cNvPr>
            <p:cNvGrpSpPr/>
            <p:nvPr/>
          </p:nvGrpSpPr>
          <p:grpSpPr>
            <a:xfrm>
              <a:off x="7372981" y="4931855"/>
              <a:ext cx="1537924" cy="360000"/>
              <a:chOff x="7249867" y="4208717"/>
              <a:chExt cx="1537924" cy="360000"/>
            </a:xfrm>
          </p:grpSpPr>
          <p:sp>
            <p:nvSpPr>
              <p:cNvPr id="2063" name="TextBox 2062">
                <a:extLst>
                  <a:ext uri="{FF2B5EF4-FFF2-40B4-BE49-F238E27FC236}">
                    <a16:creationId xmlns:a16="http://schemas.microsoft.com/office/drawing/2014/main" id="{951F593A-492A-4445-8CF9-895D09A17915}"/>
                  </a:ext>
                </a:extLst>
              </p:cNvPr>
              <p:cNvSpPr txBox="1"/>
              <p:nvPr/>
            </p:nvSpPr>
            <p:spPr>
              <a:xfrm>
                <a:off x="7635212" y="4215984"/>
                <a:ext cx="1152579"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Synapse Analytics</a:t>
                </a:r>
              </a:p>
            </p:txBody>
          </p:sp>
          <p:pic>
            <p:nvPicPr>
              <p:cNvPr id="2064" name="Graphic 2063">
                <a:extLst>
                  <a:ext uri="{FF2B5EF4-FFF2-40B4-BE49-F238E27FC236}">
                    <a16:creationId xmlns:a16="http://schemas.microsoft.com/office/drawing/2014/main" id="{DE92E9C4-4494-4B98-9DD4-A14CF475FCC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67" y="4208717"/>
                <a:ext cx="313125" cy="360000"/>
              </a:xfrm>
              <a:prstGeom prst="rect">
                <a:avLst/>
              </a:prstGeom>
            </p:spPr>
          </p:pic>
        </p:grpSp>
        <p:grpSp>
          <p:nvGrpSpPr>
            <p:cNvPr id="2069" name="Group 2068">
              <a:extLst>
                <a:ext uri="{FF2B5EF4-FFF2-40B4-BE49-F238E27FC236}">
                  <a16:creationId xmlns:a16="http://schemas.microsoft.com/office/drawing/2014/main" id="{62D1B794-9A5A-4BD5-BF98-D4F751817994}"/>
                </a:ext>
              </a:extLst>
            </p:cNvPr>
            <p:cNvGrpSpPr/>
            <p:nvPr/>
          </p:nvGrpSpPr>
          <p:grpSpPr>
            <a:xfrm>
              <a:off x="5575782" y="4916599"/>
              <a:ext cx="1570303" cy="360000"/>
              <a:chOff x="5378138" y="4179766"/>
              <a:chExt cx="1570303" cy="360000"/>
            </a:xfrm>
          </p:grpSpPr>
          <p:pic>
            <p:nvPicPr>
              <p:cNvPr id="29" name="Graphic 28">
                <a:extLst>
                  <a:ext uri="{FF2B5EF4-FFF2-40B4-BE49-F238E27FC236}">
                    <a16:creationId xmlns:a16="http://schemas.microsoft.com/office/drawing/2014/main" id="{7A78BD5A-0E7A-4CE8-B21C-B7D8CAEC1E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8138" y="4179766"/>
                <a:ext cx="360000" cy="360000"/>
              </a:xfrm>
              <a:prstGeom prst="rect">
                <a:avLst/>
              </a:prstGeom>
            </p:spPr>
          </p:pic>
          <p:sp>
            <p:nvSpPr>
              <p:cNvPr id="68" name="TextBox 67">
                <a:extLst>
                  <a:ext uri="{FF2B5EF4-FFF2-40B4-BE49-F238E27FC236}">
                    <a16:creationId xmlns:a16="http://schemas.microsoft.com/office/drawing/2014/main" id="{D83A5F90-DABC-45C6-A5BD-DD16332B37EC}"/>
                  </a:ext>
                </a:extLst>
              </p:cNvPr>
              <p:cNvSpPr txBox="1"/>
              <p:nvPr/>
            </p:nvSpPr>
            <p:spPr>
              <a:xfrm>
                <a:off x="5795862" y="4206117"/>
                <a:ext cx="1152579" cy="332399"/>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SQL Datawarehouse</a:t>
                </a:r>
              </a:p>
            </p:txBody>
          </p:sp>
        </p:grpSp>
      </p:grpSp>
      <p:cxnSp>
        <p:nvCxnSpPr>
          <p:cNvPr id="84" name="Straight Arrow Connector 83">
            <a:extLst>
              <a:ext uri="{FF2B5EF4-FFF2-40B4-BE49-F238E27FC236}">
                <a16:creationId xmlns:a16="http://schemas.microsoft.com/office/drawing/2014/main" id="{8420B9F6-867E-4A2C-8F59-7D0BEAF51070}"/>
              </a:ext>
            </a:extLst>
          </p:cNvPr>
          <p:cNvCxnSpPr>
            <a:cxnSpLocks/>
          </p:cNvCxnSpPr>
          <p:nvPr/>
        </p:nvCxnSpPr>
        <p:spPr>
          <a:xfrm>
            <a:off x="5831570" y="2753500"/>
            <a:ext cx="0" cy="1281029"/>
          </a:xfrm>
          <a:prstGeom prst="straightConnector1">
            <a:avLst/>
          </a:prstGeom>
          <a:noFill/>
          <a:ln w="19050" cap="flat" cmpd="sng" algn="ctr">
            <a:solidFill>
              <a:srgbClr val="000000"/>
            </a:solidFill>
            <a:prstDash val="solid"/>
            <a:headEnd type="none" w="lg" len="med"/>
            <a:tailEnd type="triangle" w="med" len="med"/>
          </a:ln>
          <a:effectLst/>
        </p:spPr>
      </p:cxnSp>
      <p:cxnSp>
        <p:nvCxnSpPr>
          <p:cNvPr id="85" name="Straight Arrow Connector 84">
            <a:extLst>
              <a:ext uri="{FF2B5EF4-FFF2-40B4-BE49-F238E27FC236}">
                <a16:creationId xmlns:a16="http://schemas.microsoft.com/office/drawing/2014/main" id="{F5102098-353B-4C88-86B7-9FAA84A7E80A}"/>
              </a:ext>
            </a:extLst>
          </p:cNvPr>
          <p:cNvCxnSpPr>
            <a:cxnSpLocks/>
          </p:cNvCxnSpPr>
          <p:nvPr/>
        </p:nvCxnSpPr>
        <p:spPr>
          <a:xfrm>
            <a:off x="7048963" y="5398798"/>
            <a:ext cx="0" cy="483922"/>
          </a:xfrm>
          <a:prstGeom prst="straightConnector1">
            <a:avLst/>
          </a:prstGeom>
          <a:noFill/>
          <a:ln w="19050" cap="flat" cmpd="sng" algn="ctr">
            <a:solidFill>
              <a:schemeClr val="accent6"/>
            </a:solidFill>
            <a:prstDash val="solid"/>
            <a:headEnd type="none" w="lg" len="med"/>
            <a:tailEnd type="triangle" w="med" len="med"/>
          </a:ln>
          <a:effectLst>
            <a:glow rad="101600">
              <a:schemeClr val="accent6">
                <a:satMod val="175000"/>
                <a:alpha val="40000"/>
              </a:schemeClr>
            </a:glow>
          </a:effectLst>
        </p:spPr>
      </p:cxnSp>
      <p:cxnSp>
        <p:nvCxnSpPr>
          <p:cNvPr id="86" name="Straight Arrow Connector 85">
            <a:extLst>
              <a:ext uri="{FF2B5EF4-FFF2-40B4-BE49-F238E27FC236}">
                <a16:creationId xmlns:a16="http://schemas.microsoft.com/office/drawing/2014/main" id="{D9846E3A-2378-4E97-90D9-2DA48D546DD6}"/>
              </a:ext>
            </a:extLst>
          </p:cNvPr>
          <p:cNvCxnSpPr>
            <a:cxnSpLocks/>
          </p:cNvCxnSpPr>
          <p:nvPr/>
        </p:nvCxnSpPr>
        <p:spPr>
          <a:xfrm>
            <a:off x="7521358" y="5375302"/>
            <a:ext cx="0" cy="507419"/>
          </a:xfrm>
          <a:prstGeom prst="straightConnector1">
            <a:avLst/>
          </a:prstGeom>
          <a:noFill/>
          <a:ln w="19050" cap="flat" cmpd="sng" algn="ctr">
            <a:solidFill>
              <a:schemeClr val="accent6"/>
            </a:solidFill>
            <a:prstDash val="solid"/>
            <a:headEnd type="triangle" w="med" len="med"/>
            <a:tailEnd type="none" w="med" len="med"/>
          </a:ln>
          <a:effectLst>
            <a:glow rad="101600">
              <a:schemeClr val="accent6">
                <a:satMod val="175000"/>
                <a:alpha val="40000"/>
              </a:schemeClr>
            </a:glow>
          </a:effectLst>
        </p:spPr>
      </p:cxnSp>
      <p:grpSp>
        <p:nvGrpSpPr>
          <p:cNvPr id="92" name="Group 91">
            <a:extLst>
              <a:ext uri="{FF2B5EF4-FFF2-40B4-BE49-F238E27FC236}">
                <a16:creationId xmlns:a16="http://schemas.microsoft.com/office/drawing/2014/main" id="{F96AB8BA-5C0C-4FB2-99F7-6EF5F43C2647}"/>
              </a:ext>
            </a:extLst>
          </p:cNvPr>
          <p:cNvGrpSpPr/>
          <p:nvPr/>
        </p:nvGrpSpPr>
        <p:grpSpPr>
          <a:xfrm>
            <a:off x="4356624" y="4091404"/>
            <a:ext cx="906891" cy="1272327"/>
            <a:chOff x="4346472" y="4427642"/>
            <a:chExt cx="906891" cy="1272327"/>
          </a:xfrm>
        </p:grpSpPr>
        <p:sp>
          <p:nvSpPr>
            <p:cNvPr id="87" name="Rectangle 86">
              <a:extLst>
                <a:ext uri="{FF2B5EF4-FFF2-40B4-BE49-F238E27FC236}">
                  <a16:creationId xmlns:a16="http://schemas.microsoft.com/office/drawing/2014/main" id="{C93BDA40-2B2A-42B7-8798-4CC7E1FA647A}"/>
                </a:ext>
              </a:extLst>
            </p:cNvPr>
            <p:cNvSpPr/>
            <p:nvPr/>
          </p:nvSpPr>
          <p:spPr bwMode="auto">
            <a:xfrm>
              <a:off x="4346472" y="4427642"/>
              <a:ext cx="906891"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13" name="Graphic 12">
              <a:extLst>
                <a:ext uri="{FF2B5EF4-FFF2-40B4-BE49-F238E27FC236}">
                  <a16:creationId xmlns:a16="http://schemas.microsoft.com/office/drawing/2014/main" id="{B6EE4014-0BC6-4208-8F16-730663E254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4869" y="4792328"/>
              <a:ext cx="360000" cy="360000"/>
            </a:xfrm>
            <a:prstGeom prst="rect">
              <a:avLst/>
            </a:prstGeom>
          </p:spPr>
        </p:pic>
        <p:sp>
          <p:nvSpPr>
            <p:cNvPr id="89" name="TextBox 88">
              <a:extLst>
                <a:ext uri="{FF2B5EF4-FFF2-40B4-BE49-F238E27FC236}">
                  <a16:creationId xmlns:a16="http://schemas.microsoft.com/office/drawing/2014/main" id="{D1E29D12-C807-437F-AC78-383EEE5CA250}"/>
                </a:ext>
              </a:extLst>
            </p:cNvPr>
            <p:cNvSpPr txBox="1"/>
            <p:nvPr/>
          </p:nvSpPr>
          <p:spPr>
            <a:xfrm>
              <a:off x="4522733" y="5251656"/>
              <a:ext cx="524271" cy="332399"/>
            </a:xfrm>
            <a:prstGeom prst="rect">
              <a:avLst/>
            </a:prstGeom>
            <a:noFill/>
          </p:spPr>
          <p:txBody>
            <a:bodyPr wrap="square" lIns="0" tIns="0" rIns="0" bIns="0" rtlCol="0">
              <a:spAutoFit/>
            </a:bodyPr>
            <a:lstStyle/>
            <a:p>
              <a:pPr algn="ct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SQL</a:t>
              </a:r>
            </a:p>
          </p:txBody>
        </p:sp>
      </p:grpSp>
      <p:cxnSp>
        <p:nvCxnSpPr>
          <p:cNvPr id="91" name="Straight Arrow Connector 90">
            <a:extLst>
              <a:ext uri="{FF2B5EF4-FFF2-40B4-BE49-F238E27FC236}">
                <a16:creationId xmlns:a16="http://schemas.microsoft.com/office/drawing/2014/main" id="{2E7AE7E5-DEA3-4EF8-9075-5F49F793A41D}"/>
              </a:ext>
            </a:extLst>
          </p:cNvPr>
          <p:cNvCxnSpPr>
            <a:cxnSpLocks/>
          </p:cNvCxnSpPr>
          <p:nvPr/>
        </p:nvCxnSpPr>
        <p:spPr>
          <a:xfrm>
            <a:off x="4696106" y="2753500"/>
            <a:ext cx="0" cy="1335113"/>
          </a:xfrm>
          <a:prstGeom prst="straightConnector1">
            <a:avLst/>
          </a:prstGeom>
          <a:noFill/>
          <a:ln w="19050" cap="flat" cmpd="sng" algn="ctr">
            <a:solidFill>
              <a:srgbClr val="000000"/>
            </a:solidFill>
            <a:prstDash val="solid"/>
            <a:headEnd type="none" w="lg" len="med"/>
            <a:tailEnd type="triangle" w="med" len="med"/>
          </a:ln>
          <a:effectLst/>
        </p:spPr>
      </p:cxnSp>
      <p:cxnSp>
        <p:nvCxnSpPr>
          <p:cNvPr id="2053" name="Straight Arrow Connector 2052">
            <a:extLst>
              <a:ext uri="{FF2B5EF4-FFF2-40B4-BE49-F238E27FC236}">
                <a16:creationId xmlns:a16="http://schemas.microsoft.com/office/drawing/2014/main" id="{49553682-7F22-421A-82E4-92A710564538}"/>
              </a:ext>
            </a:extLst>
          </p:cNvPr>
          <p:cNvCxnSpPr/>
          <p:nvPr/>
        </p:nvCxnSpPr>
        <p:spPr>
          <a:xfrm flipH="1">
            <a:off x="8942800" y="4236265"/>
            <a:ext cx="576567"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11" name="Straight Arrow Connector 110">
            <a:extLst>
              <a:ext uri="{FF2B5EF4-FFF2-40B4-BE49-F238E27FC236}">
                <a16:creationId xmlns:a16="http://schemas.microsoft.com/office/drawing/2014/main" id="{BDE5A235-E5BA-4014-9748-ACA9B679D902}"/>
              </a:ext>
            </a:extLst>
          </p:cNvPr>
          <p:cNvCxnSpPr>
            <a:cxnSpLocks/>
          </p:cNvCxnSpPr>
          <p:nvPr/>
        </p:nvCxnSpPr>
        <p:spPr>
          <a:xfrm>
            <a:off x="4966457" y="3860026"/>
            <a:ext cx="0" cy="22858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061" name="Straight Connector 2060">
            <a:extLst>
              <a:ext uri="{FF2B5EF4-FFF2-40B4-BE49-F238E27FC236}">
                <a16:creationId xmlns:a16="http://schemas.microsoft.com/office/drawing/2014/main" id="{1AD6DD68-D4F3-4C80-BC92-2C38DE9AC9AE}"/>
              </a:ext>
            </a:extLst>
          </p:cNvPr>
          <p:cNvCxnSpPr>
            <a:cxnSpLocks/>
          </p:cNvCxnSpPr>
          <p:nvPr/>
        </p:nvCxnSpPr>
        <p:spPr>
          <a:xfrm>
            <a:off x="4975021" y="3864788"/>
            <a:ext cx="4552909" cy="0"/>
          </a:xfrm>
          <a:prstGeom prst="line">
            <a:avLst/>
          </a:prstGeom>
          <a:noFill/>
          <a:ln w="19050" cap="flat" cmpd="sng" algn="ctr">
            <a:solidFill>
              <a:srgbClr val="000000"/>
            </a:solidFill>
            <a:prstDash val="solid"/>
            <a:headEnd type="none" w="med" len="med"/>
            <a:tailEnd type="none" w="med" len="med"/>
          </a:ln>
          <a:effectLst/>
        </p:spPr>
      </p:cxnSp>
      <p:sp>
        <p:nvSpPr>
          <p:cNvPr id="57" name="Rectangle 56">
            <a:extLst>
              <a:ext uri="{FF2B5EF4-FFF2-40B4-BE49-F238E27FC236}">
                <a16:creationId xmlns:a16="http://schemas.microsoft.com/office/drawing/2014/main" id="{4E948A42-7075-4281-AB6C-9F32A4F37310}"/>
              </a:ext>
            </a:extLst>
          </p:cNvPr>
          <p:cNvSpPr/>
          <p:nvPr/>
        </p:nvSpPr>
        <p:spPr bwMode="auto">
          <a:xfrm>
            <a:off x="9519366" y="2994612"/>
            <a:ext cx="1841930" cy="149641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1" name="Group 50">
            <a:extLst>
              <a:ext uri="{FF2B5EF4-FFF2-40B4-BE49-F238E27FC236}">
                <a16:creationId xmlns:a16="http://schemas.microsoft.com/office/drawing/2014/main" id="{A4AC3279-830A-4628-931B-931C9B9DD62E}"/>
              </a:ext>
            </a:extLst>
          </p:cNvPr>
          <p:cNvGrpSpPr/>
          <p:nvPr/>
        </p:nvGrpSpPr>
        <p:grpSpPr>
          <a:xfrm>
            <a:off x="9818146" y="3610963"/>
            <a:ext cx="1252935" cy="358250"/>
            <a:chOff x="9730105" y="3501775"/>
            <a:chExt cx="1252935" cy="358250"/>
          </a:xfrm>
        </p:grpSpPr>
        <p:sp>
          <p:nvSpPr>
            <p:cNvPr id="58" name="TextBox 57">
              <a:extLst>
                <a:ext uri="{FF2B5EF4-FFF2-40B4-BE49-F238E27FC236}">
                  <a16:creationId xmlns:a16="http://schemas.microsoft.com/office/drawing/2014/main" id="{CDBA0939-8AA3-4E72-B317-BBE45D1DC071}"/>
                </a:ext>
              </a:extLst>
            </p:cNvPr>
            <p:cNvSpPr txBox="1"/>
            <p:nvPr/>
          </p:nvSpPr>
          <p:spPr>
            <a:xfrm>
              <a:off x="10374997" y="3640359"/>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Power BI</a:t>
              </a:r>
            </a:p>
          </p:txBody>
        </p:sp>
        <p:grpSp>
          <p:nvGrpSpPr>
            <p:cNvPr id="59" name="Group 58">
              <a:extLst>
                <a:ext uri="{FF2B5EF4-FFF2-40B4-BE49-F238E27FC236}">
                  <a16:creationId xmlns:a16="http://schemas.microsoft.com/office/drawing/2014/main" id="{CF0CA3EF-E4AF-48CE-A471-4C831E54EF3F}"/>
                </a:ext>
              </a:extLst>
            </p:cNvPr>
            <p:cNvGrpSpPr/>
            <p:nvPr/>
          </p:nvGrpSpPr>
          <p:grpSpPr>
            <a:xfrm>
              <a:off x="9730105" y="3501775"/>
              <a:ext cx="474506" cy="358250"/>
              <a:chOff x="2851176" y="840527"/>
              <a:chExt cx="3024388" cy="2283410"/>
            </a:xfrm>
          </p:grpSpPr>
          <p:sp>
            <p:nvSpPr>
              <p:cNvPr id="60" name="Freeform: Shape 338">
                <a:extLst>
                  <a:ext uri="{FF2B5EF4-FFF2-40B4-BE49-F238E27FC236}">
                    <a16:creationId xmlns:a16="http://schemas.microsoft.com/office/drawing/2014/main" id="{755D314E-9F9D-47B0-8CC8-7815A6387FB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sp>
            <p:nvSpPr>
              <p:cNvPr id="61" name="Freeform: Shape 339">
                <a:extLst>
                  <a:ext uri="{FF2B5EF4-FFF2-40B4-BE49-F238E27FC236}">
                    <a16:creationId xmlns:a16="http://schemas.microsoft.com/office/drawing/2014/main" id="{37EC31AF-BED1-444B-9403-A3721206BF9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grpSp>
      </p:grpSp>
      <p:grpSp>
        <p:nvGrpSpPr>
          <p:cNvPr id="5" name="Group 4">
            <a:extLst>
              <a:ext uri="{FF2B5EF4-FFF2-40B4-BE49-F238E27FC236}">
                <a16:creationId xmlns:a16="http://schemas.microsoft.com/office/drawing/2014/main" id="{1E243239-2B3B-4E2D-83AF-7AAE969E0E50}"/>
              </a:ext>
            </a:extLst>
          </p:cNvPr>
          <p:cNvGrpSpPr/>
          <p:nvPr/>
        </p:nvGrpSpPr>
        <p:grpSpPr>
          <a:xfrm>
            <a:off x="2490882" y="4089603"/>
            <a:ext cx="1575344" cy="1272327"/>
            <a:chOff x="2489294" y="4089602"/>
            <a:chExt cx="1575344" cy="1272327"/>
          </a:xfrm>
        </p:grpSpPr>
        <p:sp>
          <p:nvSpPr>
            <p:cNvPr id="90" name="Rectangle 89">
              <a:extLst>
                <a:ext uri="{FF2B5EF4-FFF2-40B4-BE49-F238E27FC236}">
                  <a16:creationId xmlns:a16="http://schemas.microsoft.com/office/drawing/2014/main" id="{630D27B2-9B29-48E7-AB1C-F27A574B3B45}"/>
                </a:ext>
              </a:extLst>
            </p:cNvPr>
            <p:cNvSpPr/>
            <p:nvPr/>
          </p:nvSpPr>
          <p:spPr bwMode="auto">
            <a:xfrm>
              <a:off x="2489294" y="4089602"/>
              <a:ext cx="1575344"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2065" name="Graphic 2064">
              <a:extLst>
                <a:ext uri="{FF2B5EF4-FFF2-40B4-BE49-F238E27FC236}">
                  <a16:creationId xmlns:a16="http://schemas.microsoft.com/office/drawing/2014/main" id="{02F196FD-1E06-408A-9216-15BBD9495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89519" y="4278408"/>
              <a:ext cx="360000" cy="360000"/>
            </a:xfrm>
            <a:prstGeom prst="rect">
              <a:avLst/>
            </a:prstGeom>
          </p:spPr>
        </p:pic>
        <p:sp>
          <p:nvSpPr>
            <p:cNvPr id="2067" name="TextBox 2066">
              <a:extLst>
                <a:ext uri="{FF2B5EF4-FFF2-40B4-BE49-F238E27FC236}">
                  <a16:creationId xmlns:a16="http://schemas.microsoft.com/office/drawing/2014/main" id="{52329B31-8E8F-4C9C-9CBA-2ACE416D6696}"/>
                </a:ext>
              </a:extLst>
            </p:cNvPr>
            <p:cNvSpPr txBox="1"/>
            <p:nvPr/>
          </p:nvSpPr>
          <p:spPr>
            <a:xfrm>
              <a:off x="3085966" y="4306009"/>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Factory</a:t>
              </a:r>
            </a:p>
          </p:txBody>
        </p:sp>
        <p:sp>
          <p:nvSpPr>
            <p:cNvPr id="3" name="TextBox 2">
              <a:extLst>
                <a:ext uri="{FF2B5EF4-FFF2-40B4-BE49-F238E27FC236}">
                  <a16:creationId xmlns:a16="http://schemas.microsoft.com/office/drawing/2014/main" id="{466A095F-6187-43AD-8626-01E27A79668C}"/>
                </a:ext>
              </a:extLst>
            </p:cNvPr>
            <p:cNvSpPr txBox="1"/>
            <p:nvPr/>
          </p:nvSpPr>
          <p:spPr>
            <a:xfrm>
              <a:off x="3078768" y="4846326"/>
              <a:ext cx="771498"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Synapse Analytics</a:t>
              </a:r>
            </a:p>
          </p:txBody>
        </p:sp>
        <p:pic>
          <p:nvPicPr>
            <p:cNvPr id="4" name="Graphic 3">
              <a:extLst>
                <a:ext uri="{FF2B5EF4-FFF2-40B4-BE49-F238E27FC236}">
                  <a16:creationId xmlns:a16="http://schemas.microsoft.com/office/drawing/2014/main" id="{F163E75E-D5F4-472E-AEF9-DED6CBE3268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18043" y="4840444"/>
              <a:ext cx="313125" cy="360000"/>
            </a:xfrm>
            <a:prstGeom prst="rect">
              <a:avLst/>
            </a:prstGeom>
          </p:spPr>
        </p:pic>
      </p:grpSp>
    </p:spTree>
    <p:extLst>
      <p:ext uri="{BB962C8B-B14F-4D97-AF65-F5344CB8AC3E}">
        <p14:creationId xmlns:p14="http://schemas.microsoft.com/office/powerpoint/2010/main" val="26917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a:xfrm>
            <a:off x="585438" y="608447"/>
            <a:ext cx="11021125" cy="430887"/>
          </a:xfrm>
        </p:spPr>
        <p:txBody>
          <a:bodyPr/>
          <a:lstStyle/>
          <a:p>
            <a:r>
              <a:rPr lang="en-US"/>
              <a:t>Augment your existing dashboards with </a:t>
            </a:r>
            <a:r>
              <a:rPr lang="en-US" err="1"/>
              <a:t>realtime</a:t>
            </a:r>
            <a:r>
              <a:rPr lang="en-US"/>
              <a:t> IoT Data</a:t>
            </a:r>
          </a:p>
        </p:txBody>
      </p:sp>
      <p:sp>
        <p:nvSpPr>
          <p:cNvPr id="6" name="Text Placeholder 5">
            <a:extLst>
              <a:ext uri="{FF2B5EF4-FFF2-40B4-BE49-F238E27FC236}">
                <a16:creationId xmlns:a16="http://schemas.microsoft.com/office/drawing/2014/main" id="{7FB381FC-23FC-43D5-ACEF-05DBE636E86B}"/>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A1330973-3E80-404C-8E12-E7CEB995D9B5}"/>
              </a:ext>
            </a:extLst>
          </p:cNvPr>
          <p:cNvPicPr>
            <a:picLocks noChangeAspect="1"/>
          </p:cNvPicPr>
          <p:nvPr/>
        </p:nvPicPr>
        <p:blipFill>
          <a:blip r:embed="rId5"/>
          <a:stretch>
            <a:fillRect/>
          </a:stretch>
        </p:blipFill>
        <p:spPr>
          <a:xfrm>
            <a:off x="373731" y="2103832"/>
            <a:ext cx="5510668" cy="3518754"/>
          </a:xfrm>
          <a:prstGeom prst="rect">
            <a:avLst/>
          </a:prstGeom>
          <a:ln w="12700">
            <a:solidFill>
              <a:schemeClr val="bg2"/>
            </a:solidFill>
          </a:ln>
        </p:spPr>
      </p:pic>
      <p:pic>
        <p:nvPicPr>
          <p:cNvPr id="7" name="powerbi-realtime">
            <a:hlinkClick r:id="" action="ppaction://media"/>
            <a:extLst>
              <a:ext uri="{FF2B5EF4-FFF2-40B4-BE49-F238E27FC236}">
                <a16:creationId xmlns:a16="http://schemas.microsoft.com/office/drawing/2014/main" id="{8B613380-8005-4D3B-BD13-48CD891D40C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05935" y="1338699"/>
            <a:ext cx="7991260" cy="5049023"/>
          </a:xfrm>
          <a:prstGeom prst="rect">
            <a:avLst/>
          </a:prstGeom>
        </p:spPr>
      </p:pic>
    </p:spTree>
    <p:extLst>
      <p:ext uri="{BB962C8B-B14F-4D97-AF65-F5344CB8AC3E}">
        <p14:creationId xmlns:p14="http://schemas.microsoft.com/office/powerpoint/2010/main" val="195225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idx="4294967295"/>
          </p:nvPr>
        </p:nvSpPr>
        <p:spPr>
          <a:xfrm>
            <a:off x="1168400" y="571500"/>
            <a:ext cx="11023600" cy="430213"/>
          </a:xfrm>
        </p:spPr>
        <p:txBody>
          <a:bodyPr/>
          <a:lstStyle/>
          <a:p>
            <a:r>
              <a:rPr lang="en-US"/>
              <a:t>Using IoT as an operational Data Source</a:t>
            </a:r>
          </a:p>
        </p:txBody>
      </p:sp>
      <p:sp>
        <p:nvSpPr>
          <p:cNvPr id="50" name="Rectangle 49">
            <a:extLst>
              <a:ext uri="{FF2B5EF4-FFF2-40B4-BE49-F238E27FC236}">
                <a16:creationId xmlns:a16="http://schemas.microsoft.com/office/drawing/2014/main" id="{908E8CE3-58BA-479A-96E7-A5E5823D85DA}"/>
              </a:ext>
            </a:extLst>
          </p:cNvPr>
          <p:cNvSpPr/>
          <p:nvPr/>
        </p:nvSpPr>
        <p:spPr bwMode="auto">
          <a:xfrm>
            <a:off x="688094" y="1468438"/>
            <a:ext cx="1430084" cy="3529351"/>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2" name="Group 11">
            <a:extLst>
              <a:ext uri="{FF2B5EF4-FFF2-40B4-BE49-F238E27FC236}">
                <a16:creationId xmlns:a16="http://schemas.microsoft.com/office/drawing/2014/main" id="{591E005E-A937-42D5-BD02-53B35F544AFC}"/>
              </a:ext>
            </a:extLst>
          </p:cNvPr>
          <p:cNvGrpSpPr/>
          <p:nvPr/>
        </p:nvGrpSpPr>
        <p:grpSpPr>
          <a:xfrm>
            <a:off x="843491" y="2888789"/>
            <a:ext cx="1459797" cy="360000"/>
            <a:chOff x="4051094" y="3143895"/>
            <a:chExt cx="1459797" cy="360000"/>
          </a:xfrm>
        </p:grpSpPr>
        <p:sp>
          <p:nvSpPr>
            <p:cNvPr id="53" name="TextBox 52">
              <a:extLst>
                <a:ext uri="{FF2B5EF4-FFF2-40B4-BE49-F238E27FC236}">
                  <a16:creationId xmlns:a16="http://schemas.microsoft.com/office/drawing/2014/main" id="{0E30BD84-8BF0-4944-88C0-C34DAE64AD03}"/>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54" name="Graphic 53">
              <a:extLst>
                <a:ext uri="{FF2B5EF4-FFF2-40B4-BE49-F238E27FC236}">
                  <a16:creationId xmlns:a16="http://schemas.microsoft.com/office/drawing/2014/main" id="{0B5D69B3-9DA5-42A7-A352-E348B834E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094" y="3143895"/>
              <a:ext cx="360000" cy="360000"/>
            </a:xfrm>
            <a:prstGeom prst="rect">
              <a:avLst/>
            </a:prstGeom>
          </p:spPr>
        </p:pic>
      </p:grpSp>
      <p:sp>
        <p:nvSpPr>
          <p:cNvPr id="65" name="Rectangle 64">
            <a:extLst>
              <a:ext uri="{FF2B5EF4-FFF2-40B4-BE49-F238E27FC236}">
                <a16:creationId xmlns:a16="http://schemas.microsoft.com/office/drawing/2014/main" id="{9DFC749E-EDE3-4735-8DB5-98C9D73CB2F5}"/>
              </a:ext>
            </a:extLst>
          </p:cNvPr>
          <p:cNvSpPr/>
          <p:nvPr/>
        </p:nvSpPr>
        <p:spPr bwMode="auto">
          <a:xfrm>
            <a:off x="2886838" y="1466811"/>
            <a:ext cx="3108256"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28" name="Graphic 27">
            <a:extLst>
              <a:ext uri="{FF2B5EF4-FFF2-40B4-BE49-F238E27FC236}">
                <a16:creationId xmlns:a16="http://schemas.microsoft.com/office/drawing/2014/main" id="{58D08A55-172F-4321-B76E-5FF84B9ECF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0212" y="1928871"/>
            <a:ext cx="360000" cy="360000"/>
          </a:xfrm>
          <a:prstGeom prst="rect">
            <a:avLst/>
          </a:prstGeom>
        </p:spPr>
      </p:pic>
      <p:cxnSp>
        <p:nvCxnSpPr>
          <p:cNvPr id="2048" name="Straight Arrow Connector 2047">
            <a:extLst>
              <a:ext uri="{FF2B5EF4-FFF2-40B4-BE49-F238E27FC236}">
                <a16:creationId xmlns:a16="http://schemas.microsoft.com/office/drawing/2014/main" id="{48FC0D36-3860-47C4-888F-562A99353B64}"/>
              </a:ext>
            </a:extLst>
          </p:cNvPr>
          <p:cNvCxnSpPr>
            <a:cxnSpLocks/>
          </p:cNvCxnSpPr>
          <p:nvPr/>
        </p:nvCxnSpPr>
        <p:spPr>
          <a:xfrm>
            <a:off x="1547052" y="4997788"/>
            <a:ext cx="0" cy="876068"/>
          </a:xfrm>
          <a:prstGeom prst="straightConnector1">
            <a:avLst/>
          </a:prstGeom>
          <a:noFill/>
          <a:ln w="19050" cap="flat" cmpd="sng" algn="ctr">
            <a:solidFill>
              <a:srgbClr val="000000"/>
            </a:solidFill>
            <a:prstDash val="solid"/>
            <a:headEnd type="none" w="lg" len="med"/>
            <a:tailEnd type="triangle" w="med" len="med"/>
          </a:ln>
          <a:effectLst/>
        </p:spPr>
      </p:cxnSp>
      <p:grpSp>
        <p:nvGrpSpPr>
          <p:cNvPr id="2078" name="Group 2077">
            <a:extLst>
              <a:ext uri="{FF2B5EF4-FFF2-40B4-BE49-F238E27FC236}">
                <a16:creationId xmlns:a16="http://schemas.microsoft.com/office/drawing/2014/main" id="{F2780D3B-3E3D-4C7B-BA1F-C0FF339D8A51}"/>
              </a:ext>
            </a:extLst>
          </p:cNvPr>
          <p:cNvGrpSpPr/>
          <p:nvPr/>
        </p:nvGrpSpPr>
        <p:grpSpPr>
          <a:xfrm>
            <a:off x="688095" y="5881927"/>
            <a:ext cx="8254704" cy="791308"/>
            <a:chOff x="686507" y="6142892"/>
            <a:chExt cx="8254704" cy="791308"/>
          </a:xfrm>
        </p:grpSpPr>
        <p:sp>
          <p:nvSpPr>
            <p:cNvPr id="55" name="Rectangle 54">
              <a:extLst>
                <a:ext uri="{FF2B5EF4-FFF2-40B4-BE49-F238E27FC236}">
                  <a16:creationId xmlns:a16="http://schemas.microsoft.com/office/drawing/2014/main" id="{C06EF729-EA3D-4610-99C8-C942AF45A401}"/>
                </a:ext>
              </a:extLst>
            </p:cNvPr>
            <p:cNvSpPr/>
            <p:nvPr/>
          </p:nvSpPr>
          <p:spPr bwMode="auto">
            <a:xfrm>
              <a:off x="686507" y="6142892"/>
              <a:ext cx="8254704" cy="79130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55" name="Group 2054">
              <a:extLst>
                <a:ext uri="{FF2B5EF4-FFF2-40B4-BE49-F238E27FC236}">
                  <a16:creationId xmlns:a16="http://schemas.microsoft.com/office/drawing/2014/main" id="{7EA480AF-11E2-4F28-8D26-F88C28BFD7EE}"/>
                </a:ext>
              </a:extLst>
            </p:cNvPr>
            <p:cNvGrpSpPr/>
            <p:nvPr/>
          </p:nvGrpSpPr>
          <p:grpSpPr>
            <a:xfrm>
              <a:off x="3704638" y="6358546"/>
              <a:ext cx="2218443" cy="367641"/>
              <a:chOff x="3476723" y="5710846"/>
              <a:chExt cx="2218443" cy="367641"/>
            </a:xfrm>
          </p:grpSpPr>
          <p:pic>
            <p:nvPicPr>
              <p:cNvPr id="18" name="Graphic 17">
                <a:extLst>
                  <a:ext uri="{FF2B5EF4-FFF2-40B4-BE49-F238E27FC236}">
                    <a16:creationId xmlns:a16="http://schemas.microsoft.com/office/drawing/2014/main" id="{36942917-ADCB-4A69-9BE2-9DD4E7BAA8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6723" y="5710846"/>
                <a:ext cx="360000" cy="360000"/>
              </a:xfrm>
              <a:prstGeom prst="rect">
                <a:avLst/>
              </a:prstGeom>
            </p:spPr>
          </p:pic>
          <p:sp>
            <p:nvSpPr>
              <p:cNvPr id="2054" name="TextBox 2053">
                <a:extLst>
                  <a:ext uri="{FF2B5EF4-FFF2-40B4-BE49-F238E27FC236}">
                    <a16:creationId xmlns:a16="http://schemas.microsoft.com/office/drawing/2014/main" id="{7200BAAA-A6E8-473D-96F7-96017DDF7517}"/>
                  </a:ext>
                </a:extLst>
              </p:cNvPr>
              <p:cNvSpPr txBox="1"/>
              <p:nvPr/>
            </p:nvSpPr>
            <p:spPr>
              <a:xfrm>
                <a:off x="4107562" y="5746088"/>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Lake Gen 2</a:t>
                </a:r>
              </a:p>
            </p:txBody>
          </p:sp>
        </p:grpSp>
      </p:grpSp>
      <p:cxnSp>
        <p:nvCxnSpPr>
          <p:cNvPr id="2059" name="Straight Arrow Connector 2058">
            <a:extLst>
              <a:ext uri="{FF2B5EF4-FFF2-40B4-BE49-F238E27FC236}">
                <a16:creationId xmlns:a16="http://schemas.microsoft.com/office/drawing/2014/main" id="{83E466FE-227B-4755-A92C-80A50BCDB1C6}"/>
              </a:ext>
            </a:extLst>
          </p:cNvPr>
          <p:cNvCxnSpPr>
            <a:cxnSpLocks/>
          </p:cNvCxnSpPr>
          <p:nvPr/>
        </p:nvCxnSpPr>
        <p:spPr>
          <a:xfrm>
            <a:off x="2118178" y="2117360"/>
            <a:ext cx="768660" cy="0"/>
          </a:xfrm>
          <a:prstGeom prst="straightConnector1">
            <a:avLst/>
          </a:prstGeom>
          <a:noFill/>
          <a:ln w="19050" cap="flat" cmpd="sng" algn="ctr">
            <a:solidFill>
              <a:srgbClr val="000000"/>
            </a:solidFill>
            <a:prstDash val="solid"/>
            <a:headEnd type="none" w="lg" len="med"/>
            <a:tailEnd type="triangle" w="med" len="med"/>
          </a:ln>
          <a:effectLst/>
        </p:spPr>
      </p:cxnSp>
      <p:sp>
        <p:nvSpPr>
          <p:cNvPr id="2062" name="TextBox 2061">
            <a:extLst>
              <a:ext uri="{FF2B5EF4-FFF2-40B4-BE49-F238E27FC236}">
                <a16:creationId xmlns:a16="http://schemas.microsoft.com/office/drawing/2014/main" id="{8D493B05-F15E-4599-95EE-34A9445E1381}"/>
              </a:ext>
            </a:extLst>
          </p:cNvPr>
          <p:cNvSpPr txBox="1"/>
          <p:nvPr/>
        </p:nvSpPr>
        <p:spPr>
          <a:xfrm>
            <a:off x="3884862" y="1938919"/>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cxnSp>
        <p:nvCxnSpPr>
          <p:cNvPr id="64" name="Straight Arrow Connector 63">
            <a:extLst>
              <a:ext uri="{FF2B5EF4-FFF2-40B4-BE49-F238E27FC236}">
                <a16:creationId xmlns:a16="http://schemas.microsoft.com/office/drawing/2014/main" id="{2AA32156-55C4-4B88-9000-217C358FC6A6}"/>
              </a:ext>
            </a:extLst>
          </p:cNvPr>
          <p:cNvCxnSpPr>
            <a:cxnSpLocks/>
          </p:cNvCxnSpPr>
          <p:nvPr/>
        </p:nvCxnSpPr>
        <p:spPr>
          <a:xfrm flipH="1">
            <a:off x="3011284" y="5352795"/>
            <a:ext cx="4130" cy="506539"/>
          </a:xfrm>
          <a:prstGeom prst="straightConnector1">
            <a:avLst/>
          </a:prstGeom>
          <a:noFill/>
          <a:ln w="19050" cap="flat" cmpd="sng" algn="ctr">
            <a:solidFill>
              <a:srgbClr val="000000"/>
            </a:solidFill>
            <a:prstDash val="solid"/>
            <a:headEnd type="none" w="lg" len="med"/>
            <a:tailEnd type="triangle" w="med" len="med"/>
          </a:ln>
          <a:effectLst/>
        </p:spPr>
      </p:cxnSp>
      <p:cxnSp>
        <p:nvCxnSpPr>
          <p:cNvPr id="66" name="Straight Arrow Connector 65">
            <a:extLst>
              <a:ext uri="{FF2B5EF4-FFF2-40B4-BE49-F238E27FC236}">
                <a16:creationId xmlns:a16="http://schemas.microsoft.com/office/drawing/2014/main" id="{FD919623-A86A-457C-AAC0-3B1E725F0C3F}"/>
              </a:ext>
            </a:extLst>
          </p:cNvPr>
          <p:cNvCxnSpPr>
            <a:cxnSpLocks/>
          </p:cNvCxnSpPr>
          <p:nvPr/>
        </p:nvCxnSpPr>
        <p:spPr>
          <a:xfrm>
            <a:off x="3772121" y="5361930"/>
            <a:ext cx="0" cy="485727"/>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3" name="Group 92">
            <a:extLst>
              <a:ext uri="{FF2B5EF4-FFF2-40B4-BE49-F238E27FC236}">
                <a16:creationId xmlns:a16="http://schemas.microsoft.com/office/drawing/2014/main" id="{49B82087-B0BC-4848-B112-E4935CA6B607}"/>
              </a:ext>
            </a:extLst>
          </p:cNvPr>
          <p:cNvGrpSpPr/>
          <p:nvPr/>
        </p:nvGrpSpPr>
        <p:grpSpPr>
          <a:xfrm>
            <a:off x="5505798" y="4088613"/>
            <a:ext cx="3445565" cy="1286689"/>
            <a:chOff x="5495646" y="4424851"/>
            <a:chExt cx="3445565" cy="1286689"/>
          </a:xfrm>
        </p:grpSpPr>
        <p:sp>
          <p:nvSpPr>
            <p:cNvPr id="67" name="Rectangle 66">
              <a:extLst>
                <a:ext uri="{FF2B5EF4-FFF2-40B4-BE49-F238E27FC236}">
                  <a16:creationId xmlns:a16="http://schemas.microsoft.com/office/drawing/2014/main" id="{82929D9A-DEFC-4BC0-9A8D-289C9895D81D}"/>
                </a:ext>
              </a:extLst>
            </p:cNvPr>
            <p:cNvSpPr/>
            <p:nvPr/>
          </p:nvSpPr>
          <p:spPr bwMode="auto">
            <a:xfrm>
              <a:off x="5495646" y="4424851"/>
              <a:ext cx="3445565"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68" name="Group 2067">
              <a:extLst>
                <a:ext uri="{FF2B5EF4-FFF2-40B4-BE49-F238E27FC236}">
                  <a16:creationId xmlns:a16="http://schemas.microsoft.com/office/drawing/2014/main" id="{E19B705F-9126-4E4C-AB43-6379A32256CE}"/>
                </a:ext>
              </a:extLst>
            </p:cNvPr>
            <p:cNvGrpSpPr/>
            <p:nvPr/>
          </p:nvGrpSpPr>
          <p:grpSpPr>
            <a:xfrm>
              <a:off x="7372981" y="4931855"/>
              <a:ext cx="1537924" cy="360000"/>
              <a:chOff x="7249867" y="4208717"/>
              <a:chExt cx="1537924" cy="360000"/>
            </a:xfrm>
          </p:grpSpPr>
          <p:sp>
            <p:nvSpPr>
              <p:cNvPr id="2063" name="TextBox 2062">
                <a:extLst>
                  <a:ext uri="{FF2B5EF4-FFF2-40B4-BE49-F238E27FC236}">
                    <a16:creationId xmlns:a16="http://schemas.microsoft.com/office/drawing/2014/main" id="{951F593A-492A-4445-8CF9-895D09A17915}"/>
                  </a:ext>
                </a:extLst>
              </p:cNvPr>
              <p:cNvSpPr txBox="1"/>
              <p:nvPr/>
            </p:nvSpPr>
            <p:spPr>
              <a:xfrm>
                <a:off x="7635212" y="4215984"/>
                <a:ext cx="1152579"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Synapse Analytics</a:t>
                </a:r>
              </a:p>
            </p:txBody>
          </p:sp>
          <p:pic>
            <p:nvPicPr>
              <p:cNvPr id="2064" name="Graphic 2063">
                <a:extLst>
                  <a:ext uri="{FF2B5EF4-FFF2-40B4-BE49-F238E27FC236}">
                    <a16:creationId xmlns:a16="http://schemas.microsoft.com/office/drawing/2014/main" id="{DE92E9C4-4494-4B98-9DD4-A14CF475FCC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67" y="4208717"/>
                <a:ext cx="313125" cy="360000"/>
              </a:xfrm>
              <a:prstGeom prst="rect">
                <a:avLst/>
              </a:prstGeom>
            </p:spPr>
          </p:pic>
        </p:grpSp>
        <p:grpSp>
          <p:nvGrpSpPr>
            <p:cNvPr id="2069" name="Group 2068">
              <a:extLst>
                <a:ext uri="{FF2B5EF4-FFF2-40B4-BE49-F238E27FC236}">
                  <a16:creationId xmlns:a16="http://schemas.microsoft.com/office/drawing/2014/main" id="{62D1B794-9A5A-4BD5-BF98-D4F751817994}"/>
                </a:ext>
              </a:extLst>
            </p:cNvPr>
            <p:cNvGrpSpPr/>
            <p:nvPr/>
          </p:nvGrpSpPr>
          <p:grpSpPr>
            <a:xfrm>
              <a:off x="5575782" y="4916599"/>
              <a:ext cx="1570303" cy="360000"/>
              <a:chOff x="5378138" y="4179766"/>
              <a:chExt cx="1570303" cy="360000"/>
            </a:xfrm>
          </p:grpSpPr>
          <p:pic>
            <p:nvPicPr>
              <p:cNvPr id="29" name="Graphic 28">
                <a:extLst>
                  <a:ext uri="{FF2B5EF4-FFF2-40B4-BE49-F238E27FC236}">
                    <a16:creationId xmlns:a16="http://schemas.microsoft.com/office/drawing/2014/main" id="{7A78BD5A-0E7A-4CE8-B21C-B7D8CAEC1E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8138" y="4179766"/>
                <a:ext cx="360000" cy="360000"/>
              </a:xfrm>
              <a:prstGeom prst="rect">
                <a:avLst/>
              </a:prstGeom>
            </p:spPr>
          </p:pic>
          <p:sp>
            <p:nvSpPr>
              <p:cNvPr id="68" name="TextBox 67">
                <a:extLst>
                  <a:ext uri="{FF2B5EF4-FFF2-40B4-BE49-F238E27FC236}">
                    <a16:creationId xmlns:a16="http://schemas.microsoft.com/office/drawing/2014/main" id="{D83A5F90-DABC-45C6-A5BD-DD16332B37EC}"/>
                  </a:ext>
                </a:extLst>
              </p:cNvPr>
              <p:cNvSpPr txBox="1"/>
              <p:nvPr/>
            </p:nvSpPr>
            <p:spPr>
              <a:xfrm>
                <a:off x="5795862" y="4206117"/>
                <a:ext cx="1152579" cy="332399"/>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SQL Datawarehouse</a:t>
                </a:r>
              </a:p>
            </p:txBody>
          </p:sp>
        </p:grpSp>
      </p:grpSp>
      <p:cxnSp>
        <p:nvCxnSpPr>
          <p:cNvPr id="84" name="Straight Arrow Connector 83">
            <a:extLst>
              <a:ext uri="{FF2B5EF4-FFF2-40B4-BE49-F238E27FC236}">
                <a16:creationId xmlns:a16="http://schemas.microsoft.com/office/drawing/2014/main" id="{8420B9F6-867E-4A2C-8F59-7D0BEAF51070}"/>
              </a:ext>
            </a:extLst>
          </p:cNvPr>
          <p:cNvCxnSpPr>
            <a:cxnSpLocks/>
          </p:cNvCxnSpPr>
          <p:nvPr/>
        </p:nvCxnSpPr>
        <p:spPr>
          <a:xfrm>
            <a:off x="5831570" y="2753500"/>
            <a:ext cx="0" cy="1281029"/>
          </a:xfrm>
          <a:prstGeom prst="straightConnector1">
            <a:avLst/>
          </a:prstGeom>
          <a:noFill/>
          <a:ln w="19050" cap="flat" cmpd="sng" algn="ctr">
            <a:solidFill>
              <a:srgbClr val="000000"/>
            </a:solidFill>
            <a:prstDash val="solid"/>
            <a:headEnd type="none" w="lg" len="med"/>
            <a:tailEnd type="triangle" w="med" len="med"/>
          </a:ln>
          <a:effectLst/>
        </p:spPr>
      </p:cxnSp>
      <p:cxnSp>
        <p:nvCxnSpPr>
          <p:cNvPr id="85" name="Straight Arrow Connector 84">
            <a:extLst>
              <a:ext uri="{FF2B5EF4-FFF2-40B4-BE49-F238E27FC236}">
                <a16:creationId xmlns:a16="http://schemas.microsoft.com/office/drawing/2014/main" id="{F5102098-353B-4C88-86B7-9FAA84A7E80A}"/>
              </a:ext>
            </a:extLst>
          </p:cNvPr>
          <p:cNvCxnSpPr>
            <a:cxnSpLocks/>
          </p:cNvCxnSpPr>
          <p:nvPr/>
        </p:nvCxnSpPr>
        <p:spPr>
          <a:xfrm>
            <a:off x="7048963" y="5398798"/>
            <a:ext cx="0" cy="483922"/>
          </a:xfrm>
          <a:prstGeom prst="straightConnector1">
            <a:avLst/>
          </a:prstGeom>
          <a:noFill/>
          <a:ln w="19050" cap="flat" cmpd="sng" algn="ctr">
            <a:solidFill>
              <a:srgbClr val="000000"/>
            </a:solidFill>
            <a:prstDash val="solid"/>
            <a:headEnd type="none" w="lg" len="med"/>
            <a:tailEnd type="triangle" w="med" len="med"/>
          </a:ln>
          <a:effectLst/>
        </p:spPr>
      </p:cxnSp>
      <p:cxnSp>
        <p:nvCxnSpPr>
          <p:cNvPr id="86" name="Straight Arrow Connector 85">
            <a:extLst>
              <a:ext uri="{FF2B5EF4-FFF2-40B4-BE49-F238E27FC236}">
                <a16:creationId xmlns:a16="http://schemas.microsoft.com/office/drawing/2014/main" id="{D9846E3A-2378-4E97-90D9-2DA48D546DD6}"/>
              </a:ext>
            </a:extLst>
          </p:cNvPr>
          <p:cNvCxnSpPr>
            <a:cxnSpLocks/>
          </p:cNvCxnSpPr>
          <p:nvPr/>
        </p:nvCxnSpPr>
        <p:spPr>
          <a:xfrm>
            <a:off x="7521358" y="5375302"/>
            <a:ext cx="0" cy="507419"/>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2" name="Group 91">
            <a:extLst>
              <a:ext uri="{FF2B5EF4-FFF2-40B4-BE49-F238E27FC236}">
                <a16:creationId xmlns:a16="http://schemas.microsoft.com/office/drawing/2014/main" id="{F96AB8BA-5C0C-4FB2-99F7-6EF5F43C2647}"/>
              </a:ext>
            </a:extLst>
          </p:cNvPr>
          <p:cNvGrpSpPr/>
          <p:nvPr/>
        </p:nvGrpSpPr>
        <p:grpSpPr>
          <a:xfrm>
            <a:off x="4356624" y="4091404"/>
            <a:ext cx="906891" cy="1272327"/>
            <a:chOff x="4346472" y="4427642"/>
            <a:chExt cx="906891" cy="1272327"/>
          </a:xfrm>
        </p:grpSpPr>
        <p:sp>
          <p:nvSpPr>
            <p:cNvPr id="87" name="Rectangle 86">
              <a:extLst>
                <a:ext uri="{FF2B5EF4-FFF2-40B4-BE49-F238E27FC236}">
                  <a16:creationId xmlns:a16="http://schemas.microsoft.com/office/drawing/2014/main" id="{C93BDA40-2B2A-42B7-8798-4CC7E1FA647A}"/>
                </a:ext>
              </a:extLst>
            </p:cNvPr>
            <p:cNvSpPr/>
            <p:nvPr/>
          </p:nvSpPr>
          <p:spPr bwMode="auto">
            <a:xfrm>
              <a:off x="4346472" y="4427642"/>
              <a:ext cx="906891"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13" name="Graphic 12">
              <a:extLst>
                <a:ext uri="{FF2B5EF4-FFF2-40B4-BE49-F238E27FC236}">
                  <a16:creationId xmlns:a16="http://schemas.microsoft.com/office/drawing/2014/main" id="{B6EE4014-0BC6-4208-8F16-730663E254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4869" y="4792328"/>
              <a:ext cx="360000" cy="360000"/>
            </a:xfrm>
            <a:prstGeom prst="rect">
              <a:avLst/>
            </a:prstGeom>
          </p:spPr>
        </p:pic>
        <p:sp>
          <p:nvSpPr>
            <p:cNvPr id="89" name="TextBox 88">
              <a:extLst>
                <a:ext uri="{FF2B5EF4-FFF2-40B4-BE49-F238E27FC236}">
                  <a16:creationId xmlns:a16="http://schemas.microsoft.com/office/drawing/2014/main" id="{D1E29D12-C807-437F-AC78-383EEE5CA250}"/>
                </a:ext>
              </a:extLst>
            </p:cNvPr>
            <p:cNvSpPr txBox="1"/>
            <p:nvPr/>
          </p:nvSpPr>
          <p:spPr>
            <a:xfrm>
              <a:off x="4522733" y="5251656"/>
              <a:ext cx="524271" cy="332399"/>
            </a:xfrm>
            <a:prstGeom prst="rect">
              <a:avLst/>
            </a:prstGeom>
            <a:noFill/>
          </p:spPr>
          <p:txBody>
            <a:bodyPr wrap="square" lIns="0" tIns="0" rIns="0" bIns="0" rtlCol="0">
              <a:spAutoFit/>
            </a:bodyPr>
            <a:lstStyle/>
            <a:p>
              <a:pPr algn="ct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SQL</a:t>
              </a:r>
            </a:p>
          </p:txBody>
        </p:sp>
      </p:grpSp>
      <p:cxnSp>
        <p:nvCxnSpPr>
          <p:cNvPr id="91" name="Straight Arrow Connector 90">
            <a:extLst>
              <a:ext uri="{FF2B5EF4-FFF2-40B4-BE49-F238E27FC236}">
                <a16:creationId xmlns:a16="http://schemas.microsoft.com/office/drawing/2014/main" id="{2E7AE7E5-DEA3-4EF8-9075-5F49F793A41D}"/>
              </a:ext>
            </a:extLst>
          </p:cNvPr>
          <p:cNvCxnSpPr>
            <a:cxnSpLocks/>
          </p:cNvCxnSpPr>
          <p:nvPr/>
        </p:nvCxnSpPr>
        <p:spPr>
          <a:xfrm>
            <a:off x="4696106" y="2753500"/>
            <a:ext cx="0" cy="1335113"/>
          </a:xfrm>
          <a:prstGeom prst="straightConnector1">
            <a:avLst/>
          </a:prstGeom>
          <a:noFill/>
          <a:ln w="19050" cap="flat" cmpd="sng" algn="ctr">
            <a:solidFill>
              <a:srgbClr val="000000"/>
            </a:solidFill>
            <a:prstDash val="solid"/>
            <a:headEnd type="none" w="lg" len="med"/>
            <a:tailEnd type="triangle" w="med" len="med"/>
          </a:ln>
          <a:effectLst/>
        </p:spPr>
      </p:cxnSp>
      <p:cxnSp>
        <p:nvCxnSpPr>
          <p:cNvPr id="2053" name="Straight Arrow Connector 2052">
            <a:extLst>
              <a:ext uri="{FF2B5EF4-FFF2-40B4-BE49-F238E27FC236}">
                <a16:creationId xmlns:a16="http://schemas.microsoft.com/office/drawing/2014/main" id="{49553682-7F22-421A-82E4-92A710564538}"/>
              </a:ext>
            </a:extLst>
          </p:cNvPr>
          <p:cNvCxnSpPr/>
          <p:nvPr/>
        </p:nvCxnSpPr>
        <p:spPr>
          <a:xfrm flipH="1">
            <a:off x="8942800" y="4236265"/>
            <a:ext cx="576567"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11" name="Straight Arrow Connector 110">
            <a:extLst>
              <a:ext uri="{FF2B5EF4-FFF2-40B4-BE49-F238E27FC236}">
                <a16:creationId xmlns:a16="http://schemas.microsoft.com/office/drawing/2014/main" id="{BDE5A235-E5BA-4014-9748-ACA9B679D902}"/>
              </a:ext>
            </a:extLst>
          </p:cNvPr>
          <p:cNvCxnSpPr>
            <a:cxnSpLocks/>
          </p:cNvCxnSpPr>
          <p:nvPr/>
        </p:nvCxnSpPr>
        <p:spPr>
          <a:xfrm>
            <a:off x="4966457" y="3860026"/>
            <a:ext cx="0" cy="22858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061" name="Straight Connector 2060">
            <a:extLst>
              <a:ext uri="{FF2B5EF4-FFF2-40B4-BE49-F238E27FC236}">
                <a16:creationId xmlns:a16="http://schemas.microsoft.com/office/drawing/2014/main" id="{1AD6DD68-D4F3-4C80-BC92-2C38DE9AC9AE}"/>
              </a:ext>
            </a:extLst>
          </p:cNvPr>
          <p:cNvCxnSpPr>
            <a:cxnSpLocks/>
          </p:cNvCxnSpPr>
          <p:nvPr/>
        </p:nvCxnSpPr>
        <p:spPr>
          <a:xfrm>
            <a:off x="4975021" y="3864788"/>
            <a:ext cx="4552909" cy="0"/>
          </a:xfrm>
          <a:prstGeom prst="line">
            <a:avLst/>
          </a:prstGeom>
          <a:noFill/>
          <a:ln w="19050" cap="flat" cmpd="sng" algn="ctr">
            <a:solidFill>
              <a:srgbClr val="000000"/>
            </a:solidFill>
            <a:prstDash val="solid"/>
            <a:headEnd type="none" w="med" len="med"/>
            <a:tailEnd type="none" w="med" len="med"/>
          </a:ln>
          <a:effectLst/>
        </p:spPr>
      </p:cxnSp>
      <p:cxnSp>
        <p:nvCxnSpPr>
          <p:cNvPr id="123" name="Straight Arrow Connector 122">
            <a:extLst>
              <a:ext uri="{FF2B5EF4-FFF2-40B4-BE49-F238E27FC236}">
                <a16:creationId xmlns:a16="http://schemas.microsoft.com/office/drawing/2014/main" id="{21236C44-E393-48C3-B012-17DCB4E595C8}"/>
              </a:ext>
            </a:extLst>
          </p:cNvPr>
          <p:cNvCxnSpPr>
            <a:cxnSpLocks/>
          </p:cNvCxnSpPr>
          <p:nvPr/>
        </p:nvCxnSpPr>
        <p:spPr>
          <a:xfrm flipH="1" flipV="1">
            <a:off x="6003657" y="2463801"/>
            <a:ext cx="3521924" cy="959611"/>
          </a:xfrm>
          <a:prstGeom prst="straightConnector1">
            <a:avLst/>
          </a:prstGeom>
          <a:noFill/>
          <a:ln w="19050" cap="flat" cmpd="sng" algn="ctr">
            <a:solidFill>
              <a:schemeClr val="accent3">
                <a:lumMod val="60000"/>
                <a:lumOff val="40000"/>
              </a:schemeClr>
            </a:solidFill>
            <a:prstDash val="solid"/>
            <a:headEnd type="triangle" w="med" len="med"/>
            <a:tailEnd type="none" w="med" len="med"/>
          </a:ln>
          <a:effectLst/>
        </p:spPr>
      </p:cxnSp>
      <p:sp>
        <p:nvSpPr>
          <p:cNvPr id="57" name="Rectangle 56">
            <a:extLst>
              <a:ext uri="{FF2B5EF4-FFF2-40B4-BE49-F238E27FC236}">
                <a16:creationId xmlns:a16="http://schemas.microsoft.com/office/drawing/2014/main" id="{4E948A42-7075-4281-AB6C-9F32A4F37310}"/>
              </a:ext>
            </a:extLst>
          </p:cNvPr>
          <p:cNvSpPr/>
          <p:nvPr/>
        </p:nvSpPr>
        <p:spPr bwMode="auto">
          <a:xfrm>
            <a:off x="9519366" y="2994612"/>
            <a:ext cx="1841930" cy="149641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1" name="Group 50">
            <a:extLst>
              <a:ext uri="{FF2B5EF4-FFF2-40B4-BE49-F238E27FC236}">
                <a16:creationId xmlns:a16="http://schemas.microsoft.com/office/drawing/2014/main" id="{A4AC3279-830A-4628-931B-931C9B9DD62E}"/>
              </a:ext>
            </a:extLst>
          </p:cNvPr>
          <p:cNvGrpSpPr/>
          <p:nvPr/>
        </p:nvGrpSpPr>
        <p:grpSpPr>
          <a:xfrm>
            <a:off x="9818146" y="3610963"/>
            <a:ext cx="1252935" cy="358250"/>
            <a:chOff x="9730105" y="3501775"/>
            <a:chExt cx="1252935" cy="358250"/>
          </a:xfrm>
        </p:grpSpPr>
        <p:sp>
          <p:nvSpPr>
            <p:cNvPr id="58" name="TextBox 57">
              <a:extLst>
                <a:ext uri="{FF2B5EF4-FFF2-40B4-BE49-F238E27FC236}">
                  <a16:creationId xmlns:a16="http://schemas.microsoft.com/office/drawing/2014/main" id="{CDBA0939-8AA3-4E72-B317-BBE45D1DC071}"/>
                </a:ext>
              </a:extLst>
            </p:cNvPr>
            <p:cNvSpPr txBox="1"/>
            <p:nvPr/>
          </p:nvSpPr>
          <p:spPr>
            <a:xfrm>
              <a:off x="10374997" y="3640359"/>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Power BI</a:t>
              </a:r>
            </a:p>
          </p:txBody>
        </p:sp>
        <p:grpSp>
          <p:nvGrpSpPr>
            <p:cNvPr id="59" name="Group 58">
              <a:extLst>
                <a:ext uri="{FF2B5EF4-FFF2-40B4-BE49-F238E27FC236}">
                  <a16:creationId xmlns:a16="http://schemas.microsoft.com/office/drawing/2014/main" id="{CF0CA3EF-E4AF-48CE-A471-4C831E54EF3F}"/>
                </a:ext>
              </a:extLst>
            </p:cNvPr>
            <p:cNvGrpSpPr/>
            <p:nvPr/>
          </p:nvGrpSpPr>
          <p:grpSpPr>
            <a:xfrm>
              <a:off x="9730105" y="3501775"/>
              <a:ext cx="474506" cy="358250"/>
              <a:chOff x="2851176" y="840527"/>
              <a:chExt cx="3024388" cy="2283410"/>
            </a:xfrm>
          </p:grpSpPr>
          <p:sp>
            <p:nvSpPr>
              <p:cNvPr id="60" name="Freeform: Shape 338">
                <a:extLst>
                  <a:ext uri="{FF2B5EF4-FFF2-40B4-BE49-F238E27FC236}">
                    <a16:creationId xmlns:a16="http://schemas.microsoft.com/office/drawing/2014/main" id="{755D314E-9F9D-47B0-8CC8-7815A6387FB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sp>
            <p:nvSpPr>
              <p:cNvPr id="61" name="Freeform: Shape 339">
                <a:extLst>
                  <a:ext uri="{FF2B5EF4-FFF2-40B4-BE49-F238E27FC236}">
                    <a16:creationId xmlns:a16="http://schemas.microsoft.com/office/drawing/2014/main" id="{37EC31AF-BED1-444B-9403-A3721206BF9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grpSp>
      </p:grpSp>
      <p:grpSp>
        <p:nvGrpSpPr>
          <p:cNvPr id="49" name="Group 48">
            <a:extLst>
              <a:ext uri="{FF2B5EF4-FFF2-40B4-BE49-F238E27FC236}">
                <a16:creationId xmlns:a16="http://schemas.microsoft.com/office/drawing/2014/main" id="{21769FAF-921F-44FB-893A-FC24C7217E92}"/>
              </a:ext>
            </a:extLst>
          </p:cNvPr>
          <p:cNvGrpSpPr/>
          <p:nvPr/>
        </p:nvGrpSpPr>
        <p:grpSpPr>
          <a:xfrm>
            <a:off x="2490882" y="4089603"/>
            <a:ext cx="1575344" cy="1272327"/>
            <a:chOff x="2489294" y="4089602"/>
            <a:chExt cx="1575344" cy="1272327"/>
          </a:xfrm>
        </p:grpSpPr>
        <p:sp>
          <p:nvSpPr>
            <p:cNvPr id="52" name="Rectangle 51">
              <a:extLst>
                <a:ext uri="{FF2B5EF4-FFF2-40B4-BE49-F238E27FC236}">
                  <a16:creationId xmlns:a16="http://schemas.microsoft.com/office/drawing/2014/main" id="{E5C19CC5-8FB2-41AD-934C-7B040E690DCD}"/>
                </a:ext>
              </a:extLst>
            </p:cNvPr>
            <p:cNvSpPr/>
            <p:nvPr/>
          </p:nvSpPr>
          <p:spPr bwMode="auto">
            <a:xfrm>
              <a:off x="2489294" y="4089602"/>
              <a:ext cx="1575344"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56" name="Graphic 55">
              <a:extLst>
                <a:ext uri="{FF2B5EF4-FFF2-40B4-BE49-F238E27FC236}">
                  <a16:creationId xmlns:a16="http://schemas.microsoft.com/office/drawing/2014/main" id="{BF15B1C5-67FC-4F04-958E-68636EFED09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89519" y="4278408"/>
              <a:ext cx="360000" cy="360000"/>
            </a:xfrm>
            <a:prstGeom prst="rect">
              <a:avLst/>
            </a:prstGeom>
          </p:spPr>
        </p:pic>
        <p:sp>
          <p:nvSpPr>
            <p:cNvPr id="62" name="TextBox 61">
              <a:extLst>
                <a:ext uri="{FF2B5EF4-FFF2-40B4-BE49-F238E27FC236}">
                  <a16:creationId xmlns:a16="http://schemas.microsoft.com/office/drawing/2014/main" id="{3FCAF1D1-7EE5-4AAC-A7DF-26DC43A37148}"/>
                </a:ext>
              </a:extLst>
            </p:cNvPr>
            <p:cNvSpPr txBox="1"/>
            <p:nvPr/>
          </p:nvSpPr>
          <p:spPr>
            <a:xfrm>
              <a:off x="3085966" y="4306009"/>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Factory</a:t>
              </a:r>
            </a:p>
          </p:txBody>
        </p:sp>
        <p:sp>
          <p:nvSpPr>
            <p:cNvPr id="63" name="TextBox 62">
              <a:extLst>
                <a:ext uri="{FF2B5EF4-FFF2-40B4-BE49-F238E27FC236}">
                  <a16:creationId xmlns:a16="http://schemas.microsoft.com/office/drawing/2014/main" id="{32A24E9F-8AD0-4A9B-809C-D5357B97075C}"/>
                </a:ext>
              </a:extLst>
            </p:cNvPr>
            <p:cNvSpPr txBox="1"/>
            <p:nvPr/>
          </p:nvSpPr>
          <p:spPr>
            <a:xfrm>
              <a:off x="3078768" y="4846326"/>
              <a:ext cx="771498"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Synapse Analytics</a:t>
              </a:r>
            </a:p>
          </p:txBody>
        </p:sp>
        <p:pic>
          <p:nvPicPr>
            <p:cNvPr id="69" name="Graphic 68">
              <a:extLst>
                <a:ext uri="{FF2B5EF4-FFF2-40B4-BE49-F238E27FC236}">
                  <a16:creationId xmlns:a16="http://schemas.microsoft.com/office/drawing/2014/main" id="{10613E7B-5CF6-463E-8EE8-E2EC9E312B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18043" y="4840444"/>
              <a:ext cx="313125" cy="360000"/>
            </a:xfrm>
            <a:prstGeom prst="rect">
              <a:avLst/>
            </a:prstGeom>
          </p:spPr>
        </p:pic>
      </p:grpSp>
    </p:spTree>
    <p:extLst>
      <p:ext uri="{BB962C8B-B14F-4D97-AF65-F5344CB8AC3E}">
        <p14:creationId xmlns:p14="http://schemas.microsoft.com/office/powerpoint/2010/main" val="340911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10F707AF-EF2C-4504-86E5-3AB052D4B381}"/>
              </a:ext>
            </a:extLst>
          </p:cNvPr>
          <p:cNvSpPr/>
          <p:nvPr/>
        </p:nvSpPr>
        <p:spPr bwMode="auto">
          <a:xfrm>
            <a:off x="0" y="4408714"/>
            <a:ext cx="12192000" cy="24492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368909" y="685800"/>
            <a:ext cx="10658320" cy="2819400"/>
          </a:xfrm>
        </p:spPr>
        <p:txBody>
          <a:bodyPr/>
          <a:lstStyle/>
          <a:p>
            <a:r>
              <a:rPr lang="en-US" sz="4400" dirty="0">
                <a:gradFill>
                  <a:gsLst>
                    <a:gs pos="0">
                      <a:schemeClr val="accent5"/>
                    </a:gs>
                    <a:gs pos="100000">
                      <a:schemeClr val="accent4"/>
                    </a:gs>
                  </a:gsLst>
                  <a:lin ang="2700000" scaled="1"/>
                </a:gradFill>
              </a:rPr>
              <a:t>Demo: </a:t>
            </a:r>
            <a:r>
              <a:rPr lang="en-US" b="1" dirty="0"/>
              <a:t>Identify anomalies by routing data via IoT Hub to a built-in ML model in Azure Stream Analytics</a:t>
            </a:r>
            <a:br>
              <a:rPr lang="en-US" b="1" dirty="0"/>
            </a:br>
            <a:br>
              <a:rPr lang="en-US" b="1" dirty="0"/>
            </a:br>
            <a:endParaRPr lang="en-US" sz="4400" dirty="0">
              <a:gradFill>
                <a:gsLst>
                  <a:gs pos="0">
                    <a:schemeClr val="accent5"/>
                  </a:gs>
                  <a:gs pos="100000">
                    <a:schemeClr val="accent4"/>
                  </a:gs>
                </a:gsLst>
                <a:lin ang="2700000" scaled="1"/>
              </a:gradFill>
            </a:endParaRPr>
          </a:p>
        </p:txBody>
      </p:sp>
      <p:sp>
        <p:nvSpPr>
          <p:cNvPr id="7" name="TextBox 6">
            <a:extLst>
              <a:ext uri="{FF2B5EF4-FFF2-40B4-BE49-F238E27FC236}">
                <a16:creationId xmlns:a16="http://schemas.microsoft.com/office/drawing/2014/main" id="{775DE0B0-6887-40B4-943C-B6AB84AE4554}"/>
              </a:ext>
            </a:extLst>
          </p:cNvPr>
          <p:cNvSpPr txBox="1"/>
          <p:nvPr/>
        </p:nvSpPr>
        <p:spPr>
          <a:xfrm>
            <a:off x="168728" y="2707154"/>
            <a:ext cx="11228615" cy="1938992"/>
          </a:xfrm>
          <a:prstGeom prst="rect">
            <a:avLst/>
          </a:prstGeom>
          <a:noFill/>
        </p:spPr>
        <p:txBody>
          <a:bodyPr wrap="square">
            <a:spAutoFit/>
          </a:bodyPr>
          <a:lstStyle/>
          <a:p>
            <a:pPr marL="342900" indent="-342900">
              <a:buFont typeface="+mj-lt"/>
              <a:buAutoNum type="arabicPeriod"/>
            </a:pPr>
            <a:r>
              <a:rPr lang="en-US" sz="1400" dirty="0"/>
              <a:t>Create an Azure IoT Hub, using the Azure portal</a:t>
            </a:r>
          </a:p>
          <a:p>
            <a:pPr marL="342900" indent="-342900">
              <a:buFont typeface="+mj-lt"/>
              <a:buAutoNum type="arabicPeriod"/>
            </a:pPr>
            <a:r>
              <a:rPr lang="en-US" sz="1400" dirty="0"/>
              <a:t>Create an Azure IoT Hub device identity, using the Azure portal</a:t>
            </a:r>
          </a:p>
          <a:p>
            <a:pPr marL="342900" indent="-342900">
              <a:buFont typeface="+mj-lt"/>
              <a:buAutoNum type="arabicPeriod"/>
            </a:pPr>
            <a:r>
              <a:rPr lang="en-US" sz="1400" dirty="0"/>
              <a:t>Create a C# app to send device telemetry to the IoT Hub, using Visual Studio or Visual Studio code</a:t>
            </a:r>
          </a:p>
          <a:p>
            <a:pPr marL="342900" indent="-342900">
              <a:buFont typeface="+mj-lt"/>
              <a:buAutoNum type="arabicPeriod"/>
            </a:pPr>
            <a:r>
              <a:rPr lang="en-US" sz="1400" dirty="0"/>
              <a:t>Create a message route, through to storage, using the Azure portal</a:t>
            </a:r>
          </a:p>
          <a:p>
            <a:pPr marL="342900" indent="-342900">
              <a:buFont typeface="+mj-lt"/>
              <a:buAutoNum type="arabicPeriod"/>
            </a:pPr>
            <a:r>
              <a:rPr lang="en-US" sz="1400" dirty="0"/>
              <a:t>Create a second message route, through to an Azure Analytics job, using the Azure portal</a:t>
            </a:r>
          </a:p>
          <a:p>
            <a:pPr marL="342900" indent="-342900">
              <a:buFont typeface="+mj-lt"/>
              <a:buAutoNum type="arabicPeriod"/>
            </a:pPr>
            <a:r>
              <a:rPr lang="en-US" sz="1400" dirty="0"/>
              <a:t>Create a dashboard to visualize data anomalies, using Power BI</a:t>
            </a:r>
            <a:br>
              <a:rPr lang="en-US" dirty="0"/>
            </a:br>
            <a:br>
              <a:rPr lang="en-US" b="1" dirty="0"/>
            </a:br>
            <a:endParaRPr lang="en-US" dirty="0"/>
          </a:p>
        </p:txBody>
      </p:sp>
      <p:grpSp>
        <p:nvGrpSpPr>
          <p:cNvPr id="8" name="Group 7">
            <a:extLst>
              <a:ext uri="{FF2B5EF4-FFF2-40B4-BE49-F238E27FC236}">
                <a16:creationId xmlns:a16="http://schemas.microsoft.com/office/drawing/2014/main" id="{96803F30-114E-401B-9A85-ADCE0E225652}"/>
              </a:ext>
            </a:extLst>
          </p:cNvPr>
          <p:cNvGrpSpPr/>
          <p:nvPr/>
        </p:nvGrpSpPr>
        <p:grpSpPr>
          <a:xfrm>
            <a:off x="801466" y="5156008"/>
            <a:ext cx="1760581" cy="720000"/>
            <a:chOff x="3750310" y="2963895"/>
            <a:chExt cx="1760581" cy="720000"/>
          </a:xfrm>
        </p:grpSpPr>
        <p:sp>
          <p:nvSpPr>
            <p:cNvPr id="9" name="TextBox 8">
              <a:extLst>
                <a:ext uri="{FF2B5EF4-FFF2-40B4-BE49-F238E27FC236}">
                  <a16:creationId xmlns:a16="http://schemas.microsoft.com/office/drawing/2014/main" id="{99495DE2-85C6-48A0-8CE0-3014E42CFEDC}"/>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10" name="Graphic 9">
              <a:extLst>
                <a:ext uri="{FF2B5EF4-FFF2-40B4-BE49-F238E27FC236}">
                  <a16:creationId xmlns:a16="http://schemas.microsoft.com/office/drawing/2014/main" id="{A5BFE4F8-038D-42E7-8404-9E175A88E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0310" y="2963895"/>
              <a:ext cx="720000" cy="720000"/>
            </a:xfrm>
            <a:prstGeom prst="rect">
              <a:avLst/>
            </a:prstGeom>
          </p:spPr>
        </p:pic>
      </p:grpSp>
      <p:sp>
        <p:nvSpPr>
          <p:cNvPr id="11" name="Rectangle 10">
            <a:extLst>
              <a:ext uri="{FF2B5EF4-FFF2-40B4-BE49-F238E27FC236}">
                <a16:creationId xmlns:a16="http://schemas.microsoft.com/office/drawing/2014/main" id="{22F60611-5491-4FED-9C47-8878DDC8A2FD}"/>
              </a:ext>
            </a:extLst>
          </p:cNvPr>
          <p:cNvSpPr/>
          <p:nvPr/>
        </p:nvSpPr>
        <p:spPr bwMode="auto">
          <a:xfrm>
            <a:off x="3745994" y="4877702"/>
            <a:ext cx="3108256" cy="1286689"/>
          </a:xfrm>
          <a:prstGeom prst="rect">
            <a:avLst/>
          </a:prstGeom>
          <a:solidFill>
            <a:schemeClr val="tx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cxnSp>
        <p:nvCxnSpPr>
          <p:cNvPr id="12" name="Straight Arrow Connector 11">
            <a:extLst>
              <a:ext uri="{FF2B5EF4-FFF2-40B4-BE49-F238E27FC236}">
                <a16:creationId xmlns:a16="http://schemas.microsoft.com/office/drawing/2014/main" id="{4CCF4D85-29F4-426C-915F-15A4CBAF8D19}"/>
              </a:ext>
            </a:extLst>
          </p:cNvPr>
          <p:cNvCxnSpPr>
            <a:cxnSpLocks/>
          </p:cNvCxnSpPr>
          <p:nvPr/>
        </p:nvCxnSpPr>
        <p:spPr>
          <a:xfrm>
            <a:off x="2562046" y="5528251"/>
            <a:ext cx="1183948" cy="0"/>
          </a:xfrm>
          <a:prstGeom prst="straightConnector1">
            <a:avLst/>
          </a:prstGeom>
          <a:noFill/>
          <a:ln w="19050" cap="flat" cmpd="sng" algn="ctr">
            <a:solidFill>
              <a:srgbClr val="000000"/>
            </a:solidFill>
            <a:prstDash val="solid"/>
            <a:headEnd type="none" w="lg" len="med"/>
            <a:tailEnd type="triangle" w="med" len="med"/>
          </a:ln>
          <a:effectLst/>
        </p:spPr>
      </p:cxnSp>
      <p:grpSp>
        <p:nvGrpSpPr>
          <p:cNvPr id="13" name="Group 12">
            <a:extLst>
              <a:ext uri="{FF2B5EF4-FFF2-40B4-BE49-F238E27FC236}">
                <a16:creationId xmlns:a16="http://schemas.microsoft.com/office/drawing/2014/main" id="{B1F29144-C12E-4FF6-BEFB-9850EAEC115D}"/>
              </a:ext>
            </a:extLst>
          </p:cNvPr>
          <p:cNvGrpSpPr/>
          <p:nvPr/>
        </p:nvGrpSpPr>
        <p:grpSpPr>
          <a:xfrm>
            <a:off x="4219368" y="5339762"/>
            <a:ext cx="2112254" cy="360000"/>
            <a:chOff x="4910405" y="3132520"/>
            <a:chExt cx="2112254" cy="360000"/>
          </a:xfrm>
        </p:grpSpPr>
        <p:pic>
          <p:nvPicPr>
            <p:cNvPr id="14" name="Graphic 13">
              <a:extLst>
                <a:ext uri="{FF2B5EF4-FFF2-40B4-BE49-F238E27FC236}">
                  <a16:creationId xmlns:a16="http://schemas.microsoft.com/office/drawing/2014/main" id="{4AEC17DD-2474-4F10-A6D4-041C0BEF6D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0405" y="3132520"/>
              <a:ext cx="360000" cy="360000"/>
            </a:xfrm>
            <a:prstGeom prst="rect">
              <a:avLst/>
            </a:prstGeom>
          </p:spPr>
        </p:pic>
        <p:sp>
          <p:nvSpPr>
            <p:cNvPr id="15" name="TextBox 14">
              <a:extLst>
                <a:ext uri="{FF2B5EF4-FFF2-40B4-BE49-F238E27FC236}">
                  <a16:creationId xmlns:a16="http://schemas.microsoft.com/office/drawing/2014/main" id="{D86E3BB3-F378-435C-B5CA-C98C12E718B8}"/>
                </a:ext>
              </a:extLst>
            </p:cNvPr>
            <p:cNvSpPr txBox="1"/>
            <p:nvPr/>
          </p:nvSpPr>
          <p:spPr>
            <a:xfrm>
              <a:off x="5435055" y="3142567"/>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grpSp>
      <p:sp>
        <p:nvSpPr>
          <p:cNvPr id="26" name="Rectangle 25">
            <a:extLst>
              <a:ext uri="{FF2B5EF4-FFF2-40B4-BE49-F238E27FC236}">
                <a16:creationId xmlns:a16="http://schemas.microsoft.com/office/drawing/2014/main" id="{52986168-9360-496D-8089-92A8435AD4E1}"/>
              </a:ext>
            </a:extLst>
          </p:cNvPr>
          <p:cNvSpPr/>
          <p:nvPr/>
        </p:nvSpPr>
        <p:spPr bwMode="auto">
          <a:xfrm>
            <a:off x="8385750" y="4778344"/>
            <a:ext cx="1841930" cy="1496419"/>
          </a:xfrm>
          <a:prstGeom prst="rect">
            <a:avLst/>
          </a:prstGeom>
          <a:solidFill>
            <a:schemeClr val="tx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7" name="Group 26">
            <a:extLst>
              <a:ext uri="{FF2B5EF4-FFF2-40B4-BE49-F238E27FC236}">
                <a16:creationId xmlns:a16="http://schemas.microsoft.com/office/drawing/2014/main" id="{B8A43E3E-3E70-4222-91A4-BDD793600528}"/>
              </a:ext>
            </a:extLst>
          </p:cNvPr>
          <p:cNvGrpSpPr/>
          <p:nvPr/>
        </p:nvGrpSpPr>
        <p:grpSpPr>
          <a:xfrm>
            <a:off x="8684530" y="5394695"/>
            <a:ext cx="1252935" cy="358250"/>
            <a:chOff x="9730105" y="3501775"/>
            <a:chExt cx="1252935" cy="358250"/>
          </a:xfrm>
        </p:grpSpPr>
        <p:sp>
          <p:nvSpPr>
            <p:cNvPr id="28" name="TextBox 27">
              <a:extLst>
                <a:ext uri="{FF2B5EF4-FFF2-40B4-BE49-F238E27FC236}">
                  <a16:creationId xmlns:a16="http://schemas.microsoft.com/office/drawing/2014/main" id="{F7153A82-0E01-49C9-8CA1-95FBD9308BAB}"/>
                </a:ext>
              </a:extLst>
            </p:cNvPr>
            <p:cNvSpPr txBox="1"/>
            <p:nvPr/>
          </p:nvSpPr>
          <p:spPr>
            <a:xfrm>
              <a:off x="10374997" y="3640359"/>
              <a:ext cx="608043" cy="166156"/>
            </a:xfrm>
            <a:prstGeom prst="rect">
              <a:avLst/>
            </a:prstGeom>
            <a:noFill/>
            <a:ln>
              <a:noFill/>
            </a:ln>
          </p:spPr>
          <p:txBody>
            <a:bodyPr wrap="square" lIns="0" tIns="0" rIns="0" bIns="0" rtlCol="0">
              <a:spAutoFit/>
            </a:bodyPr>
            <a:lstStyle/>
            <a:p>
              <a:pPr defTabSz="914093">
                <a:lnSpc>
                  <a:spcPct val="90000"/>
                </a:lnSpc>
                <a:defRPr/>
              </a:pPr>
              <a:r>
                <a:rPr lang="en-US" sz="1200" dirty="0">
                  <a:solidFill>
                    <a:srgbClr val="000000"/>
                  </a:solidFill>
                  <a:latin typeface="Segoe UI Semibold"/>
                  <a:sym typeface="Segoe UI Semibold"/>
                </a:rPr>
                <a:t>Power BI</a:t>
              </a:r>
            </a:p>
          </p:txBody>
        </p:sp>
        <p:grpSp>
          <p:nvGrpSpPr>
            <p:cNvPr id="29" name="Group 28">
              <a:extLst>
                <a:ext uri="{FF2B5EF4-FFF2-40B4-BE49-F238E27FC236}">
                  <a16:creationId xmlns:a16="http://schemas.microsoft.com/office/drawing/2014/main" id="{A3F2E71F-16CC-458C-AECA-D9AAA736B260}"/>
                </a:ext>
              </a:extLst>
            </p:cNvPr>
            <p:cNvGrpSpPr/>
            <p:nvPr/>
          </p:nvGrpSpPr>
          <p:grpSpPr>
            <a:xfrm>
              <a:off x="9730105" y="3501775"/>
              <a:ext cx="474506" cy="358250"/>
              <a:chOff x="2851176" y="840527"/>
              <a:chExt cx="3024388" cy="2283410"/>
            </a:xfrm>
          </p:grpSpPr>
          <p:sp>
            <p:nvSpPr>
              <p:cNvPr id="30" name="Freeform: Shape 338">
                <a:extLst>
                  <a:ext uri="{FF2B5EF4-FFF2-40B4-BE49-F238E27FC236}">
                    <a16:creationId xmlns:a16="http://schemas.microsoft.com/office/drawing/2014/main" id="{F10F714E-AAAC-4F5E-A117-C9722BE235DC}"/>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sp>
            <p:nvSpPr>
              <p:cNvPr id="31" name="Freeform: Shape 339">
                <a:extLst>
                  <a:ext uri="{FF2B5EF4-FFF2-40B4-BE49-F238E27FC236}">
                    <a16:creationId xmlns:a16="http://schemas.microsoft.com/office/drawing/2014/main" id="{A702E057-7C83-4F9A-A649-10FB9A49E9A4}"/>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grpSp>
      </p:grpSp>
      <p:cxnSp>
        <p:nvCxnSpPr>
          <p:cNvPr id="6" name="Straight Arrow Connector 5">
            <a:extLst>
              <a:ext uri="{FF2B5EF4-FFF2-40B4-BE49-F238E27FC236}">
                <a16:creationId xmlns:a16="http://schemas.microsoft.com/office/drawing/2014/main" id="{FA821363-BE3F-4424-A4C7-AC8BC92D7AA1}"/>
              </a:ext>
            </a:extLst>
          </p:cNvPr>
          <p:cNvCxnSpPr>
            <a:cxnSpLocks/>
          </p:cNvCxnSpPr>
          <p:nvPr/>
        </p:nvCxnSpPr>
        <p:spPr>
          <a:xfrm>
            <a:off x="6970760" y="5528251"/>
            <a:ext cx="1073783" cy="0"/>
          </a:xfrm>
          <a:prstGeom prst="straightConnector1">
            <a:avLst/>
          </a:prstGeom>
          <a:noFill/>
          <a:ln w="19050" cap="flat" cmpd="sng" algn="ctr">
            <a:solidFill>
              <a:srgbClr val="000000"/>
            </a:solidFill>
            <a:prstDash val="solid"/>
            <a:headEnd type="none" w="lg" len="med"/>
            <a:tailEnd type="triangle" w="med" len="med"/>
          </a:ln>
          <a:effectLst/>
        </p:spPr>
      </p:cxnSp>
    </p:spTree>
    <p:extLst>
      <p:ext uri="{BB962C8B-B14F-4D97-AF65-F5344CB8AC3E}">
        <p14:creationId xmlns:p14="http://schemas.microsoft.com/office/powerpoint/2010/main" val="1176857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29167E-6 4.44444E-6 L 2.29167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9339516" cy="548985"/>
          </a:xfrm>
        </p:spPr>
        <p:txBody>
          <a:bodyPr/>
          <a:lstStyle/>
          <a:p>
            <a:r>
              <a:rPr lang="en-US" sz="4400" dirty="0">
                <a:gradFill>
                  <a:gsLst>
                    <a:gs pos="0">
                      <a:schemeClr val="accent5"/>
                    </a:gs>
                    <a:gs pos="100000">
                      <a:schemeClr val="accent4"/>
                    </a:gs>
                  </a:gsLst>
                  <a:lin ang="2700000" scaled="1"/>
                </a:gradFill>
              </a:rPr>
              <a:t>Realtime actions with Logic App</a:t>
            </a:r>
          </a:p>
        </p:txBody>
      </p:sp>
    </p:spTree>
    <p:extLst>
      <p:ext uri="{BB962C8B-B14F-4D97-AF65-F5344CB8AC3E}">
        <p14:creationId xmlns:p14="http://schemas.microsoft.com/office/powerpoint/2010/main" val="3756915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5E-6 0 L -2.5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553E51F-762F-486F-A331-043298F3D038}"/>
              </a:ext>
            </a:extLst>
          </p:cNvPr>
          <p:cNvPicPr>
            <a:picLocks noChangeAspect="1"/>
          </p:cNvPicPr>
          <p:nvPr/>
        </p:nvPicPr>
        <p:blipFill>
          <a:blip r:embed="rId3"/>
          <a:stretch>
            <a:fillRect/>
          </a:stretch>
        </p:blipFill>
        <p:spPr>
          <a:xfrm>
            <a:off x="585437" y="1914954"/>
            <a:ext cx="6175850" cy="3306808"/>
          </a:xfrm>
          <a:prstGeom prst="rect">
            <a:avLst/>
          </a:prstGeom>
          <a:ln>
            <a:solidFill>
              <a:schemeClr val="bg2"/>
            </a:solidFill>
          </a:ln>
        </p:spPr>
      </p:pic>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p:txBody>
          <a:bodyPr/>
          <a:lstStyle/>
          <a:p>
            <a:r>
              <a:rPr lang="en-US"/>
              <a:t>IoT empowers immediate action</a:t>
            </a:r>
          </a:p>
        </p:txBody>
      </p:sp>
      <p:pic>
        <p:nvPicPr>
          <p:cNvPr id="14" name="Picture 13">
            <a:extLst>
              <a:ext uri="{FF2B5EF4-FFF2-40B4-BE49-F238E27FC236}">
                <a16:creationId xmlns:a16="http://schemas.microsoft.com/office/drawing/2014/main" id="{F754D189-1508-4C68-8CEE-5F044C4D74F7}"/>
              </a:ext>
            </a:extLst>
          </p:cNvPr>
          <p:cNvPicPr>
            <a:picLocks noChangeAspect="1"/>
          </p:cNvPicPr>
          <p:nvPr/>
        </p:nvPicPr>
        <p:blipFill>
          <a:blip r:embed="rId4"/>
          <a:stretch>
            <a:fillRect/>
          </a:stretch>
        </p:blipFill>
        <p:spPr>
          <a:xfrm>
            <a:off x="4463932" y="1499414"/>
            <a:ext cx="7562029" cy="4142743"/>
          </a:xfrm>
          <a:prstGeom prst="rect">
            <a:avLst/>
          </a:prstGeom>
        </p:spPr>
      </p:pic>
    </p:spTree>
    <p:extLst>
      <p:ext uri="{BB962C8B-B14F-4D97-AF65-F5344CB8AC3E}">
        <p14:creationId xmlns:p14="http://schemas.microsoft.com/office/powerpoint/2010/main" val="4753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idx="4294967295"/>
          </p:nvPr>
        </p:nvSpPr>
        <p:spPr>
          <a:xfrm>
            <a:off x="433357" y="192924"/>
            <a:ext cx="11023600" cy="430213"/>
          </a:xfrm>
        </p:spPr>
        <p:txBody>
          <a:bodyPr/>
          <a:lstStyle/>
          <a:p>
            <a:r>
              <a:rPr lang="en-US" dirty="0"/>
              <a:t>Using IoT as an operational Data Source</a:t>
            </a:r>
          </a:p>
        </p:txBody>
      </p:sp>
      <p:sp>
        <p:nvSpPr>
          <p:cNvPr id="50" name="Rectangle 49">
            <a:extLst>
              <a:ext uri="{FF2B5EF4-FFF2-40B4-BE49-F238E27FC236}">
                <a16:creationId xmlns:a16="http://schemas.microsoft.com/office/drawing/2014/main" id="{908E8CE3-58BA-479A-96E7-A5E5823D85DA}"/>
              </a:ext>
            </a:extLst>
          </p:cNvPr>
          <p:cNvSpPr/>
          <p:nvPr/>
        </p:nvSpPr>
        <p:spPr bwMode="auto">
          <a:xfrm>
            <a:off x="688094" y="1468438"/>
            <a:ext cx="1430084" cy="3529351"/>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2" name="Group 11">
            <a:extLst>
              <a:ext uri="{FF2B5EF4-FFF2-40B4-BE49-F238E27FC236}">
                <a16:creationId xmlns:a16="http://schemas.microsoft.com/office/drawing/2014/main" id="{591E005E-A937-42D5-BD02-53B35F544AFC}"/>
              </a:ext>
            </a:extLst>
          </p:cNvPr>
          <p:cNvGrpSpPr/>
          <p:nvPr/>
        </p:nvGrpSpPr>
        <p:grpSpPr>
          <a:xfrm>
            <a:off x="843491" y="2888789"/>
            <a:ext cx="1459797" cy="360000"/>
            <a:chOff x="4051094" y="3143895"/>
            <a:chExt cx="1459797" cy="360000"/>
          </a:xfrm>
        </p:grpSpPr>
        <p:sp>
          <p:nvSpPr>
            <p:cNvPr id="53" name="TextBox 52">
              <a:extLst>
                <a:ext uri="{FF2B5EF4-FFF2-40B4-BE49-F238E27FC236}">
                  <a16:creationId xmlns:a16="http://schemas.microsoft.com/office/drawing/2014/main" id="{0E30BD84-8BF0-4944-88C0-C34DAE64AD03}"/>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54" name="Graphic 53">
              <a:extLst>
                <a:ext uri="{FF2B5EF4-FFF2-40B4-BE49-F238E27FC236}">
                  <a16:creationId xmlns:a16="http://schemas.microsoft.com/office/drawing/2014/main" id="{0B5D69B3-9DA5-42A7-A352-E348B834E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094" y="3143895"/>
              <a:ext cx="360000" cy="360000"/>
            </a:xfrm>
            <a:prstGeom prst="rect">
              <a:avLst/>
            </a:prstGeom>
          </p:spPr>
        </p:pic>
      </p:grpSp>
      <p:sp>
        <p:nvSpPr>
          <p:cNvPr id="62" name="Rectangle 61">
            <a:extLst>
              <a:ext uri="{FF2B5EF4-FFF2-40B4-BE49-F238E27FC236}">
                <a16:creationId xmlns:a16="http://schemas.microsoft.com/office/drawing/2014/main" id="{0AC160C8-D4B2-4EC7-A14A-BBFE16394F29}"/>
              </a:ext>
            </a:extLst>
          </p:cNvPr>
          <p:cNvSpPr/>
          <p:nvPr/>
        </p:nvSpPr>
        <p:spPr bwMode="auto">
          <a:xfrm>
            <a:off x="9519366" y="1653058"/>
            <a:ext cx="1841930" cy="106042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2" name="Group 51">
            <a:extLst>
              <a:ext uri="{FF2B5EF4-FFF2-40B4-BE49-F238E27FC236}">
                <a16:creationId xmlns:a16="http://schemas.microsoft.com/office/drawing/2014/main" id="{D853985D-7CDB-45B5-B002-36FE52C4BD9D}"/>
              </a:ext>
            </a:extLst>
          </p:cNvPr>
          <p:cNvGrpSpPr/>
          <p:nvPr/>
        </p:nvGrpSpPr>
        <p:grpSpPr>
          <a:xfrm>
            <a:off x="9819103" y="1988591"/>
            <a:ext cx="1242459" cy="360000"/>
            <a:chOff x="9902123" y="1988591"/>
            <a:chExt cx="1242459" cy="360000"/>
          </a:xfrm>
        </p:grpSpPr>
        <p:sp>
          <p:nvSpPr>
            <p:cNvPr id="63" name="TextBox 62">
              <a:extLst>
                <a:ext uri="{FF2B5EF4-FFF2-40B4-BE49-F238E27FC236}">
                  <a16:creationId xmlns:a16="http://schemas.microsoft.com/office/drawing/2014/main" id="{A743F278-6B81-41D3-85A1-0782B7F99DAC}"/>
                </a:ext>
              </a:extLst>
            </p:cNvPr>
            <p:cNvSpPr txBox="1"/>
            <p:nvPr/>
          </p:nvSpPr>
          <p:spPr>
            <a:xfrm>
              <a:off x="10536539" y="2117360"/>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Teams</a:t>
              </a:r>
            </a:p>
          </p:txBody>
        </p:sp>
        <p:pic>
          <p:nvPicPr>
            <p:cNvPr id="27" name="Picture 2" descr="Afficher l’image source">
              <a:extLst>
                <a:ext uri="{FF2B5EF4-FFF2-40B4-BE49-F238E27FC236}">
                  <a16:creationId xmlns:a16="http://schemas.microsoft.com/office/drawing/2014/main" id="{CCE219AC-2501-4419-86D3-4A0A0C76CA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2123" y="1988591"/>
              <a:ext cx="360000" cy="36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64">
            <a:extLst>
              <a:ext uri="{FF2B5EF4-FFF2-40B4-BE49-F238E27FC236}">
                <a16:creationId xmlns:a16="http://schemas.microsoft.com/office/drawing/2014/main" id="{9DFC749E-EDE3-4735-8DB5-98C9D73CB2F5}"/>
              </a:ext>
            </a:extLst>
          </p:cNvPr>
          <p:cNvSpPr/>
          <p:nvPr/>
        </p:nvSpPr>
        <p:spPr bwMode="auto">
          <a:xfrm>
            <a:off x="2886838" y="1466811"/>
            <a:ext cx="3108256"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28" name="Graphic 27">
            <a:extLst>
              <a:ext uri="{FF2B5EF4-FFF2-40B4-BE49-F238E27FC236}">
                <a16:creationId xmlns:a16="http://schemas.microsoft.com/office/drawing/2014/main" id="{58D08A55-172F-4321-B76E-5FF84B9ECF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60212" y="1928871"/>
            <a:ext cx="360000" cy="360000"/>
          </a:xfrm>
          <a:prstGeom prst="rect">
            <a:avLst/>
          </a:prstGeom>
        </p:spPr>
      </p:pic>
      <p:sp>
        <p:nvSpPr>
          <p:cNvPr id="69" name="Rectangle 68">
            <a:extLst>
              <a:ext uri="{FF2B5EF4-FFF2-40B4-BE49-F238E27FC236}">
                <a16:creationId xmlns:a16="http://schemas.microsoft.com/office/drawing/2014/main" id="{DF385D95-BC04-42BC-A6B2-DB69687A130E}"/>
              </a:ext>
            </a:extLst>
          </p:cNvPr>
          <p:cNvSpPr/>
          <p:nvPr/>
        </p:nvSpPr>
        <p:spPr bwMode="auto">
          <a:xfrm>
            <a:off x="9519366" y="296712"/>
            <a:ext cx="1841930" cy="1010743"/>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49" name="Group 48">
            <a:extLst>
              <a:ext uri="{FF2B5EF4-FFF2-40B4-BE49-F238E27FC236}">
                <a16:creationId xmlns:a16="http://schemas.microsoft.com/office/drawing/2014/main" id="{8D9DD90E-D3E5-452A-A6C2-5985319E0E96}"/>
              </a:ext>
            </a:extLst>
          </p:cNvPr>
          <p:cNvGrpSpPr/>
          <p:nvPr/>
        </p:nvGrpSpPr>
        <p:grpSpPr>
          <a:xfrm>
            <a:off x="9809642" y="653904"/>
            <a:ext cx="1261378" cy="371176"/>
            <a:chOff x="9809144" y="653904"/>
            <a:chExt cx="1261378" cy="371176"/>
          </a:xfrm>
        </p:grpSpPr>
        <p:sp>
          <p:nvSpPr>
            <p:cNvPr id="70" name="TextBox 69">
              <a:extLst>
                <a:ext uri="{FF2B5EF4-FFF2-40B4-BE49-F238E27FC236}">
                  <a16:creationId xmlns:a16="http://schemas.microsoft.com/office/drawing/2014/main" id="{0104E137-30D3-4D40-819B-566D0CAAF136}"/>
                </a:ext>
              </a:extLst>
            </p:cNvPr>
            <p:cNvSpPr txBox="1"/>
            <p:nvPr/>
          </p:nvSpPr>
          <p:spPr>
            <a:xfrm>
              <a:off x="10387856" y="692768"/>
              <a:ext cx="682666" cy="332312"/>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Business services</a:t>
              </a:r>
            </a:p>
          </p:txBody>
        </p:sp>
        <p:grpSp>
          <p:nvGrpSpPr>
            <p:cNvPr id="71" name="Group 70">
              <a:extLst>
                <a:ext uri="{FF2B5EF4-FFF2-40B4-BE49-F238E27FC236}">
                  <a16:creationId xmlns:a16="http://schemas.microsoft.com/office/drawing/2014/main" id="{72937D55-903A-4C79-B80C-10B5E2D54216}"/>
                </a:ext>
              </a:extLst>
            </p:cNvPr>
            <p:cNvGrpSpPr/>
            <p:nvPr/>
          </p:nvGrpSpPr>
          <p:grpSpPr>
            <a:xfrm>
              <a:off x="9809144" y="653904"/>
              <a:ext cx="427872" cy="363981"/>
              <a:chOff x="265316" y="5131089"/>
              <a:chExt cx="793593" cy="675092"/>
            </a:xfrm>
          </p:grpSpPr>
          <p:grpSp>
            <p:nvGrpSpPr>
              <p:cNvPr id="72" name="Group 71">
                <a:extLst>
                  <a:ext uri="{FF2B5EF4-FFF2-40B4-BE49-F238E27FC236}">
                    <a16:creationId xmlns:a16="http://schemas.microsoft.com/office/drawing/2014/main" id="{DBE8FD0A-2208-41DE-BB90-46F76E440EE8}"/>
                  </a:ext>
                </a:extLst>
              </p:cNvPr>
              <p:cNvGrpSpPr/>
              <p:nvPr/>
            </p:nvGrpSpPr>
            <p:grpSpPr>
              <a:xfrm>
                <a:off x="265316" y="5131089"/>
                <a:ext cx="793593" cy="675092"/>
                <a:chOff x="2107244" y="1575258"/>
                <a:chExt cx="310993" cy="264555"/>
              </a:xfrm>
            </p:grpSpPr>
            <p:sp>
              <p:nvSpPr>
                <p:cNvPr id="78" name="Rectangle 9">
                  <a:extLst>
                    <a:ext uri="{FF2B5EF4-FFF2-40B4-BE49-F238E27FC236}">
                      <a16:creationId xmlns:a16="http://schemas.microsoft.com/office/drawing/2014/main" id="{ED0185CF-75F6-4AD2-831D-41C9572A822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grpSp>
              <p:nvGrpSpPr>
                <p:cNvPr id="79" name="Group 78">
                  <a:extLst>
                    <a:ext uri="{FF2B5EF4-FFF2-40B4-BE49-F238E27FC236}">
                      <a16:creationId xmlns:a16="http://schemas.microsoft.com/office/drawing/2014/main" id="{25D74247-B316-4204-8663-4140A9C8BE23}"/>
                    </a:ext>
                  </a:extLst>
                </p:cNvPr>
                <p:cNvGrpSpPr/>
                <p:nvPr/>
              </p:nvGrpSpPr>
              <p:grpSpPr>
                <a:xfrm>
                  <a:off x="2219774" y="1683758"/>
                  <a:ext cx="104220" cy="99334"/>
                  <a:chOff x="2219774" y="1683758"/>
                  <a:chExt cx="104220" cy="99334"/>
                </a:xfrm>
              </p:grpSpPr>
              <p:sp>
                <p:nvSpPr>
                  <p:cNvPr id="80" name="Freeform 14">
                    <a:extLst>
                      <a:ext uri="{FF2B5EF4-FFF2-40B4-BE49-F238E27FC236}">
                        <a16:creationId xmlns:a16="http://schemas.microsoft.com/office/drawing/2014/main" id="{10F36D5E-BBBA-492D-BC43-71501DBA459D}"/>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sp>
                <p:nvSpPr>
                  <p:cNvPr id="81" name="Line 15">
                    <a:extLst>
                      <a:ext uri="{FF2B5EF4-FFF2-40B4-BE49-F238E27FC236}">
                        <a16:creationId xmlns:a16="http://schemas.microsoft.com/office/drawing/2014/main" id="{5E3ACB78-C336-4253-A1BD-E8EDD8162DC1}"/>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grpSp>
          </p:grpSp>
          <p:sp>
            <p:nvSpPr>
              <p:cNvPr id="73" name="Rectangle 72">
                <a:extLst>
                  <a:ext uri="{FF2B5EF4-FFF2-40B4-BE49-F238E27FC236}">
                    <a16:creationId xmlns:a16="http://schemas.microsoft.com/office/drawing/2014/main" id="{8560E36F-314D-44AB-B88E-93E971E97927}"/>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sym typeface="Segoe UI Semibold"/>
                </a:endParaRPr>
              </a:p>
            </p:txBody>
          </p:sp>
          <p:grpSp>
            <p:nvGrpSpPr>
              <p:cNvPr id="74" name="Group 73">
                <a:extLst>
                  <a:ext uri="{FF2B5EF4-FFF2-40B4-BE49-F238E27FC236}">
                    <a16:creationId xmlns:a16="http://schemas.microsoft.com/office/drawing/2014/main" id="{3168D619-9736-47B4-A33C-212E1213A3F3}"/>
                  </a:ext>
                </a:extLst>
              </p:cNvPr>
              <p:cNvGrpSpPr/>
              <p:nvPr/>
            </p:nvGrpSpPr>
            <p:grpSpPr>
              <a:xfrm>
                <a:off x="750755" y="5171384"/>
                <a:ext cx="242719" cy="60681"/>
                <a:chOff x="722201" y="5189927"/>
                <a:chExt cx="242719" cy="60681"/>
              </a:xfrm>
            </p:grpSpPr>
            <p:sp>
              <p:nvSpPr>
                <p:cNvPr id="75" name="Oval 11">
                  <a:extLst>
                    <a:ext uri="{FF2B5EF4-FFF2-40B4-BE49-F238E27FC236}">
                      <a16:creationId xmlns:a16="http://schemas.microsoft.com/office/drawing/2014/main" id="{A4C086C1-CD2B-49FD-8BD8-9607EB66E4F2}"/>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sp>
              <p:nvSpPr>
                <p:cNvPr id="76" name="Oval 12">
                  <a:extLst>
                    <a:ext uri="{FF2B5EF4-FFF2-40B4-BE49-F238E27FC236}">
                      <a16:creationId xmlns:a16="http://schemas.microsoft.com/office/drawing/2014/main" id="{5BCF4DAA-2567-4AB2-A90A-DFC736FBA6CF}"/>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sp>
              <p:nvSpPr>
                <p:cNvPr id="77" name="Oval 13">
                  <a:extLst>
                    <a:ext uri="{FF2B5EF4-FFF2-40B4-BE49-F238E27FC236}">
                      <a16:creationId xmlns:a16="http://schemas.microsoft.com/office/drawing/2014/main" id="{1F4ABDFE-13BC-4581-8015-256981F5B45A}"/>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kern="0">
                    <a:solidFill>
                      <a:srgbClr val="3F3F3F"/>
                    </a:solidFill>
                    <a:latin typeface="Segoe UI"/>
                    <a:sym typeface="Segoe UI Semibold"/>
                  </a:endParaRPr>
                </a:p>
              </p:txBody>
            </p:sp>
          </p:grpSp>
        </p:grpSp>
      </p:grpSp>
      <p:sp>
        <p:nvSpPr>
          <p:cNvPr id="82" name="Rectangle 81">
            <a:extLst>
              <a:ext uri="{FF2B5EF4-FFF2-40B4-BE49-F238E27FC236}">
                <a16:creationId xmlns:a16="http://schemas.microsoft.com/office/drawing/2014/main" id="{66B08E33-17BA-49F8-A915-252A71824752}"/>
              </a:ext>
            </a:extLst>
          </p:cNvPr>
          <p:cNvSpPr/>
          <p:nvPr/>
        </p:nvSpPr>
        <p:spPr bwMode="auto">
          <a:xfrm>
            <a:off x="6536735" y="1490434"/>
            <a:ext cx="720000" cy="720000"/>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sp>
        <p:nvSpPr>
          <p:cNvPr id="83" name="Rectangle 82">
            <a:extLst>
              <a:ext uri="{FF2B5EF4-FFF2-40B4-BE49-F238E27FC236}">
                <a16:creationId xmlns:a16="http://schemas.microsoft.com/office/drawing/2014/main" id="{559A000E-F334-46BC-9912-17CBB8A06D8E}"/>
              </a:ext>
            </a:extLst>
          </p:cNvPr>
          <p:cNvSpPr/>
          <p:nvPr/>
        </p:nvSpPr>
        <p:spPr bwMode="auto">
          <a:xfrm>
            <a:off x="7866299" y="1512276"/>
            <a:ext cx="720000" cy="720000"/>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30" name="Graphic 29">
            <a:extLst>
              <a:ext uri="{FF2B5EF4-FFF2-40B4-BE49-F238E27FC236}">
                <a16:creationId xmlns:a16="http://schemas.microsoft.com/office/drawing/2014/main" id="{FB9AB600-0B93-4585-8198-DC7584CD91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8516" y="1670434"/>
            <a:ext cx="360000" cy="360000"/>
          </a:xfrm>
          <a:prstGeom prst="rect">
            <a:avLst/>
          </a:prstGeom>
        </p:spPr>
      </p:pic>
      <p:pic>
        <p:nvPicPr>
          <p:cNvPr id="31" name="Graphic 30">
            <a:extLst>
              <a:ext uri="{FF2B5EF4-FFF2-40B4-BE49-F238E27FC236}">
                <a16:creationId xmlns:a16="http://schemas.microsoft.com/office/drawing/2014/main" id="{89895D92-D5AE-48D5-9BA4-C0CBAAC527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55182" y="1692276"/>
            <a:ext cx="360000" cy="360000"/>
          </a:xfrm>
          <a:prstGeom prst="rect">
            <a:avLst/>
          </a:prstGeom>
        </p:spPr>
      </p:pic>
      <p:cxnSp>
        <p:nvCxnSpPr>
          <p:cNvPr id="2048" name="Straight Arrow Connector 2047">
            <a:extLst>
              <a:ext uri="{FF2B5EF4-FFF2-40B4-BE49-F238E27FC236}">
                <a16:creationId xmlns:a16="http://schemas.microsoft.com/office/drawing/2014/main" id="{48FC0D36-3860-47C4-888F-562A99353B64}"/>
              </a:ext>
            </a:extLst>
          </p:cNvPr>
          <p:cNvCxnSpPr>
            <a:cxnSpLocks/>
          </p:cNvCxnSpPr>
          <p:nvPr/>
        </p:nvCxnSpPr>
        <p:spPr>
          <a:xfrm>
            <a:off x="1547052" y="4997788"/>
            <a:ext cx="0" cy="876068"/>
          </a:xfrm>
          <a:prstGeom prst="straightConnector1">
            <a:avLst/>
          </a:prstGeom>
          <a:noFill/>
          <a:ln w="19050" cap="flat" cmpd="sng" algn="ctr">
            <a:solidFill>
              <a:srgbClr val="000000"/>
            </a:solidFill>
            <a:prstDash val="solid"/>
            <a:headEnd type="none" w="lg" len="med"/>
            <a:tailEnd type="triangle" w="med" len="med"/>
          </a:ln>
          <a:effectLst/>
        </p:spPr>
      </p:cxnSp>
      <p:grpSp>
        <p:nvGrpSpPr>
          <p:cNvPr id="2078" name="Group 2077">
            <a:extLst>
              <a:ext uri="{FF2B5EF4-FFF2-40B4-BE49-F238E27FC236}">
                <a16:creationId xmlns:a16="http://schemas.microsoft.com/office/drawing/2014/main" id="{F2780D3B-3E3D-4C7B-BA1F-C0FF339D8A51}"/>
              </a:ext>
            </a:extLst>
          </p:cNvPr>
          <p:cNvGrpSpPr/>
          <p:nvPr/>
        </p:nvGrpSpPr>
        <p:grpSpPr>
          <a:xfrm>
            <a:off x="688095" y="5881927"/>
            <a:ext cx="8254704" cy="791308"/>
            <a:chOff x="686507" y="6142892"/>
            <a:chExt cx="8254704" cy="791308"/>
          </a:xfrm>
        </p:grpSpPr>
        <p:sp>
          <p:nvSpPr>
            <p:cNvPr id="55" name="Rectangle 54">
              <a:extLst>
                <a:ext uri="{FF2B5EF4-FFF2-40B4-BE49-F238E27FC236}">
                  <a16:creationId xmlns:a16="http://schemas.microsoft.com/office/drawing/2014/main" id="{C06EF729-EA3D-4610-99C8-C942AF45A401}"/>
                </a:ext>
              </a:extLst>
            </p:cNvPr>
            <p:cNvSpPr/>
            <p:nvPr/>
          </p:nvSpPr>
          <p:spPr bwMode="auto">
            <a:xfrm>
              <a:off x="686507" y="6142892"/>
              <a:ext cx="8254704" cy="79130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55" name="Group 2054">
              <a:extLst>
                <a:ext uri="{FF2B5EF4-FFF2-40B4-BE49-F238E27FC236}">
                  <a16:creationId xmlns:a16="http://schemas.microsoft.com/office/drawing/2014/main" id="{7EA480AF-11E2-4F28-8D26-F88C28BFD7EE}"/>
                </a:ext>
              </a:extLst>
            </p:cNvPr>
            <p:cNvGrpSpPr/>
            <p:nvPr/>
          </p:nvGrpSpPr>
          <p:grpSpPr>
            <a:xfrm>
              <a:off x="3704638" y="6358546"/>
              <a:ext cx="2218443" cy="367641"/>
              <a:chOff x="3476723" y="5710846"/>
              <a:chExt cx="2218443" cy="367641"/>
            </a:xfrm>
          </p:grpSpPr>
          <p:pic>
            <p:nvPicPr>
              <p:cNvPr id="18" name="Graphic 17">
                <a:extLst>
                  <a:ext uri="{FF2B5EF4-FFF2-40B4-BE49-F238E27FC236}">
                    <a16:creationId xmlns:a16="http://schemas.microsoft.com/office/drawing/2014/main" id="{36942917-ADCB-4A69-9BE2-9DD4E7BAA8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76723" y="5710846"/>
                <a:ext cx="360000" cy="360000"/>
              </a:xfrm>
              <a:prstGeom prst="rect">
                <a:avLst/>
              </a:prstGeom>
            </p:spPr>
          </p:pic>
          <p:sp>
            <p:nvSpPr>
              <p:cNvPr id="2054" name="TextBox 2053">
                <a:extLst>
                  <a:ext uri="{FF2B5EF4-FFF2-40B4-BE49-F238E27FC236}">
                    <a16:creationId xmlns:a16="http://schemas.microsoft.com/office/drawing/2014/main" id="{7200BAAA-A6E8-473D-96F7-96017DDF7517}"/>
                  </a:ext>
                </a:extLst>
              </p:cNvPr>
              <p:cNvSpPr txBox="1"/>
              <p:nvPr/>
            </p:nvSpPr>
            <p:spPr>
              <a:xfrm>
                <a:off x="4107562" y="5746088"/>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Lake Gen 2</a:t>
                </a:r>
              </a:p>
            </p:txBody>
          </p:sp>
        </p:grpSp>
      </p:grpSp>
      <p:cxnSp>
        <p:nvCxnSpPr>
          <p:cNvPr id="2059" name="Straight Arrow Connector 2058">
            <a:extLst>
              <a:ext uri="{FF2B5EF4-FFF2-40B4-BE49-F238E27FC236}">
                <a16:creationId xmlns:a16="http://schemas.microsoft.com/office/drawing/2014/main" id="{83E466FE-227B-4755-A92C-80A50BCDB1C6}"/>
              </a:ext>
            </a:extLst>
          </p:cNvPr>
          <p:cNvCxnSpPr>
            <a:cxnSpLocks/>
          </p:cNvCxnSpPr>
          <p:nvPr/>
        </p:nvCxnSpPr>
        <p:spPr>
          <a:xfrm>
            <a:off x="2118178" y="2117360"/>
            <a:ext cx="768660" cy="0"/>
          </a:xfrm>
          <a:prstGeom prst="straightConnector1">
            <a:avLst/>
          </a:prstGeom>
          <a:noFill/>
          <a:ln w="19050" cap="flat" cmpd="sng" algn="ctr">
            <a:solidFill>
              <a:srgbClr val="000000"/>
            </a:solidFill>
            <a:prstDash val="solid"/>
            <a:headEnd type="none" w="lg" len="med"/>
            <a:tailEnd type="triangle" w="med" len="med"/>
          </a:ln>
          <a:effectLst/>
        </p:spPr>
      </p:cxnSp>
      <p:sp>
        <p:nvSpPr>
          <p:cNvPr id="2062" name="TextBox 2061">
            <a:extLst>
              <a:ext uri="{FF2B5EF4-FFF2-40B4-BE49-F238E27FC236}">
                <a16:creationId xmlns:a16="http://schemas.microsoft.com/office/drawing/2014/main" id="{8D493B05-F15E-4599-95EE-34A9445E1381}"/>
              </a:ext>
            </a:extLst>
          </p:cNvPr>
          <p:cNvSpPr txBox="1"/>
          <p:nvPr/>
        </p:nvSpPr>
        <p:spPr>
          <a:xfrm>
            <a:off x="3884862" y="1938919"/>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sp>
        <p:nvSpPr>
          <p:cNvPr id="106" name="TextBox 105">
            <a:extLst>
              <a:ext uri="{FF2B5EF4-FFF2-40B4-BE49-F238E27FC236}">
                <a16:creationId xmlns:a16="http://schemas.microsoft.com/office/drawing/2014/main" id="{2EE8F954-7726-47DE-9ADE-C6C42278610B}"/>
              </a:ext>
            </a:extLst>
          </p:cNvPr>
          <p:cNvSpPr txBox="1"/>
          <p:nvPr/>
        </p:nvSpPr>
        <p:spPr>
          <a:xfrm>
            <a:off x="6698516" y="2360043"/>
            <a:ext cx="605610"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Event Hubs</a:t>
            </a:r>
          </a:p>
        </p:txBody>
      </p:sp>
      <p:sp>
        <p:nvSpPr>
          <p:cNvPr id="107" name="TextBox 106">
            <a:extLst>
              <a:ext uri="{FF2B5EF4-FFF2-40B4-BE49-F238E27FC236}">
                <a16:creationId xmlns:a16="http://schemas.microsoft.com/office/drawing/2014/main" id="{CAC8D8EB-589A-4934-A330-E3BC434FE4E4}"/>
              </a:ext>
            </a:extLst>
          </p:cNvPr>
          <p:cNvSpPr txBox="1"/>
          <p:nvPr/>
        </p:nvSpPr>
        <p:spPr>
          <a:xfrm>
            <a:off x="7827503" y="2444528"/>
            <a:ext cx="719999" cy="1661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Logic App</a:t>
            </a:r>
          </a:p>
        </p:txBody>
      </p:sp>
      <p:cxnSp>
        <p:nvCxnSpPr>
          <p:cNvPr id="4" name="Connector: Elbow 3">
            <a:extLst>
              <a:ext uri="{FF2B5EF4-FFF2-40B4-BE49-F238E27FC236}">
                <a16:creationId xmlns:a16="http://schemas.microsoft.com/office/drawing/2014/main" id="{E6150BA3-DB40-4E5F-9E4C-E144A03A6CAB}"/>
              </a:ext>
            </a:extLst>
          </p:cNvPr>
          <p:cNvCxnSpPr>
            <a:cxnSpLocks/>
            <a:stCxn id="82" idx="3"/>
            <a:endCxn id="69" idx="1"/>
          </p:cNvCxnSpPr>
          <p:nvPr/>
        </p:nvCxnSpPr>
        <p:spPr>
          <a:xfrm flipV="1">
            <a:off x="7256736" y="802084"/>
            <a:ext cx="2262631" cy="1048351"/>
          </a:xfrm>
          <a:prstGeom prst="bentConnector3">
            <a:avLst>
              <a:gd name="adj1" fmla="val 16374"/>
            </a:avLst>
          </a:prstGeom>
          <a:noFill/>
          <a:ln w="19050" cap="flat" cmpd="sng" algn="ctr">
            <a:solidFill>
              <a:schemeClr val="accent3">
                <a:lumMod val="60000"/>
                <a:lumOff val="40000"/>
              </a:schemeClr>
            </a:solidFill>
            <a:prstDash val="solid"/>
            <a:headEnd type="none" w="lg" len="med"/>
            <a:tailEnd type="triangle" w="med" len="med"/>
          </a:ln>
          <a:effectLst/>
        </p:spPr>
      </p:cxnSp>
      <p:cxnSp>
        <p:nvCxnSpPr>
          <p:cNvPr id="7" name="Straight Arrow Connector 6">
            <a:extLst>
              <a:ext uri="{FF2B5EF4-FFF2-40B4-BE49-F238E27FC236}">
                <a16:creationId xmlns:a16="http://schemas.microsoft.com/office/drawing/2014/main" id="{8AD94DBA-43C9-4C23-BDE0-71F844D0B7DD}"/>
              </a:ext>
            </a:extLst>
          </p:cNvPr>
          <p:cNvCxnSpPr/>
          <p:nvPr/>
        </p:nvCxnSpPr>
        <p:spPr>
          <a:xfrm>
            <a:off x="5984171" y="1850434"/>
            <a:ext cx="552565" cy="0"/>
          </a:xfrm>
          <a:prstGeom prst="straightConnector1">
            <a:avLst/>
          </a:prstGeom>
          <a:noFill/>
          <a:ln w="19050" cap="flat" cmpd="sng" algn="ctr">
            <a:solidFill>
              <a:schemeClr val="accent3">
                <a:lumMod val="60000"/>
                <a:lumOff val="40000"/>
              </a:schemeClr>
            </a:solidFill>
            <a:prstDash val="solid"/>
            <a:headEnd type="none" w="lg" len="med"/>
            <a:tailEnd type="triangle" w="med" len="med"/>
          </a:ln>
          <a:effectLst/>
        </p:spPr>
      </p:cxnSp>
      <p:cxnSp>
        <p:nvCxnSpPr>
          <p:cNvPr id="9" name="Straight Arrow Connector 8">
            <a:extLst>
              <a:ext uri="{FF2B5EF4-FFF2-40B4-BE49-F238E27FC236}">
                <a16:creationId xmlns:a16="http://schemas.microsoft.com/office/drawing/2014/main" id="{A444263F-E2DB-4BD5-A260-0F4B9EBD5DD0}"/>
              </a:ext>
            </a:extLst>
          </p:cNvPr>
          <p:cNvCxnSpPr>
            <a:cxnSpLocks/>
          </p:cNvCxnSpPr>
          <p:nvPr/>
        </p:nvCxnSpPr>
        <p:spPr>
          <a:xfrm>
            <a:off x="7279076" y="1857414"/>
            <a:ext cx="548427" cy="0"/>
          </a:xfrm>
          <a:prstGeom prst="straightConnector1">
            <a:avLst/>
          </a:prstGeom>
          <a:noFill/>
          <a:ln w="19050" cap="flat" cmpd="sng" algn="ctr">
            <a:solidFill>
              <a:schemeClr val="accent3">
                <a:lumMod val="60000"/>
                <a:lumOff val="40000"/>
              </a:schemeClr>
            </a:solidFill>
            <a:prstDash val="solid"/>
            <a:headEnd type="none" w="lg" len="med"/>
            <a:tailEnd type="triangle" w="med" len="med"/>
          </a:ln>
          <a:effectLst/>
        </p:spPr>
      </p:cxnSp>
      <p:cxnSp>
        <p:nvCxnSpPr>
          <p:cNvPr id="64" name="Straight Arrow Connector 63">
            <a:extLst>
              <a:ext uri="{FF2B5EF4-FFF2-40B4-BE49-F238E27FC236}">
                <a16:creationId xmlns:a16="http://schemas.microsoft.com/office/drawing/2014/main" id="{2AA32156-55C4-4B88-9000-217C358FC6A6}"/>
              </a:ext>
            </a:extLst>
          </p:cNvPr>
          <p:cNvCxnSpPr>
            <a:cxnSpLocks/>
          </p:cNvCxnSpPr>
          <p:nvPr/>
        </p:nvCxnSpPr>
        <p:spPr>
          <a:xfrm flipH="1">
            <a:off x="3011284" y="5352795"/>
            <a:ext cx="4130" cy="506539"/>
          </a:xfrm>
          <a:prstGeom prst="straightConnector1">
            <a:avLst/>
          </a:prstGeom>
          <a:noFill/>
          <a:ln w="19050" cap="flat" cmpd="sng" algn="ctr">
            <a:solidFill>
              <a:srgbClr val="000000"/>
            </a:solidFill>
            <a:prstDash val="solid"/>
            <a:headEnd type="none" w="lg" len="med"/>
            <a:tailEnd type="triangle" w="med" len="med"/>
          </a:ln>
          <a:effectLst/>
        </p:spPr>
      </p:cxnSp>
      <p:cxnSp>
        <p:nvCxnSpPr>
          <p:cNvPr id="66" name="Straight Arrow Connector 65">
            <a:extLst>
              <a:ext uri="{FF2B5EF4-FFF2-40B4-BE49-F238E27FC236}">
                <a16:creationId xmlns:a16="http://schemas.microsoft.com/office/drawing/2014/main" id="{FD919623-A86A-457C-AAC0-3B1E725F0C3F}"/>
              </a:ext>
            </a:extLst>
          </p:cNvPr>
          <p:cNvCxnSpPr>
            <a:cxnSpLocks/>
          </p:cNvCxnSpPr>
          <p:nvPr/>
        </p:nvCxnSpPr>
        <p:spPr>
          <a:xfrm>
            <a:off x="3772121" y="5361930"/>
            <a:ext cx="0" cy="485727"/>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3" name="Group 92">
            <a:extLst>
              <a:ext uri="{FF2B5EF4-FFF2-40B4-BE49-F238E27FC236}">
                <a16:creationId xmlns:a16="http://schemas.microsoft.com/office/drawing/2014/main" id="{49B82087-B0BC-4848-B112-E4935CA6B607}"/>
              </a:ext>
            </a:extLst>
          </p:cNvPr>
          <p:cNvGrpSpPr/>
          <p:nvPr/>
        </p:nvGrpSpPr>
        <p:grpSpPr>
          <a:xfrm>
            <a:off x="5505798" y="4088613"/>
            <a:ext cx="3445565" cy="1286689"/>
            <a:chOff x="5495646" y="4424851"/>
            <a:chExt cx="3445565" cy="1286689"/>
          </a:xfrm>
        </p:grpSpPr>
        <p:sp>
          <p:nvSpPr>
            <p:cNvPr id="67" name="Rectangle 66">
              <a:extLst>
                <a:ext uri="{FF2B5EF4-FFF2-40B4-BE49-F238E27FC236}">
                  <a16:creationId xmlns:a16="http://schemas.microsoft.com/office/drawing/2014/main" id="{82929D9A-DEFC-4BC0-9A8D-289C9895D81D}"/>
                </a:ext>
              </a:extLst>
            </p:cNvPr>
            <p:cNvSpPr/>
            <p:nvPr/>
          </p:nvSpPr>
          <p:spPr bwMode="auto">
            <a:xfrm>
              <a:off x="5495646" y="4424851"/>
              <a:ext cx="3445565"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68" name="Group 2067">
              <a:extLst>
                <a:ext uri="{FF2B5EF4-FFF2-40B4-BE49-F238E27FC236}">
                  <a16:creationId xmlns:a16="http://schemas.microsoft.com/office/drawing/2014/main" id="{E19B705F-9126-4E4C-AB43-6379A32256CE}"/>
                </a:ext>
              </a:extLst>
            </p:cNvPr>
            <p:cNvGrpSpPr/>
            <p:nvPr/>
          </p:nvGrpSpPr>
          <p:grpSpPr>
            <a:xfrm>
              <a:off x="7372981" y="4931855"/>
              <a:ext cx="1537924" cy="360000"/>
              <a:chOff x="7249867" y="4208717"/>
              <a:chExt cx="1537924" cy="360000"/>
            </a:xfrm>
          </p:grpSpPr>
          <p:sp>
            <p:nvSpPr>
              <p:cNvPr id="2063" name="TextBox 2062">
                <a:extLst>
                  <a:ext uri="{FF2B5EF4-FFF2-40B4-BE49-F238E27FC236}">
                    <a16:creationId xmlns:a16="http://schemas.microsoft.com/office/drawing/2014/main" id="{951F593A-492A-4445-8CF9-895D09A17915}"/>
                  </a:ext>
                </a:extLst>
              </p:cNvPr>
              <p:cNvSpPr txBox="1"/>
              <p:nvPr/>
            </p:nvSpPr>
            <p:spPr>
              <a:xfrm>
                <a:off x="7635212" y="4215984"/>
                <a:ext cx="1152579"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Synapse Analytics</a:t>
                </a:r>
              </a:p>
            </p:txBody>
          </p:sp>
          <p:pic>
            <p:nvPicPr>
              <p:cNvPr id="2064" name="Graphic 2063">
                <a:extLst>
                  <a:ext uri="{FF2B5EF4-FFF2-40B4-BE49-F238E27FC236}">
                    <a16:creationId xmlns:a16="http://schemas.microsoft.com/office/drawing/2014/main" id="{DE92E9C4-4494-4B98-9DD4-A14CF475FCC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9867" y="4208717"/>
                <a:ext cx="313125" cy="360000"/>
              </a:xfrm>
              <a:prstGeom prst="rect">
                <a:avLst/>
              </a:prstGeom>
            </p:spPr>
          </p:pic>
        </p:grpSp>
        <p:grpSp>
          <p:nvGrpSpPr>
            <p:cNvPr id="2069" name="Group 2068">
              <a:extLst>
                <a:ext uri="{FF2B5EF4-FFF2-40B4-BE49-F238E27FC236}">
                  <a16:creationId xmlns:a16="http://schemas.microsoft.com/office/drawing/2014/main" id="{62D1B794-9A5A-4BD5-BF98-D4F751817994}"/>
                </a:ext>
              </a:extLst>
            </p:cNvPr>
            <p:cNvGrpSpPr/>
            <p:nvPr/>
          </p:nvGrpSpPr>
          <p:grpSpPr>
            <a:xfrm>
              <a:off x="5575782" y="4916599"/>
              <a:ext cx="1570303" cy="360000"/>
              <a:chOff x="5378138" y="4179766"/>
              <a:chExt cx="1570303" cy="360000"/>
            </a:xfrm>
          </p:grpSpPr>
          <p:pic>
            <p:nvPicPr>
              <p:cNvPr id="29" name="Graphic 28">
                <a:extLst>
                  <a:ext uri="{FF2B5EF4-FFF2-40B4-BE49-F238E27FC236}">
                    <a16:creationId xmlns:a16="http://schemas.microsoft.com/office/drawing/2014/main" id="{7A78BD5A-0E7A-4CE8-B21C-B7D8CAEC1E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78138" y="4179766"/>
                <a:ext cx="360000" cy="360000"/>
              </a:xfrm>
              <a:prstGeom prst="rect">
                <a:avLst/>
              </a:prstGeom>
            </p:spPr>
          </p:pic>
          <p:sp>
            <p:nvSpPr>
              <p:cNvPr id="68" name="TextBox 67">
                <a:extLst>
                  <a:ext uri="{FF2B5EF4-FFF2-40B4-BE49-F238E27FC236}">
                    <a16:creationId xmlns:a16="http://schemas.microsoft.com/office/drawing/2014/main" id="{D83A5F90-DABC-45C6-A5BD-DD16332B37EC}"/>
                  </a:ext>
                </a:extLst>
              </p:cNvPr>
              <p:cNvSpPr txBox="1"/>
              <p:nvPr/>
            </p:nvSpPr>
            <p:spPr>
              <a:xfrm>
                <a:off x="5795862" y="4206117"/>
                <a:ext cx="1152579" cy="332399"/>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SQL Datawarehouse</a:t>
                </a:r>
              </a:p>
            </p:txBody>
          </p:sp>
        </p:grpSp>
      </p:grpSp>
      <p:cxnSp>
        <p:nvCxnSpPr>
          <p:cNvPr id="84" name="Straight Arrow Connector 83">
            <a:extLst>
              <a:ext uri="{FF2B5EF4-FFF2-40B4-BE49-F238E27FC236}">
                <a16:creationId xmlns:a16="http://schemas.microsoft.com/office/drawing/2014/main" id="{8420B9F6-867E-4A2C-8F59-7D0BEAF51070}"/>
              </a:ext>
            </a:extLst>
          </p:cNvPr>
          <p:cNvCxnSpPr>
            <a:cxnSpLocks/>
          </p:cNvCxnSpPr>
          <p:nvPr/>
        </p:nvCxnSpPr>
        <p:spPr>
          <a:xfrm>
            <a:off x="5831570" y="2753500"/>
            <a:ext cx="0" cy="1281029"/>
          </a:xfrm>
          <a:prstGeom prst="straightConnector1">
            <a:avLst/>
          </a:prstGeom>
          <a:noFill/>
          <a:ln w="19050" cap="flat" cmpd="sng" algn="ctr">
            <a:solidFill>
              <a:srgbClr val="000000"/>
            </a:solidFill>
            <a:prstDash val="solid"/>
            <a:headEnd type="none" w="lg" len="med"/>
            <a:tailEnd type="triangle" w="med" len="med"/>
          </a:ln>
          <a:effectLst/>
        </p:spPr>
      </p:cxnSp>
      <p:cxnSp>
        <p:nvCxnSpPr>
          <p:cNvPr id="85" name="Straight Arrow Connector 84">
            <a:extLst>
              <a:ext uri="{FF2B5EF4-FFF2-40B4-BE49-F238E27FC236}">
                <a16:creationId xmlns:a16="http://schemas.microsoft.com/office/drawing/2014/main" id="{F5102098-353B-4C88-86B7-9FAA84A7E80A}"/>
              </a:ext>
            </a:extLst>
          </p:cNvPr>
          <p:cNvCxnSpPr>
            <a:cxnSpLocks/>
          </p:cNvCxnSpPr>
          <p:nvPr/>
        </p:nvCxnSpPr>
        <p:spPr>
          <a:xfrm>
            <a:off x="7048963" y="5398798"/>
            <a:ext cx="0" cy="483922"/>
          </a:xfrm>
          <a:prstGeom prst="straightConnector1">
            <a:avLst/>
          </a:prstGeom>
          <a:noFill/>
          <a:ln w="19050" cap="flat" cmpd="sng" algn="ctr">
            <a:solidFill>
              <a:srgbClr val="000000"/>
            </a:solidFill>
            <a:prstDash val="solid"/>
            <a:headEnd type="none" w="lg" len="med"/>
            <a:tailEnd type="triangle" w="med" len="med"/>
          </a:ln>
          <a:effectLst/>
        </p:spPr>
      </p:cxnSp>
      <p:cxnSp>
        <p:nvCxnSpPr>
          <p:cNvPr id="86" name="Straight Arrow Connector 85">
            <a:extLst>
              <a:ext uri="{FF2B5EF4-FFF2-40B4-BE49-F238E27FC236}">
                <a16:creationId xmlns:a16="http://schemas.microsoft.com/office/drawing/2014/main" id="{D9846E3A-2378-4E97-90D9-2DA48D546DD6}"/>
              </a:ext>
            </a:extLst>
          </p:cNvPr>
          <p:cNvCxnSpPr>
            <a:cxnSpLocks/>
          </p:cNvCxnSpPr>
          <p:nvPr/>
        </p:nvCxnSpPr>
        <p:spPr>
          <a:xfrm>
            <a:off x="7521358" y="5375302"/>
            <a:ext cx="0" cy="507419"/>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2" name="Group 91">
            <a:extLst>
              <a:ext uri="{FF2B5EF4-FFF2-40B4-BE49-F238E27FC236}">
                <a16:creationId xmlns:a16="http://schemas.microsoft.com/office/drawing/2014/main" id="{F96AB8BA-5C0C-4FB2-99F7-6EF5F43C2647}"/>
              </a:ext>
            </a:extLst>
          </p:cNvPr>
          <p:cNvGrpSpPr/>
          <p:nvPr/>
        </p:nvGrpSpPr>
        <p:grpSpPr>
          <a:xfrm>
            <a:off x="4356624" y="4091404"/>
            <a:ext cx="906891" cy="1272327"/>
            <a:chOff x="4346472" y="4427642"/>
            <a:chExt cx="906891" cy="1272327"/>
          </a:xfrm>
        </p:grpSpPr>
        <p:sp>
          <p:nvSpPr>
            <p:cNvPr id="87" name="Rectangle 86">
              <a:extLst>
                <a:ext uri="{FF2B5EF4-FFF2-40B4-BE49-F238E27FC236}">
                  <a16:creationId xmlns:a16="http://schemas.microsoft.com/office/drawing/2014/main" id="{C93BDA40-2B2A-42B7-8798-4CC7E1FA647A}"/>
                </a:ext>
              </a:extLst>
            </p:cNvPr>
            <p:cNvSpPr/>
            <p:nvPr/>
          </p:nvSpPr>
          <p:spPr bwMode="auto">
            <a:xfrm>
              <a:off x="4346472" y="4427642"/>
              <a:ext cx="906891"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13" name="Graphic 12">
              <a:extLst>
                <a:ext uri="{FF2B5EF4-FFF2-40B4-BE49-F238E27FC236}">
                  <a16:creationId xmlns:a16="http://schemas.microsoft.com/office/drawing/2014/main" id="{B6EE4014-0BC6-4208-8F16-730663E254A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04869" y="4792328"/>
              <a:ext cx="360000" cy="360000"/>
            </a:xfrm>
            <a:prstGeom prst="rect">
              <a:avLst/>
            </a:prstGeom>
          </p:spPr>
        </p:pic>
        <p:sp>
          <p:nvSpPr>
            <p:cNvPr id="89" name="TextBox 88">
              <a:extLst>
                <a:ext uri="{FF2B5EF4-FFF2-40B4-BE49-F238E27FC236}">
                  <a16:creationId xmlns:a16="http://schemas.microsoft.com/office/drawing/2014/main" id="{D1E29D12-C807-437F-AC78-383EEE5CA250}"/>
                </a:ext>
              </a:extLst>
            </p:cNvPr>
            <p:cNvSpPr txBox="1"/>
            <p:nvPr/>
          </p:nvSpPr>
          <p:spPr>
            <a:xfrm>
              <a:off x="4522733" y="5251656"/>
              <a:ext cx="524271" cy="332399"/>
            </a:xfrm>
            <a:prstGeom prst="rect">
              <a:avLst/>
            </a:prstGeom>
            <a:noFill/>
          </p:spPr>
          <p:txBody>
            <a:bodyPr wrap="square" lIns="0" tIns="0" rIns="0" bIns="0" rtlCol="0">
              <a:spAutoFit/>
            </a:bodyPr>
            <a:lstStyle/>
            <a:p>
              <a:pPr algn="ct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SQL</a:t>
              </a:r>
            </a:p>
          </p:txBody>
        </p:sp>
      </p:grpSp>
      <p:cxnSp>
        <p:nvCxnSpPr>
          <p:cNvPr id="91" name="Straight Arrow Connector 90">
            <a:extLst>
              <a:ext uri="{FF2B5EF4-FFF2-40B4-BE49-F238E27FC236}">
                <a16:creationId xmlns:a16="http://schemas.microsoft.com/office/drawing/2014/main" id="{2E7AE7E5-DEA3-4EF8-9075-5F49F793A41D}"/>
              </a:ext>
            </a:extLst>
          </p:cNvPr>
          <p:cNvCxnSpPr>
            <a:cxnSpLocks/>
          </p:cNvCxnSpPr>
          <p:nvPr/>
        </p:nvCxnSpPr>
        <p:spPr>
          <a:xfrm>
            <a:off x="4696106" y="2753500"/>
            <a:ext cx="0" cy="1335113"/>
          </a:xfrm>
          <a:prstGeom prst="straightConnector1">
            <a:avLst/>
          </a:prstGeom>
          <a:noFill/>
          <a:ln w="19050" cap="flat" cmpd="sng" algn="ctr">
            <a:solidFill>
              <a:srgbClr val="000000"/>
            </a:solidFill>
            <a:prstDash val="solid"/>
            <a:headEnd type="none" w="lg" len="med"/>
            <a:tailEnd type="triangle" w="med" len="med"/>
          </a:ln>
          <a:effectLst/>
        </p:spPr>
      </p:cxnSp>
      <p:cxnSp>
        <p:nvCxnSpPr>
          <p:cNvPr id="103" name="Straight Arrow Connector 102">
            <a:extLst>
              <a:ext uri="{FF2B5EF4-FFF2-40B4-BE49-F238E27FC236}">
                <a16:creationId xmlns:a16="http://schemas.microsoft.com/office/drawing/2014/main" id="{B3F3BD21-2B59-419B-BCE9-95D3092075A3}"/>
              </a:ext>
            </a:extLst>
          </p:cNvPr>
          <p:cNvCxnSpPr>
            <a:cxnSpLocks/>
            <a:stCxn id="83" idx="3"/>
          </p:cNvCxnSpPr>
          <p:nvPr/>
        </p:nvCxnSpPr>
        <p:spPr>
          <a:xfrm flipV="1">
            <a:off x="8586299" y="1865640"/>
            <a:ext cx="885676" cy="6636"/>
          </a:xfrm>
          <a:prstGeom prst="straightConnector1">
            <a:avLst/>
          </a:prstGeom>
          <a:noFill/>
          <a:ln w="19050" cap="flat" cmpd="sng" algn="ctr">
            <a:solidFill>
              <a:schemeClr val="accent3">
                <a:lumMod val="60000"/>
                <a:lumOff val="40000"/>
              </a:schemeClr>
            </a:solidFill>
            <a:prstDash val="solid"/>
            <a:headEnd type="none" w="lg" len="med"/>
            <a:tailEnd type="triangle" w="med" len="med"/>
          </a:ln>
          <a:effectLst/>
        </p:spPr>
      </p:cxnSp>
      <p:cxnSp>
        <p:nvCxnSpPr>
          <p:cNvPr id="2053" name="Straight Arrow Connector 2052">
            <a:extLst>
              <a:ext uri="{FF2B5EF4-FFF2-40B4-BE49-F238E27FC236}">
                <a16:creationId xmlns:a16="http://schemas.microsoft.com/office/drawing/2014/main" id="{49553682-7F22-421A-82E4-92A710564538}"/>
              </a:ext>
            </a:extLst>
          </p:cNvPr>
          <p:cNvCxnSpPr/>
          <p:nvPr/>
        </p:nvCxnSpPr>
        <p:spPr>
          <a:xfrm flipH="1">
            <a:off x="8942800" y="4236265"/>
            <a:ext cx="576567"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11" name="Straight Arrow Connector 110">
            <a:extLst>
              <a:ext uri="{FF2B5EF4-FFF2-40B4-BE49-F238E27FC236}">
                <a16:creationId xmlns:a16="http://schemas.microsoft.com/office/drawing/2014/main" id="{BDE5A235-E5BA-4014-9748-ACA9B679D902}"/>
              </a:ext>
            </a:extLst>
          </p:cNvPr>
          <p:cNvCxnSpPr>
            <a:cxnSpLocks/>
          </p:cNvCxnSpPr>
          <p:nvPr/>
        </p:nvCxnSpPr>
        <p:spPr>
          <a:xfrm>
            <a:off x="4966457" y="3860026"/>
            <a:ext cx="0" cy="228587"/>
          </a:xfrm>
          <a:prstGeom prst="straightConnector1">
            <a:avLst/>
          </a:prstGeom>
          <a:noFill/>
          <a:ln w="19050" cap="flat" cmpd="sng" algn="ctr">
            <a:solidFill>
              <a:srgbClr val="000000"/>
            </a:solidFill>
            <a:prstDash val="solid"/>
            <a:headEnd type="none" w="lg" len="med"/>
            <a:tailEnd type="triangle" w="med" len="med"/>
          </a:ln>
          <a:effectLst/>
        </p:spPr>
      </p:cxnSp>
      <p:cxnSp>
        <p:nvCxnSpPr>
          <p:cNvPr id="2061" name="Straight Connector 2060">
            <a:extLst>
              <a:ext uri="{FF2B5EF4-FFF2-40B4-BE49-F238E27FC236}">
                <a16:creationId xmlns:a16="http://schemas.microsoft.com/office/drawing/2014/main" id="{1AD6DD68-D4F3-4C80-BC92-2C38DE9AC9AE}"/>
              </a:ext>
            </a:extLst>
          </p:cNvPr>
          <p:cNvCxnSpPr>
            <a:cxnSpLocks/>
          </p:cNvCxnSpPr>
          <p:nvPr/>
        </p:nvCxnSpPr>
        <p:spPr>
          <a:xfrm>
            <a:off x="4975021" y="3864788"/>
            <a:ext cx="4552909" cy="0"/>
          </a:xfrm>
          <a:prstGeom prst="line">
            <a:avLst/>
          </a:prstGeom>
          <a:noFill/>
          <a:ln w="19050" cap="flat" cmpd="sng" algn="ctr">
            <a:solidFill>
              <a:srgbClr val="000000"/>
            </a:solidFill>
            <a:prstDash val="solid"/>
            <a:headEnd type="none" w="med" len="med"/>
            <a:tailEnd type="none" w="med" len="med"/>
          </a:ln>
          <a:effectLst/>
        </p:spPr>
      </p:cxnSp>
      <p:grpSp>
        <p:nvGrpSpPr>
          <p:cNvPr id="95" name="Group 94">
            <a:extLst>
              <a:ext uri="{FF2B5EF4-FFF2-40B4-BE49-F238E27FC236}">
                <a16:creationId xmlns:a16="http://schemas.microsoft.com/office/drawing/2014/main" id="{9C80676B-4525-4D77-B1DE-CBA5D10209FF}"/>
              </a:ext>
            </a:extLst>
          </p:cNvPr>
          <p:cNvGrpSpPr/>
          <p:nvPr/>
        </p:nvGrpSpPr>
        <p:grpSpPr>
          <a:xfrm>
            <a:off x="2893449" y="3036082"/>
            <a:ext cx="3052481" cy="754007"/>
            <a:chOff x="2885249" y="3163451"/>
            <a:chExt cx="3052481" cy="754007"/>
          </a:xfrm>
        </p:grpSpPr>
        <p:sp>
          <p:nvSpPr>
            <p:cNvPr id="116" name="Rectangle 115">
              <a:extLst>
                <a:ext uri="{FF2B5EF4-FFF2-40B4-BE49-F238E27FC236}">
                  <a16:creationId xmlns:a16="http://schemas.microsoft.com/office/drawing/2014/main" id="{8071C4AA-F47E-4433-BD73-06B070257543}"/>
                </a:ext>
              </a:extLst>
            </p:cNvPr>
            <p:cNvSpPr/>
            <p:nvPr/>
          </p:nvSpPr>
          <p:spPr bwMode="auto">
            <a:xfrm>
              <a:off x="2885249" y="3163451"/>
              <a:ext cx="3052481" cy="75400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94" name="Group 93">
              <a:extLst>
                <a:ext uri="{FF2B5EF4-FFF2-40B4-BE49-F238E27FC236}">
                  <a16:creationId xmlns:a16="http://schemas.microsoft.com/office/drawing/2014/main" id="{876F4413-D318-4761-97B8-8C4F7BAD7CB2}"/>
                </a:ext>
              </a:extLst>
            </p:cNvPr>
            <p:cNvGrpSpPr/>
            <p:nvPr/>
          </p:nvGrpSpPr>
          <p:grpSpPr>
            <a:xfrm>
              <a:off x="3763922" y="3345781"/>
              <a:ext cx="1334847" cy="360000"/>
              <a:chOff x="3763922" y="3345781"/>
              <a:chExt cx="1334847" cy="360000"/>
            </a:xfrm>
          </p:grpSpPr>
          <p:pic>
            <p:nvPicPr>
              <p:cNvPr id="2066" name="Graphic 2065">
                <a:extLst>
                  <a:ext uri="{FF2B5EF4-FFF2-40B4-BE49-F238E27FC236}">
                    <a16:creationId xmlns:a16="http://schemas.microsoft.com/office/drawing/2014/main" id="{A4108ED1-9D20-4D51-BC42-883D25CEF9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63922" y="3345781"/>
                <a:ext cx="360000" cy="360000"/>
              </a:xfrm>
              <a:prstGeom prst="rect">
                <a:avLst/>
              </a:prstGeom>
            </p:spPr>
          </p:pic>
          <p:sp>
            <p:nvSpPr>
              <p:cNvPr id="119" name="TextBox 118">
                <a:extLst>
                  <a:ext uri="{FF2B5EF4-FFF2-40B4-BE49-F238E27FC236}">
                    <a16:creationId xmlns:a16="http://schemas.microsoft.com/office/drawing/2014/main" id="{40691262-3D00-43E0-9970-139F05CC36E1}"/>
                  </a:ext>
                </a:extLst>
              </p:cNvPr>
              <p:cNvSpPr txBox="1"/>
              <p:nvPr/>
            </p:nvSpPr>
            <p:spPr>
              <a:xfrm>
                <a:off x="4191371" y="3364575"/>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Time Series Insights</a:t>
                </a:r>
              </a:p>
            </p:txBody>
          </p:sp>
        </p:grpSp>
      </p:grpSp>
      <p:cxnSp>
        <p:nvCxnSpPr>
          <p:cNvPr id="122" name="Straight Arrow Connector 121">
            <a:extLst>
              <a:ext uri="{FF2B5EF4-FFF2-40B4-BE49-F238E27FC236}">
                <a16:creationId xmlns:a16="http://schemas.microsoft.com/office/drawing/2014/main" id="{79B296E7-F04C-40A9-A445-185261CA1C3E}"/>
              </a:ext>
            </a:extLst>
          </p:cNvPr>
          <p:cNvCxnSpPr>
            <a:cxnSpLocks/>
          </p:cNvCxnSpPr>
          <p:nvPr/>
        </p:nvCxnSpPr>
        <p:spPr>
          <a:xfrm>
            <a:off x="2124788" y="3446338"/>
            <a:ext cx="768660" cy="0"/>
          </a:xfrm>
          <a:prstGeom prst="straightConnector1">
            <a:avLst/>
          </a:prstGeom>
          <a:noFill/>
          <a:ln w="19050" cap="flat" cmpd="sng" algn="ctr">
            <a:solidFill>
              <a:srgbClr val="000000"/>
            </a:solidFill>
            <a:prstDash val="solid"/>
            <a:headEnd type="none" w="lg" len="med"/>
            <a:tailEnd type="triangle" w="med" len="med"/>
          </a:ln>
          <a:effectLst/>
        </p:spPr>
      </p:cxnSp>
      <p:cxnSp>
        <p:nvCxnSpPr>
          <p:cNvPr id="123" name="Straight Arrow Connector 122">
            <a:extLst>
              <a:ext uri="{FF2B5EF4-FFF2-40B4-BE49-F238E27FC236}">
                <a16:creationId xmlns:a16="http://schemas.microsoft.com/office/drawing/2014/main" id="{21236C44-E393-48C3-B012-17DCB4E595C8}"/>
              </a:ext>
            </a:extLst>
          </p:cNvPr>
          <p:cNvCxnSpPr>
            <a:cxnSpLocks/>
          </p:cNvCxnSpPr>
          <p:nvPr/>
        </p:nvCxnSpPr>
        <p:spPr>
          <a:xfrm flipH="1" flipV="1">
            <a:off x="5945157" y="3416429"/>
            <a:ext cx="3580424" cy="6981"/>
          </a:xfrm>
          <a:prstGeom prst="straightConnector1">
            <a:avLst/>
          </a:prstGeom>
          <a:noFill/>
          <a:ln w="19050" cap="flat" cmpd="sng" algn="ctr">
            <a:solidFill>
              <a:srgbClr val="000000"/>
            </a:solidFill>
            <a:prstDash val="solid"/>
            <a:headEnd type="none" w="lg" len="med"/>
            <a:tailEnd type="triangle" w="med" len="med"/>
          </a:ln>
          <a:effectLst/>
        </p:spPr>
      </p:cxnSp>
      <p:sp>
        <p:nvSpPr>
          <p:cNvPr id="57" name="Rectangle 56">
            <a:extLst>
              <a:ext uri="{FF2B5EF4-FFF2-40B4-BE49-F238E27FC236}">
                <a16:creationId xmlns:a16="http://schemas.microsoft.com/office/drawing/2014/main" id="{4E948A42-7075-4281-AB6C-9F32A4F37310}"/>
              </a:ext>
            </a:extLst>
          </p:cNvPr>
          <p:cNvSpPr/>
          <p:nvPr/>
        </p:nvSpPr>
        <p:spPr bwMode="auto">
          <a:xfrm>
            <a:off x="9519366" y="2994612"/>
            <a:ext cx="1841930" cy="149641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1" name="Group 50">
            <a:extLst>
              <a:ext uri="{FF2B5EF4-FFF2-40B4-BE49-F238E27FC236}">
                <a16:creationId xmlns:a16="http://schemas.microsoft.com/office/drawing/2014/main" id="{A4AC3279-830A-4628-931B-931C9B9DD62E}"/>
              </a:ext>
            </a:extLst>
          </p:cNvPr>
          <p:cNvGrpSpPr/>
          <p:nvPr/>
        </p:nvGrpSpPr>
        <p:grpSpPr>
          <a:xfrm>
            <a:off x="9818146" y="3610963"/>
            <a:ext cx="1252935" cy="358250"/>
            <a:chOff x="9730105" y="3501775"/>
            <a:chExt cx="1252935" cy="358250"/>
          </a:xfrm>
        </p:grpSpPr>
        <p:sp>
          <p:nvSpPr>
            <p:cNvPr id="58" name="TextBox 57">
              <a:extLst>
                <a:ext uri="{FF2B5EF4-FFF2-40B4-BE49-F238E27FC236}">
                  <a16:creationId xmlns:a16="http://schemas.microsoft.com/office/drawing/2014/main" id="{CDBA0939-8AA3-4E72-B317-BBE45D1DC071}"/>
                </a:ext>
              </a:extLst>
            </p:cNvPr>
            <p:cNvSpPr txBox="1"/>
            <p:nvPr/>
          </p:nvSpPr>
          <p:spPr>
            <a:xfrm>
              <a:off x="10374997" y="3640359"/>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Power BI</a:t>
              </a:r>
            </a:p>
          </p:txBody>
        </p:sp>
        <p:grpSp>
          <p:nvGrpSpPr>
            <p:cNvPr id="59" name="Group 58">
              <a:extLst>
                <a:ext uri="{FF2B5EF4-FFF2-40B4-BE49-F238E27FC236}">
                  <a16:creationId xmlns:a16="http://schemas.microsoft.com/office/drawing/2014/main" id="{CF0CA3EF-E4AF-48CE-A471-4C831E54EF3F}"/>
                </a:ext>
              </a:extLst>
            </p:cNvPr>
            <p:cNvGrpSpPr/>
            <p:nvPr/>
          </p:nvGrpSpPr>
          <p:grpSpPr>
            <a:xfrm>
              <a:off x="9730105" y="3501775"/>
              <a:ext cx="474506" cy="358250"/>
              <a:chOff x="2851176" y="840527"/>
              <a:chExt cx="3024388" cy="2283410"/>
            </a:xfrm>
          </p:grpSpPr>
          <p:sp>
            <p:nvSpPr>
              <p:cNvPr id="60" name="Freeform: Shape 338">
                <a:extLst>
                  <a:ext uri="{FF2B5EF4-FFF2-40B4-BE49-F238E27FC236}">
                    <a16:creationId xmlns:a16="http://schemas.microsoft.com/office/drawing/2014/main" id="{755D314E-9F9D-47B0-8CC8-7815A6387FB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sp>
            <p:nvSpPr>
              <p:cNvPr id="61" name="Freeform: Shape 339">
                <a:extLst>
                  <a:ext uri="{FF2B5EF4-FFF2-40B4-BE49-F238E27FC236}">
                    <a16:creationId xmlns:a16="http://schemas.microsoft.com/office/drawing/2014/main" id="{37EC31AF-BED1-444B-9403-A3721206BF9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grpSp>
      </p:grpSp>
      <p:grpSp>
        <p:nvGrpSpPr>
          <p:cNvPr id="88" name="Group 87">
            <a:extLst>
              <a:ext uri="{FF2B5EF4-FFF2-40B4-BE49-F238E27FC236}">
                <a16:creationId xmlns:a16="http://schemas.microsoft.com/office/drawing/2014/main" id="{854C39FA-609C-401B-87E3-8DD47A4202C8}"/>
              </a:ext>
            </a:extLst>
          </p:cNvPr>
          <p:cNvGrpSpPr/>
          <p:nvPr/>
        </p:nvGrpSpPr>
        <p:grpSpPr>
          <a:xfrm>
            <a:off x="2490882" y="4089603"/>
            <a:ext cx="1575344" cy="1272327"/>
            <a:chOff x="2489294" y="4089602"/>
            <a:chExt cx="1575344" cy="1272327"/>
          </a:xfrm>
        </p:grpSpPr>
        <p:sp>
          <p:nvSpPr>
            <p:cNvPr id="96" name="Rectangle 95">
              <a:extLst>
                <a:ext uri="{FF2B5EF4-FFF2-40B4-BE49-F238E27FC236}">
                  <a16:creationId xmlns:a16="http://schemas.microsoft.com/office/drawing/2014/main" id="{E58E37C9-2C00-4AEF-BE81-2772A2572DC1}"/>
                </a:ext>
              </a:extLst>
            </p:cNvPr>
            <p:cNvSpPr/>
            <p:nvPr/>
          </p:nvSpPr>
          <p:spPr bwMode="auto">
            <a:xfrm>
              <a:off x="2489294" y="4089602"/>
              <a:ext cx="1575344"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97" name="Graphic 96">
              <a:extLst>
                <a:ext uri="{FF2B5EF4-FFF2-40B4-BE49-F238E27FC236}">
                  <a16:creationId xmlns:a16="http://schemas.microsoft.com/office/drawing/2014/main" id="{04BAAE05-75D5-4189-B004-3A529241760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589519" y="4278408"/>
              <a:ext cx="360000" cy="360000"/>
            </a:xfrm>
            <a:prstGeom prst="rect">
              <a:avLst/>
            </a:prstGeom>
          </p:spPr>
        </p:pic>
        <p:sp>
          <p:nvSpPr>
            <p:cNvPr id="98" name="TextBox 97">
              <a:extLst>
                <a:ext uri="{FF2B5EF4-FFF2-40B4-BE49-F238E27FC236}">
                  <a16:creationId xmlns:a16="http://schemas.microsoft.com/office/drawing/2014/main" id="{DFE975CF-47C7-43CE-A885-6D44F9AC3ACA}"/>
                </a:ext>
              </a:extLst>
            </p:cNvPr>
            <p:cNvSpPr txBox="1"/>
            <p:nvPr/>
          </p:nvSpPr>
          <p:spPr>
            <a:xfrm>
              <a:off x="3085966" y="4306009"/>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Factory</a:t>
              </a:r>
            </a:p>
          </p:txBody>
        </p:sp>
        <p:sp>
          <p:nvSpPr>
            <p:cNvPr id="99" name="TextBox 98">
              <a:extLst>
                <a:ext uri="{FF2B5EF4-FFF2-40B4-BE49-F238E27FC236}">
                  <a16:creationId xmlns:a16="http://schemas.microsoft.com/office/drawing/2014/main" id="{9B0F34B2-6ABA-46D1-83DF-49ECC3A760FD}"/>
                </a:ext>
              </a:extLst>
            </p:cNvPr>
            <p:cNvSpPr txBox="1"/>
            <p:nvPr/>
          </p:nvSpPr>
          <p:spPr>
            <a:xfrm>
              <a:off x="3078768" y="4846326"/>
              <a:ext cx="771498"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Synapse Analytics</a:t>
              </a:r>
            </a:p>
          </p:txBody>
        </p:sp>
        <p:pic>
          <p:nvPicPr>
            <p:cNvPr id="100" name="Graphic 99">
              <a:extLst>
                <a:ext uri="{FF2B5EF4-FFF2-40B4-BE49-F238E27FC236}">
                  <a16:creationId xmlns:a16="http://schemas.microsoft.com/office/drawing/2014/main" id="{2F0836BC-333A-4E6F-BEC0-91A16B7E43D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18043" y="4840444"/>
              <a:ext cx="313125" cy="360000"/>
            </a:xfrm>
            <a:prstGeom prst="rect">
              <a:avLst/>
            </a:prstGeom>
          </p:spPr>
        </p:pic>
      </p:grpSp>
    </p:spTree>
    <p:extLst>
      <p:ext uri="{BB962C8B-B14F-4D97-AF65-F5344CB8AC3E}">
        <p14:creationId xmlns:p14="http://schemas.microsoft.com/office/powerpoint/2010/main" val="209024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p:txBody>
          <a:bodyPr/>
          <a:lstStyle/>
          <a:p>
            <a:r>
              <a:rPr lang="en-US"/>
              <a:t>Going further with IoT Edge and SQL Edge</a:t>
            </a:r>
          </a:p>
        </p:txBody>
      </p:sp>
      <p:sp>
        <p:nvSpPr>
          <p:cNvPr id="50" name="Rectangle 49">
            <a:extLst>
              <a:ext uri="{FF2B5EF4-FFF2-40B4-BE49-F238E27FC236}">
                <a16:creationId xmlns:a16="http://schemas.microsoft.com/office/drawing/2014/main" id="{908E8CE3-58BA-479A-96E7-A5E5823D85DA}"/>
              </a:ext>
            </a:extLst>
          </p:cNvPr>
          <p:cNvSpPr/>
          <p:nvPr/>
        </p:nvSpPr>
        <p:spPr bwMode="auto">
          <a:xfrm>
            <a:off x="3355094" y="1468438"/>
            <a:ext cx="1430084" cy="3529351"/>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2" name="Group 11">
            <a:extLst>
              <a:ext uri="{FF2B5EF4-FFF2-40B4-BE49-F238E27FC236}">
                <a16:creationId xmlns:a16="http://schemas.microsoft.com/office/drawing/2014/main" id="{591E005E-A937-42D5-BD02-53B35F544AFC}"/>
              </a:ext>
            </a:extLst>
          </p:cNvPr>
          <p:cNvGrpSpPr/>
          <p:nvPr/>
        </p:nvGrpSpPr>
        <p:grpSpPr>
          <a:xfrm>
            <a:off x="3510491" y="2888789"/>
            <a:ext cx="1459797" cy="360000"/>
            <a:chOff x="4051094" y="3143895"/>
            <a:chExt cx="1459797" cy="360000"/>
          </a:xfrm>
        </p:grpSpPr>
        <p:sp>
          <p:nvSpPr>
            <p:cNvPr id="53" name="TextBox 52">
              <a:extLst>
                <a:ext uri="{FF2B5EF4-FFF2-40B4-BE49-F238E27FC236}">
                  <a16:creationId xmlns:a16="http://schemas.microsoft.com/office/drawing/2014/main" id="{0E30BD84-8BF0-4944-88C0-C34DAE64AD03}"/>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54" name="Graphic 53">
              <a:extLst>
                <a:ext uri="{FF2B5EF4-FFF2-40B4-BE49-F238E27FC236}">
                  <a16:creationId xmlns:a16="http://schemas.microsoft.com/office/drawing/2014/main" id="{0B5D69B3-9DA5-42A7-A352-E348B834E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094" y="3143895"/>
              <a:ext cx="360000" cy="360000"/>
            </a:xfrm>
            <a:prstGeom prst="rect">
              <a:avLst/>
            </a:prstGeom>
          </p:spPr>
        </p:pic>
      </p:grpSp>
      <p:sp>
        <p:nvSpPr>
          <p:cNvPr id="65" name="Rectangle 64">
            <a:extLst>
              <a:ext uri="{FF2B5EF4-FFF2-40B4-BE49-F238E27FC236}">
                <a16:creationId xmlns:a16="http://schemas.microsoft.com/office/drawing/2014/main" id="{9DFC749E-EDE3-4735-8DB5-98C9D73CB2F5}"/>
              </a:ext>
            </a:extLst>
          </p:cNvPr>
          <p:cNvSpPr/>
          <p:nvPr/>
        </p:nvSpPr>
        <p:spPr bwMode="auto">
          <a:xfrm>
            <a:off x="5553838" y="1466811"/>
            <a:ext cx="3108256"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28" name="Graphic 27">
            <a:extLst>
              <a:ext uri="{FF2B5EF4-FFF2-40B4-BE49-F238E27FC236}">
                <a16:creationId xmlns:a16="http://schemas.microsoft.com/office/drawing/2014/main" id="{58D08A55-172F-4321-B76E-5FF84B9ECF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27212" y="1928871"/>
            <a:ext cx="360000" cy="360000"/>
          </a:xfrm>
          <a:prstGeom prst="rect">
            <a:avLst/>
          </a:prstGeom>
        </p:spPr>
      </p:pic>
      <p:cxnSp>
        <p:nvCxnSpPr>
          <p:cNvPr id="2048" name="Straight Arrow Connector 2047">
            <a:extLst>
              <a:ext uri="{FF2B5EF4-FFF2-40B4-BE49-F238E27FC236}">
                <a16:creationId xmlns:a16="http://schemas.microsoft.com/office/drawing/2014/main" id="{48FC0D36-3860-47C4-888F-562A99353B64}"/>
              </a:ext>
            </a:extLst>
          </p:cNvPr>
          <p:cNvCxnSpPr>
            <a:cxnSpLocks/>
          </p:cNvCxnSpPr>
          <p:nvPr/>
        </p:nvCxnSpPr>
        <p:spPr>
          <a:xfrm>
            <a:off x="4214052" y="4997788"/>
            <a:ext cx="0" cy="876068"/>
          </a:xfrm>
          <a:prstGeom prst="straightConnector1">
            <a:avLst/>
          </a:prstGeom>
          <a:noFill/>
          <a:ln w="19050" cap="flat" cmpd="sng" algn="ctr">
            <a:solidFill>
              <a:srgbClr val="000000"/>
            </a:solidFill>
            <a:prstDash val="solid"/>
            <a:headEnd type="none" w="lg" len="med"/>
            <a:tailEnd type="triangle" w="med" len="med"/>
          </a:ln>
          <a:effectLst/>
        </p:spPr>
      </p:cxnSp>
      <p:grpSp>
        <p:nvGrpSpPr>
          <p:cNvPr id="2078" name="Group 2077">
            <a:extLst>
              <a:ext uri="{FF2B5EF4-FFF2-40B4-BE49-F238E27FC236}">
                <a16:creationId xmlns:a16="http://schemas.microsoft.com/office/drawing/2014/main" id="{F2780D3B-3E3D-4C7B-BA1F-C0FF339D8A51}"/>
              </a:ext>
            </a:extLst>
          </p:cNvPr>
          <p:cNvGrpSpPr/>
          <p:nvPr/>
        </p:nvGrpSpPr>
        <p:grpSpPr>
          <a:xfrm>
            <a:off x="3355095" y="5881927"/>
            <a:ext cx="8254704" cy="791308"/>
            <a:chOff x="686507" y="6142892"/>
            <a:chExt cx="8254704" cy="791308"/>
          </a:xfrm>
        </p:grpSpPr>
        <p:sp>
          <p:nvSpPr>
            <p:cNvPr id="55" name="Rectangle 54">
              <a:extLst>
                <a:ext uri="{FF2B5EF4-FFF2-40B4-BE49-F238E27FC236}">
                  <a16:creationId xmlns:a16="http://schemas.microsoft.com/office/drawing/2014/main" id="{C06EF729-EA3D-4610-99C8-C942AF45A401}"/>
                </a:ext>
              </a:extLst>
            </p:cNvPr>
            <p:cNvSpPr/>
            <p:nvPr/>
          </p:nvSpPr>
          <p:spPr bwMode="auto">
            <a:xfrm>
              <a:off x="686507" y="6142892"/>
              <a:ext cx="8254704" cy="791308"/>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55" name="Group 2054">
              <a:extLst>
                <a:ext uri="{FF2B5EF4-FFF2-40B4-BE49-F238E27FC236}">
                  <a16:creationId xmlns:a16="http://schemas.microsoft.com/office/drawing/2014/main" id="{7EA480AF-11E2-4F28-8D26-F88C28BFD7EE}"/>
                </a:ext>
              </a:extLst>
            </p:cNvPr>
            <p:cNvGrpSpPr/>
            <p:nvPr/>
          </p:nvGrpSpPr>
          <p:grpSpPr>
            <a:xfrm>
              <a:off x="3704638" y="6358546"/>
              <a:ext cx="2218443" cy="367641"/>
              <a:chOff x="3476723" y="5710846"/>
              <a:chExt cx="2218443" cy="367641"/>
            </a:xfrm>
          </p:grpSpPr>
          <p:pic>
            <p:nvPicPr>
              <p:cNvPr id="18" name="Graphic 17">
                <a:extLst>
                  <a:ext uri="{FF2B5EF4-FFF2-40B4-BE49-F238E27FC236}">
                    <a16:creationId xmlns:a16="http://schemas.microsoft.com/office/drawing/2014/main" id="{36942917-ADCB-4A69-9BE2-9DD4E7BAA8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6723" y="5710846"/>
                <a:ext cx="360000" cy="360000"/>
              </a:xfrm>
              <a:prstGeom prst="rect">
                <a:avLst/>
              </a:prstGeom>
            </p:spPr>
          </p:pic>
          <p:sp>
            <p:nvSpPr>
              <p:cNvPr id="2054" name="TextBox 2053">
                <a:extLst>
                  <a:ext uri="{FF2B5EF4-FFF2-40B4-BE49-F238E27FC236}">
                    <a16:creationId xmlns:a16="http://schemas.microsoft.com/office/drawing/2014/main" id="{7200BAAA-A6E8-473D-96F7-96017DDF7517}"/>
                  </a:ext>
                </a:extLst>
              </p:cNvPr>
              <p:cNvSpPr txBox="1"/>
              <p:nvPr/>
            </p:nvSpPr>
            <p:spPr>
              <a:xfrm>
                <a:off x="4107562" y="5746088"/>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Lake Gen 2</a:t>
                </a:r>
              </a:p>
            </p:txBody>
          </p:sp>
        </p:grpSp>
      </p:grpSp>
      <p:cxnSp>
        <p:nvCxnSpPr>
          <p:cNvPr id="2059" name="Straight Arrow Connector 2058">
            <a:extLst>
              <a:ext uri="{FF2B5EF4-FFF2-40B4-BE49-F238E27FC236}">
                <a16:creationId xmlns:a16="http://schemas.microsoft.com/office/drawing/2014/main" id="{83E466FE-227B-4755-A92C-80A50BCDB1C6}"/>
              </a:ext>
            </a:extLst>
          </p:cNvPr>
          <p:cNvCxnSpPr>
            <a:cxnSpLocks/>
          </p:cNvCxnSpPr>
          <p:nvPr/>
        </p:nvCxnSpPr>
        <p:spPr>
          <a:xfrm>
            <a:off x="4785178" y="2117360"/>
            <a:ext cx="768660" cy="0"/>
          </a:xfrm>
          <a:prstGeom prst="straightConnector1">
            <a:avLst/>
          </a:prstGeom>
          <a:noFill/>
          <a:ln w="19050" cap="flat" cmpd="sng" algn="ctr">
            <a:solidFill>
              <a:srgbClr val="000000"/>
            </a:solidFill>
            <a:prstDash val="solid"/>
            <a:headEnd type="none" w="lg" len="med"/>
            <a:tailEnd type="triangle" w="med" len="med"/>
          </a:ln>
          <a:effectLst/>
        </p:spPr>
      </p:cxnSp>
      <p:sp>
        <p:nvSpPr>
          <p:cNvPr id="2062" name="TextBox 2061">
            <a:extLst>
              <a:ext uri="{FF2B5EF4-FFF2-40B4-BE49-F238E27FC236}">
                <a16:creationId xmlns:a16="http://schemas.microsoft.com/office/drawing/2014/main" id="{8D493B05-F15E-4599-95EE-34A9445E1381}"/>
              </a:ext>
            </a:extLst>
          </p:cNvPr>
          <p:cNvSpPr txBox="1"/>
          <p:nvPr/>
        </p:nvSpPr>
        <p:spPr>
          <a:xfrm>
            <a:off x="6551862" y="1938919"/>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cxnSp>
        <p:nvCxnSpPr>
          <p:cNvPr id="64" name="Straight Arrow Connector 63">
            <a:extLst>
              <a:ext uri="{FF2B5EF4-FFF2-40B4-BE49-F238E27FC236}">
                <a16:creationId xmlns:a16="http://schemas.microsoft.com/office/drawing/2014/main" id="{2AA32156-55C4-4B88-9000-217C358FC6A6}"/>
              </a:ext>
            </a:extLst>
          </p:cNvPr>
          <p:cNvCxnSpPr>
            <a:cxnSpLocks/>
          </p:cNvCxnSpPr>
          <p:nvPr/>
        </p:nvCxnSpPr>
        <p:spPr>
          <a:xfrm flipH="1">
            <a:off x="5678284" y="5352795"/>
            <a:ext cx="4130" cy="506539"/>
          </a:xfrm>
          <a:prstGeom prst="straightConnector1">
            <a:avLst/>
          </a:prstGeom>
          <a:noFill/>
          <a:ln w="19050" cap="flat" cmpd="sng" algn="ctr">
            <a:solidFill>
              <a:srgbClr val="000000"/>
            </a:solidFill>
            <a:prstDash val="solid"/>
            <a:headEnd type="none" w="lg" len="med"/>
            <a:tailEnd type="triangle" w="med" len="med"/>
          </a:ln>
          <a:effectLst/>
        </p:spPr>
      </p:cxnSp>
      <p:cxnSp>
        <p:nvCxnSpPr>
          <p:cNvPr id="66" name="Straight Arrow Connector 65">
            <a:extLst>
              <a:ext uri="{FF2B5EF4-FFF2-40B4-BE49-F238E27FC236}">
                <a16:creationId xmlns:a16="http://schemas.microsoft.com/office/drawing/2014/main" id="{FD919623-A86A-457C-AAC0-3B1E725F0C3F}"/>
              </a:ext>
            </a:extLst>
          </p:cNvPr>
          <p:cNvCxnSpPr>
            <a:cxnSpLocks/>
          </p:cNvCxnSpPr>
          <p:nvPr/>
        </p:nvCxnSpPr>
        <p:spPr>
          <a:xfrm>
            <a:off x="6439121" y="5361930"/>
            <a:ext cx="0" cy="485727"/>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3" name="Group 92">
            <a:extLst>
              <a:ext uri="{FF2B5EF4-FFF2-40B4-BE49-F238E27FC236}">
                <a16:creationId xmlns:a16="http://schemas.microsoft.com/office/drawing/2014/main" id="{49B82087-B0BC-4848-B112-E4935CA6B607}"/>
              </a:ext>
            </a:extLst>
          </p:cNvPr>
          <p:cNvGrpSpPr/>
          <p:nvPr/>
        </p:nvGrpSpPr>
        <p:grpSpPr>
          <a:xfrm>
            <a:off x="8172798" y="4088613"/>
            <a:ext cx="3445565" cy="1286689"/>
            <a:chOff x="5495646" y="4424851"/>
            <a:chExt cx="3445565" cy="1286689"/>
          </a:xfrm>
        </p:grpSpPr>
        <p:sp>
          <p:nvSpPr>
            <p:cNvPr id="67" name="Rectangle 66">
              <a:extLst>
                <a:ext uri="{FF2B5EF4-FFF2-40B4-BE49-F238E27FC236}">
                  <a16:creationId xmlns:a16="http://schemas.microsoft.com/office/drawing/2014/main" id="{82929D9A-DEFC-4BC0-9A8D-289C9895D81D}"/>
                </a:ext>
              </a:extLst>
            </p:cNvPr>
            <p:cNvSpPr/>
            <p:nvPr/>
          </p:nvSpPr>
          <p:spPr bwMode="auto">
            <a:xfrm>
              <a:off x="5495646" y="4424851"/>
              <a:ext cx="3445565" cy="1286689"/>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2068" name="Group 2067">
              <a:extLst>
                <a:ext uri="{FF2B5EF4-FFF2-40B4-BE49-F238E27FC236}">
                  <a16:creationId xmlns:a16="http://schemas.microsoft.com/office/drawing/2014/main" id="{E19B705F-9126-4E4C-AB43-6379A32256CE}"/>
                </a:ext>
              </a:extLst>
            </p:cNvPr>
            <p:cNvGrpSpPr/>
            <p:nvPr/>
          </p:nvGrpSpPr>
          <p:grpSpPr>
            <a:xfrm>
              <a:off x="7372981" y="4931855"/>
              <a:ext cx="1537924" cy="360000"/>
              <a:chOff x="7249867" y="4208717"/>
              <a:chExt cx="1537924" cy="360000"/>
            </a:xfrm>
          </p:grpSpPr>
          <p:sp>
            <p:nvSpPr>
              <p:cNvPr id="2063" name="TextBox 2062">
                <a:extLst>
                  <a:ext uri="{FF2B5EF4-FFF2-40B4-BE49-F238E27FC236}">
                    <a16:creationId xmlns:a16="http://schemas.microsoft.com/office/drawing/2014/main" id="{951F593A-492A-4445-8CF9-895D09A17915}"/>
                  </a:ext>
                </a:extLst>
              </p:cNvPr>
              <p:cNvSpPr txBox="1"/>
              <p:nvPr/>
            </p:nvSpPr>
            <p:spPr>
              <a:xfrm>
                <a:off x="7635212" y="4215984"/>
                <a:ext cx="1152579"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Synapse Analytics</a:t>
                </a:r>
              </a:p>
            </p:txBody>
          </p:sp>
          <p:pic>
            <p:nvPicPr>
              <p:cNvPr id="2064" name="Graphic 2063">
                <a:extLst>
                  <a:ext uri="{FF2B5EF4-FFF2-40B4-BE49-F238E27FC236}">
                    <a16:creationId xmlns:a16="http://schemas.microsoft.com/office/drawing/2014/main" id="{DE92E9C4-4494-4B98-9DD4-A14CF475FCC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67" y="4208717"/>
                <a:ext cx="313125" cy="360000"/>
              </a:xfrm>
              <a:prstGeom prst="rect">
                <a:avLst/>
              </a:prstGeom>
            </p:spPr>
          </p:pic>
        </p:grpSp>
        <p:grpSp>
          <p:nvGrpSpPr>
            <p:cNvPr id="2069" name="Group 2068">
              <a:extLst>
                <a:ext uri="{FF2B5EF4-FFF2-40B4-BE49-F238E27FC236}">
                  <a16:creationId xmlns:a16="http://schemas.microsoft.com/office/drawing/2014/main" id="{62D1B794-9A5A-4BD5-BF98-D4F751817994}"/>
                </a:ext>
              </a:extLst>
            </p:cNvPr>
            <p:cNvGrpSpPr/>
            <p:nvPr/>
          </p:nvGrpSpPr>
          <p:grpSpPr>
            <a:xfrm>
              <a:off x="5575782" y="4916599"/>
              <a:ext cx="1570303" cy="360000"/>
              <a:chOff x="5378138" y="4179766"/>
              <a:chExt cx="1570303" cy="360000"/>
            </a:xfrm>
          </p:grpSpPr>
          <p:pic>
            <p:nvPicPr>
              <p:cNvPr id="29" name="Graphic 28">
                <a:extLst>
                  <a:ext uri="{FF2B5EF4-FFF2-40B4-BE49-F238E27FC236}">
                    <a16:creationId xmlns:a16="http://schemas.microsoft.com/office/drawing/2014/main" id="{7A78BD5A-0E7A-4CE8-B21C-B7D8CAEC1E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8138" y="4179766"/>
                <a:ext cx="360000" cy="360000"/>
              </a:xfrm>
              <a:prstGeom prst="rect">
                <a:avLst/>
              </a:prstGeom>
            </p:spPr>
          </p:pic>
          <p:sp>
            <p:nvSpPr>
              <p:cNvPr id="68" name="TextBox 67">
                <a:extLst>
                  <a:ext uri="{FF2B5EF4-FFF2-40B4-BE49-F238E27FC236}">
                    <a16:creationId xmlns:a16="http://schemas.microsoft.com/office/drawing/2014/main" id="{D83A5F90-DABC-45C6-A5BD-DD16332B37EC}"/>
                  </a:ext>
                </a:extLst>
              </p:cNvPr>
              <p:cNvSpPr txBox="1"/>
              <p:nvPr/>
            </p:nvSpPr>
            <p:spPr>
              <a:xfrm>
                <a:off x="5795862" y="4206117"/>
                <a:ext cx="1152579" cy="332399"/>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Azure SQL Datawarehouse</a:t>
                </a:r>
              </a:p>
            </p:txBody>
          </p:sp>
        </p:grpSp>
      </p:grpSp>
      <p:cxnSp>
        <p:nvCxnSpPr>
          <p:cNvPr id="84" name="Straight Arrow Connector 83">
            <a:extLst>
              <a:ext uri="{FF2B5EF4-FFF2-40B4-BE49-F238E27FC236}">
                <a16:creationId xmlns:a16="http://schemas.microsoft.com/office/drawing/2014/main" id="{8420B9F6-867E-4A2C-8F59-7D0BEAF51070}"/>
              </a:ext>
            </a:extLst>
          </p:cNvPr>
          <p:cNvCxnSpPr>
            <a:cxnSpLocks/>
          </p:cNvCxnSpPr>
          <p:nvPr/>
        </p:nvCxnSpPr>
        <p:spPr>
          <a:xfrm>
            <a:off x="8498570" y="2753500"/>
            <a:ext cx="0" cy="1281029"/>
          </a:xfrm>
          <a:prstGeom prst="straightConnector1">
            <a:avLst/>
          </a:prstGeom>
          <a:noFill/>
          <a:ln w="19050" cap="flat" cmpd="sng" algn="ctr">
            <a:solidFill>
              <a:srgbClr val="000000"/>
            </a:solidFill>
            <a:prstDash val="solid"/>
            <a:headEnd type="none" w="lg" len="med"/>
            <a:tailEnd type="triangle" w="med" len="med"/>
          </a:ln>
          <a:effectLst/>
        </p:spPr>
      </p:cxnSp>
      <p:cxnSp>
        <p:nvCxnSpPr>
          <p:cNvPr id="85" name="Straight Arrow Connector 84">
            <a:extLst>
              <a:ext uri="{FF2B5EF4-FFF2-40B4-BE49-F238E27FC236}">
                <a16:creationId xmlns:a16="http://schemas.microsoft.com/office/drawing/2014/main" id="{F5102098-353B-4C88-86B7-9FAA84A7E80A}"/>
              </a:ext>
            </a:extLst>
          </p:cNvPr>
          <p:cNvCxnSpPr>
            <a:cxnSpLocks/>
          </p:cNvCxnSpPr>
          <p:nvPr/>
        </p:nvCxnSpPr>
        <p:spPr>
          <a:xfrm>
            <a:off x="9715963" y="5398798"/>
            <a:ext cx="0" cy="483922"/>
          </a:xfrm>
          <a:prstGeom prst="straightConnector1">
            <a:avLst/>
          </a:prstGeom>
          <a:noFill/>
          <a:ln w="19050" cap="flat" cmpd="sng" algn="ctr">
            <a:solidFill>
              <a:srgbClr val="000000"/>
            </a:solidFill>
            <a:prstDash val="solid"/>
            <a:headEnd type="none" w="lg" len="med"/>
            <a:tailEnd type="triangle" w="med" len="med"/>
          </a:ln>
          <a:effectLst/>
        </p:spPr>
      </p:cxnSp>
      <p:cxnSp>
        <p:nvCxnSpPr>
          <p:cNvPr id="86" name="Straight Arrow Connector 85">
            <a:extLst>
              <a:ext uri="{FF2B5EF4-FFF2-40B4-BE49-F238E27FC236}">
                <a16:creationId xmlns:a16="http://schemas.microsoft.com/office/drawing/2014/main" id="{D9846E3A-2378-4E97-90D9-2DA48D546DD6}"/>
              </a:ext>
            </a:extLst>
          </p:cNvPr>
          <p:cNvCxnSpPr>
            <a:cxnSpLocks/>
          </p:cNvCxnSpPr>
          <p:nvPr/>
        </p:nvCxnSpPr>
        <p:spPr>
          <a:xfrm>
            <a:off x="10188358" y="5375302"/>
            <a:ext cx="0" cy="507419"/>
          </a:xfrm>
          <a:prstGeom prst="straightConnector1">
            <a:avLst/>
          </a:prstGeom>
          <a:noFill/>
          <a:ln w="19050" cap="flat" cmpd="sng" algn="ctr">
            <a:solidFill>
              <a:srgbClr val="000000"/>
            </a:solidFill>
            <a:prstDash val="solid"/>
            <a:headEnd type="triangle" w="med" len="med"/>
            <a:tailEnd type="none" w="med" len="med"/>
          </a:ln>
          <a:effectLst/>
        </p:spPr>
      </p:cxnSp>
      <p:grpSp>
        <p:nvGrpSpPr>
          <p:cNvPr id="92" name="Group 91">
            <a:extLst>
              <a:ext uri="{FF2B5EF4-FFF2-40B4-BE49-F238E27FC236}">
                <a16:creationId xmlns:a16="http://schemas.microsoft.com/office/drawing/2014/main" id="{F96AB8BA-5C0C-4FB2-99F7-6EF5F43C2647}"/>
              </a:ext>
            </a:extLst>
          </p:cNvPr>
          <p:cNvGrpSpPr/>
          <p:nvPr/>
        </p:nvGrpSpPr>
        <p:grpSpPr>
          <a:xfrm>
            <a:off x="7023624" y="4091404"/>
            <a:ext cx="906891" cy="1272327"/>
            <a:chOff x="4346472" y="4427642"/>
            <a:chExt cx="906891" cy="1272327"/>
          </a:xfrm>
        </p:grpSpPr>
        <p:sp>
          <p:nvSpPr>
            <p:cNvPr id="87" name="Rectangle 86">
              <a:extLst>
                <a:ext uri="{FF2B5EF4-FFF2-40B4-BE49-F238E27FC236}">
                  <a16:creationId xmlns:a16="http://schemas.microsoft.com/office/drawing/2014/main" id="{C93BDA40-2B2A-42B7-8798-4CC7E1FA647A}"/>
                </a:ext>
              </a:extLst>
            </p:cNvPr>
            <p:cNvSpPr/>
            <p:nvPr/>
          </p:nvSpPr>
          <p:spPr bwMode="auto">
            <a:xfrm>
              <a:off x="4346472" y="4427642"/>
              <a:ext cx="906891"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13" name="Graphic 12">
              <a:extLst>
                <a:ext uri="{FF2B5EF4-FFF2-40B4-BE49-F238E27FC236}">
                  <a16:creationId xmlns:a16="http://schemas.microsoft.com/office/drawing/2014/main" id="{B6EE4014-0BC6-4208-8F16-730663E254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4869" y="4792328"/>
              <a:ext cx="360000" cy="360000"/>
            </a:xfrm>
            <a:prstGeom prst="rect">
              <a:avLst/>
            </a:prstGeom>
          </p:spPr>
        </p:pic>
        <p:sp>
          <p:nvSpPr>
            <p:cNvPr id="89" name="TextBox 88">
              <a:extLst>
                <a:ext uri="{FF2B5EF4-FFF2-40B4-BE49-F238E27FC236}">
                  <a16:creationId xmlns:a16="http://schemas.microsoft.com/office/drawing/2014/main" id="{D1E29D12-C807-437F-AC78-383EEE5CA250}"/>
                </a:ext>
              </a:extLst>
            </p:cNvPr>
            <p:cNvSpPr txBox="1"/>
            <p:nvPr/>
          </p:nvSpPr>
          <p:spPr>
            <a:xfrm>
              <a:off x="4522733" y="5251656"/>
              <a:ext cx="524271" cy="332399"/>
            </a:xfrm>
            <a:prstGeom prst="rect">
              <a:avLst/>
            </a:prstGeom>
            <a:noFill/>
          </p:spPr>
          <p:txBody>
            <a:bodyPr wrap="square" lIns="0" tIns="0" rIns="0" bIns="0" rtlCol="0">
              <a:spAutoFit/>
            </a:bodyPr>
            <a:lstStyle/>
            <a:p>
              <a:pPr algn="ct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SQL</a:t>
              </a:r>
            </a:p>
          </p:txBody>
        </p:sp>
      </p:grpSp>
      <p:cxnSp>
        <p:nvCxnSpPr>
          <p:cNvPr id="91" name="Straight Arrow Connector 90">
            <a:extLst>
              <a:ext uri="{FF2B5EF4-FFF2-40B4-BE49-F238E27FC236}">
                <a16:creationId xmlns:a16="http://schemas.microsoft.com/office/drawing/2014/main" id="{2E7AE7E5-DEA3-4EF8-9075-5F49F793A41D}"/>
              </a:ext>
            </a:extLst>
          </p:cNvPr>
          <p:cNvCxnSpPr>
            <a:cxnSpLocks/>
          </p:cNvCxnSpPr>
          <p:nvPr/>
        </p:nvCxnSpPr>
        <p:spPr>
          <a:xfrm>
            <a:off x="7363106" y="2753500"/>
            <a:ext cx="0" cy="1335113"/>
          </a:xfrm>
          <a:prstGeom prst="straightConnector1">
            <a:avLst/>
          </a:prstGeom>
          <a:noFill/>
          <a:ln w="19050" cap="flat" cmpd="sng" algn="ctr">
            <a:solidFill>
              <a:srgbClr val="000000"/>
            </a:solidFill>
            <a:prstDash val="solid"/>
            <a:headEnd type="none" w="lg" len="med"/>
            <a:tailEnd type="triangle" w="med" len="med"/>
          </a:ln>
          <a:effectLst/>
        </p:spPr>
      </p:cxnSp>
      <p:cxnSp>
        <p:nvCxnSpPr>
          <p:cNvPr id="111" name="Straight Arrow Connector 110">
            <a:extLst>
              <a:ext uri="{FF2B5EF4-FFF2-40B4-BE49-F238E27FC236}">
                <a16:creationId xmlns:a16="http://schemas.microsoft.com/office/drawing/2014/main" id="{BDE5A235-E5BA-4014-9748-ACA9B679D902}"/>
              </a:ext>
            </a:extLst>
          </p:cNvPr>
          <p:cNvCxnSpPr>
            <a:cxnSpLocks/>
          </p:cNvCxnSpPr>
          <p:nvPr/>
        </p:nvCxnSpPr>
        <p:spPr>
          <a:xfrm>
            <a:off x="7633457" y="3860026"/>
            <a:ext cx="0" cy="228587"/>
          </a:xfrm>
          <a:prstGeom prst="straightConnector1">
            <a:avLst/>
          </a:prstGeom>
          <a:noFill/>
          <a:ln w="19050" cap="flat" cmpd="sng" algn="ctr">
            <a:solidFill>
              <a:srgbClr val="000000"/>
            </a:solidFill>
            <a:prstDash val="solid"/>
            <a:headEnd type="none" w="lg" len="med"/>
            <a:tailEnd type="triangle" w="med" len="med"/>
          </a:ln>
          <a:effectLst/>
        </p:spPr>
      </p:cxnSp>
      <p:grpSp>
        <p:nvGrpSpPr>
          <p:cNvPr id="95" name="Group 94">
            <a:extLst>
              <a:ext uri="{FF2B5EF4-FFF2-40B4-BE49-F238E27FC236}">
                <a16:creationId xmlns:a16="http://schemas.microsoft.com/office/drawing/2014/main" id="{9C80676B-4525-4D77-B1DE-CBA5D10209FF}"/>
              </a:ext>
            </a:extLst>
          </p:cNvPr>
          <p:cNvGrpSpPr/>
          <p:nvPr/>
        </p:nvGrpSpPr>
        <p:grpSpPr>
          <a:xfrm>
            <a:off x="5560449" y="3036082"/>
            <a:ext cx="3052481" cy="754007"/>
            <a:chOff x="2885249" y="3163451"/>
            <a:chExt cx="3052481" cy="754007"/>
          </a:xfrm>
        </p:grpSpPr>
        <p:sp>
          <p:nvSpPr>
            <p:cNvPr id="116" name="Rectangle 115">
              <a:extLst>
                <a:ext uri="{FF2B5EF4-FFF2-40B4-BE49-F238E27FC236}">
                  <a16:creationId xmlns:a16="http://schemas.microsoft.com/office/drawing/2014/main" id="{8071C4AA-F47E-4433-BD73-06B070257543}"/>
                </a:ext>
              </a:extLst>
            </p:cNvPr>
            <p:cNvSpPr/>
            <p:nvPr/>
          </p:nvSpPr>
          <p:spPr bwMode="auto">
            <a:xfrm>
              <a:off x="2885249" y="3163451"/>
              <a:ext cx="3052481" cy="75400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94" name="Group 93">
              <a:extLst>
                <a:ext uri="{FF2B5EF4-FFF2-40B4-BE49-F238E27FC236}">
                  <a16:creationId xmlns:a16="http://schemas.microsoft.com/office/drawing/2014/main" id="{876F4413-D318-4761-97B8-8C4F7BAD7CB2}"/>
                </a:ext>
              </a:extLst>
            </p:cNvPr>
            <p:cNvGrpSpPr/>
            <p:nvPr/>
          </p:nvGrpSpPr>
          <p:grpSpPr>
            <a:xfrm>
              <a:off x="3763922" y="3345781"/>
              <a:ext cx="1334847" cy="360000"/>
              <a:chOff x="3763922" y="3345781"/>
              <a:chExt cx="1334847" cy="360000"/>
            </a:xfrm>
          </p:grpSpPr>
          <p:pic>
            <p:nvPicPr>
              <p:cNvPr id="2066" name="Graphic 2065">
                <a:extLst>
                  <a:ext uri="{FF2B5EF4-FFF2-40B4-BE49-F238E27FC236}">
                    <a16:creationId xmlns:a16="http://schemas.microsoft.com/office/drawing/2014/main" id="{A4108ED1-9D20-4D51-BC42-883D25CEF99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63922" y="3345781"/>
                <a:ext cx="360000" cy="360000"/>
              </a:xfrm>
              <a:prstGeom prst="rect">
                <a:avLst/>
              </a:prstGeom>
            </p:spPr>
          </p:pic>
          <p:sp>
            <p:nvSpPr>
              <p:cNvPr id="119" name="TextBox 118">
                <a:extLst>
                  <a:ext uri="{FF2B5EF4-FFF2-40B4-BE49-F238E27FC236}">
                    <a16:creationId xmlns:a16="http://schemas.microsoft.com/office/drawing/2014/main" id="{40691262-3D00-43E0-9970-139F05CC36E1}"/>
                  </a:ext>
                </a:extLst>
              </p:cNvPr>
              <p:cNvSpPr txBox="1"/>
              <p:nvPr/>
            </p:nvSpPr>
            <p:spPr>
              <a:xfrm>
                <a:off x="4191371" y="3364575"/>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Time Series Insights</a:t>
                </a:r>
              </a:p>
            </p:txBody>
          </p:sp>
        </p:grpSp>
      </p:grpSp>
      <p:cxnSp>
        <p:nvCxnSpPr>
          <p:cNvPr id="122" name="Straight Arrow Connector 121">
            <a:extLst>
              <a:ext uri="{FF2B5EF4-FFF2-40B4-BE49-F238E27FC236}">
                <a16:creationId xmlns:a16="http://schemas.microsoft.com/office/drawing/2014/main" id="{79B296E7-F04C-40A9-A445-185261CA1C3E}"/>
              </a:ext>
            </a:extLst>
          </p:cNvPr>
          <p:cNvCxnSpPr>
            <a:cxnSpLocks/>
          </p:cNvCxnSpPr>
          <p:nvPr/>
        </p:nvCxnSpPr>
        <p:spPr>
          <a:xfrm>
            <a:off x="4791788" y="3446338"/>
            <a:ext cx="768660" cy="0"/>
          </a:xfrm>
          <a:prstGeom prst="straightConnector1">
            <a:avLst/>
          </a:prstGeom>
          <a:noFill/>
          <a:ln w="19050" cap="flat" cmpd="sng" algn="ctr">
            <a:solidFill>
              <a:srgbClr val="000000"/>
            </a:solidFill>
            <a:prstDash val="solid"/>
            <a:headEnd type="none" w="lg" len="med"/>
            <a:tailEnd type="triangle" w="med" len="med"/>
          </a:ln>
          <a:effectLst/>
        </p:spPr>
      </p:cxnSp>
      <p:sp>
        <p:nvSpPr>
          <p:cNvPr id="3" name="Rectangle 2">
            <a:extLst>
              <a:ext uri="{FF2B5EF4-FFF2-40B4-BE49-F238E27FC236}">
                <a16:creationId xmlns:a16="http://schemas.microsoft.com/office/drawing/2014/main" id="{C796A420-C3A4-489C-BE18-5C9A532D2241}"/>
              </a:ext>
            </a:extLst>
          </p:cNvPr>
          <p:cNvSpPr/>
          <p:nvPr/>
        </p:nvSpPr>
        <p:spPr>
          <a:xfrm>
            <a:off x="430214" y="1390651"/>
            <a:ext cx="2385539" cy="2990850"/>
          </a:xfrm>
          <a:prstGeom prst="rect">
            <a:avLst/>
          </a:prstGeom>
          <a:solidFill>
            <a:schemeClr val="bg1">
              <a:lumMod val="95000"/>
            </a:schemeClr>
          </a:solidFill>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12667" hangingPunct="0">
              <a:lnSpc>
                <a:spcPct val="70000"/>
              </a:lnSpc>
            </a:pPr>
            <a:endParaRPr lang="en-GB" sz="5599" kern="0" spc="-112">
              <a:solidFill>
                <a:srgbClr val="FFFFFF"/>
              </a:solidFill>
              <a:latin typeface="Calibri" panose="020F0502020204030204"/>
              <a:sym typeface="Segoe UI Semibold"/>
            </a:endParaRPr>
          </a:p>
        </p:txBody>
      </p:sp>
      <p:cxnSp>
        <p:nvCxnSpPr>
          <p:cNvPr id="88" name="Straight Arrow Connector 87">
            <a:extLst>
              <a:ext uri="{FF2B5EF4-FFF2-40B4-BE49-F238E27FC236}">
                <a16:creationId xmlns:a16="http://schemas.microsoft.com/office/drawing/2014/main" id="{43A88EA4-4426-4267-9EF7-F45035F228BA}"/>
              </a:ext>
            </a:extLst>
          </p:cNvPr>
          <p:cNvCxnSpPr>
            <a:cxnSpLocks/>
          </p:cNvCxnSpPr>
          <p:nvPr/>
        </p:nvCxnSpPr>
        <p:spPr>
          <a:xfrm>
            <a:off x="2815753" y="2101120"/>
            <a:ext cx="471961" cy="0"/>
          </a:xfrm>
          <a:prstGeom prst="straightConnector1">
            <a:avLst/>
          </a:prstGeom>
          <a:noFill/>
          <a:ln w="19050" cap="flat" cmpd="sng" algn="ctr">
            <a:solidFill>
              <a:srgbClr val="000000"/>
            </a:solidFill>
            <a:prstDash val="solid"/>
            <a:headEnd type="none" w="lg" len="med"/>
            <a:tailEnd type="triangle" w="med" len="med"/>
          </a:ln>
          <a:effectLst/>
        </p:spPr>
      </p:cxnSp>
      <p:sp>
        <p:nvSpPr>
          <p:cNvPr id="6" name="Rectangle 5">
            <a:extLst>
              <a:ext uri="{FF2B5EF4-FFF2-40B4-BE49-F238E27FC236}">
                <a16:creationId xmlns:a16="http://schemas.microsoft.com/office/drawing/2014/main" id="{396DA43D-B3D9-471C-92CD-52EF353A9C3E}"/>
              </a:ext>
            </a:extLst>
          </p:cNvPr>
          <p:cNvSpPr/>
          <p:nvPr/>
        </p:nvSpPr>
        <p:spPr bwMode="auto">
          <a:xfrm>
            <a:off x="585229" y="2207141"/>
            <a:ext cx="1997789" cy="823344"/>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1" name="Group 10">
            <a:extLst>
              <a:ext uri="{FF2B5EF4-FFF2-40B4-BE49-F238E27FC236}">
                <a16:creationId xmlns:a16="http://schemas.microsoft.com/office/drawing/2014/main" id="{4177D7BD-E225-4C88-9AC1-08602BF6BE51}"/>
              </a:ext>
            </a:extLst>
          </p:cNvPr>
          <p:cNvGrpSpPr/>
          <p:nvPr/>
        </p:nvGrpSpPr>
        <p:grpSpPr>
          <a:xfrm>
            <a:off x="697884" y="2475205"/>
            <a:ext cx="2112254" cy="360000"/>
            <a:chOff x="9353135" y="909696"/>
            <a:chExt cx="2112254" cy="360000"/>
          </a:xfrm>
        </p:grpSpPr>
        <p:pic>
          <p:nvPicPr>
            <p:cNvPr id="8" name="Graphic 7">
              <a:extLst>
                <a:ext uri="{FF2B5EF4-FFF2-40B4-BE49-F238E27FC236}">
                  <a16:creationId xmlns:a16="http://schemas.microsoft.com/office/drawing/2014/main" id="{10C6EE8E-2AF5-4CD0-84CF-86DF3A9199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53135" y="909696"/>
              <a:ext cx="360000" cy="360000"/>
            </a:xfrm>
            <a:prstGeom prst="rect">
              <a:avLst/>
            </a:prstGeom>
          </p:spPr>
        </p:pic>
        <p:sp>
          <p:nvSpPr>
            <p:cNvPr id="10" name="TextBox 9">
              <a:extLst>
                <a:ext uri="{FF2B5EF4-FFF2-40B4-BE49-F238E27FC236}">
                  <a16:creationId xmlns:a16="http://schemas.microsoft.com/office/drawing/2014/main" id="{EEDC29C8-49D6-42E7-AF22-C9E54A892029}"/>
                </a:ext>
              </a:extLst>
            </p:cNvPr>
            <p:cNvSpPr txBox="1"/>
            <p:nvPr/>
          </p:nvSpPr>
          <p:spPr>
            <a:xfrm>
              <a:off x="9877785" y="919743"/>
              <a:ext cx="1587604"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Edge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Stream Analytics</a:t>
              </a:r>
            </a:p>
          </p:txBody>
        </p:sp>
      </p:grpSp>
      <p:sp>
        <p:nvSpPr>
          <p:cNvPr id="100" name="Rectangle 99">
            <a:extLst>
              <a:ext uri="{FF2B5EF4-FFF2-40B4-BE49-F238E27FC236}">
                <a16:creationId xmlns:a16="http://schemas.microsoft.com/office/drawing/2014/main" id="{87FE6588-67E3-4D6F-B8E0-D3D9D7C7968D}"/>
              </a:ext>
            </a:extLst>
          </p:cNvPr>
          <p:cNvSpPr/>
          <p:nvPr/>
        </p:nvSpPr>
        <p:spPr bwMode="auto">
          <a:xfrm>
            <a:off x="585228" y="3167993"/>
            <a:ext cx="1975386" cy="82083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101" name="Graphic 100">
            <a:extLst>
              <a:ext uri="{FF2B5EF4-FFF2-40B4-BE49-F238E27FC236}">
                <a16:creationId xmlns:a16="http://schemas.microsoft.com/office/drawing/2014/main" id="{225979DB-B6F9-4531-BE5E-7156A320210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2169" y="3394013"/>
            <a:ext cx="360000" cy="360000"/>
          </a:xfrm>
          <a:prstGeom prst="rect">
            <a:avLst/>
          </a:prstGeom>
        </p:spPr>
      </p:pic>
      <p:sp>
        <p:nvSpPr>
          <p:cNvPr id="102" name="TextBox 101">
            <a:extLst>
              <a:ext uri="{FF2B5EF4-FFF2-40B4-BE49-F238E27FC236}">
                <a16:creationId xmlns:a16="http://schemas.microsoft.com/office/drawing/2014/main" id="{5CC54770-7121-4E5D-9E54-EACA8B17231D}"/>
              </a:ext>
            </a:extLst>
          </p:cNvPr>
          <p:cNvSpPr txBox="1"/>
          <p:nvPr/>
        </p:nvSpPr>
        <p:spPr>
          <a:xfrm>
            <a:off x="1178059" y="3438135"/>
            <a:ext cx="930906"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SQL Edge</a:t>
            </a:r>
          </a:p>
        </p:txBody>
      </p:sp>
      <p:sp>
        <p:nvSpPr>
          <p:cNvPr id="14" name="TextBox 13">
            <a:extLst>
              <a:ext uri="{FF2B5EF4-FFF2-40B4-BE49-F238E27FC236}">
                <a16:creationId xmlns:a16="http://schemas.microsoft.com/office/drawing/2014/main" id="{859BC6C4-1DB2-4532-A56E-FAE4A689961C}"/>
              </a:ext>
            </a:extLst>
          </p:cNvPr>
          <p:cNvSpPr txBox="1"/>
          <p:nvPr/>
        </p:nvSpPr>
        <p:spPr>
          <a:xfrm>
            <a:off x="503268" y="1539066"/>
            <a:ext cx="1743426" cy="399853"/>
          </a:xfrm>
          <a:prstGeom prst="rect">
            <a:avLst/>
          </a:prstGeom>
          <a:noFill/>
        </p:spPr>
        <p:txBody>
          <a:bodyPr wrap="none" rtlCol="0">
            <a:spAutoFit/>
          </a:bodyPr>
          <a:lstStyle/>
          <a:p>
            <a:pPr defTabSz="412667" hangingPunct="0">
              <a:lnSpc>
                <a:spcPct val="70000"/>
              </a:lnSpc>
            </a:pPr>
            <a:r>
              <a:rPr lang="fr-FR" sz="2800" kern="0" spc="-112">
                <a:solidFill>
                  <a:srgbClr val="008575"/>
                </a:solidFill>
                <a:latin typeface="Segoe UI Semibold" panose="020B0702040204020203" pitchFamily="34" charset="0"/>
                <a:cs typeface="Segoe UI Semibold" panose="020B0702040204020203" pitchFamily="34" charset="0"/>
                <a:sym typeface="Segoe UI Semibold"/>
              </a:rPr>
              <a:t>IoT </a:t>
            </a:r>
            <a:r>
              <a:rPr lang="fr-FR" sz="2800" kern="0" spc="-112" err="1">
                <a:solidFill>
                  <a:srgbClr val="008575"/>
                </a:solidFill>
                <a:latin typeface="Segoe UI Semibold" panose="020B0702040204020203" pitchFamily="34" charset="0"/>
                <a:cs typeface="Segoe UI Semibold" panose="020B0702040204020203" pitchFamily="34" charset="0"/>
                <a:sym typeface="Segoe UI Semibold"/>
              </a:rPr>
              <a:t>Device</a:t>
            </a:r>
            <a:endParaRPr lang="en-GB" sz="2800" kern="0" spc="-112">
              <a:solidFill>
                <a:srgbClr val="008575"/>
              </a:solidFill>
              <a:latin typeface="Segoe UI Semibold" panose="020B0702040204020203" pitchFamily="34" charset="0"/>
              <a:cs typeface="Segoe UI Semibold" panose="020B0702040204020203" pitchFamily="34" charset="0"/>
              <a:sym typeface="Segoe UI Semibold"/>
            </a:endParaRPr>
          </a:p>
        </p:txBody>
      </p:sp>
      <p:grpSp>
        <p:nvGrpSpPr>
          <p:cNvPr id="56" name="Group 55">
            <a:extLst>
              <a:ext uri="{FF2B5EF4-FFF2-40B4-BE49-F238E27FC236}">
                <a16:creationId xmlns:a16="http://schemas.microsoft.com/office/drawing/2014/main" id="{0F15D597-8DEA-4327-87E6-CD7CB43E4FC6}"/>
              </a:ext>
            </a:extLst>
          </p:cNvPr>
          <p:cNvGrpSpPr/>
          <p:nvPr/>
        </p:nvGrpSpPr>
        <p:grpSpPr>
          <a:xfrm>
            <a:off x="5308328" y="4095793"/>
            <a:ext cx="1575344" cy="1272327"/>
            <a:chOff x="2489294" y="4089602"/>
            <a:chExt cx="1575344" cy="1272327"/>
          </a:xfrm>
        </p:grpSpPr>
        <p:sp>
          <p:nvSpPr>
            <p:cNvPr id="57" name="Rectangle 56">
              <a:extLst>
                <a:ext uri="{FF2B5EF4-FFF2-40B4-BE49-F238E27FC236}">
                  <a16:creationId xmlns:a16="http://schemas.microsoft.com/office/drawing/2014/main" id="{F3103140-B8E3-4DDF-A638-A884013AD471}"/>
                </a:ext>
              </a:extLst>
            </p:cNvPr>
            <p:cNvSpPr/>
            <p:nvPr/>
          </p:nvSpPr>
          <p:spPr bwMode="auto">
            <a:xfrm>
              <a:off x="2489294" y="4089602"/>
              <a:ext cx="1575344" cy="1272327"/>
            </a:xfrm>
            <a:prstGeom prst="rect">
              <a:avLst/>
            </a:prstGeom>
            <a:solidFill>
              <a:schemeClr val="bg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pic>
          <p:nvPicPr>
            <p:cNvPr id="58" name="Graphic 57">
              <a:extLst>
                <a:ext uri="{FF2B5EF4-FFF2-40B4-BE49-F238E27FC236}">
                  <a16:creationId xmlns:a16="http://schemas.microsoft.com/office/drawing/2014/main" id="{17879092-B704-4833-82BC-D4D4F593093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89519" y="4278408"/>
              <a:ext cx="360000" cy="360000"/>
            </a:xfrm>
            <a:prstGeom prst="rect">
              <a:avLst/>
            </a:prstGeom>
          </p:spPr>
        </p:pic>
        <p:sp>
          <p:nvSpPr>
            <p:cNvPr id="59" name="TextBox 58">
              <a:extLst>
                <a:ext uri="{FF2B5EF4-FFF2-40B4-BE49-F238E27FC236}">
                  <a16:creationId xmlns:a16="http://schemas.microsoft.com/office/drawing/2014/main" id="{1A56A473-2968-4262-BAA1-CB2CCCF3F5CF}"/>
                </a:ext>
              </a:extLst>
            </p:cNvPr>
            <p:cNvSpPr txBox="1"/>
            <p:nvPr/>
          </p:nvSpPr>
          <p:spPr>
            <a:xfrm>
              <a:off x="3085966" y="4306009"/>
              <a:ext cx="907398" cy="332399"/>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Data Factory</a:t>
              </a:r>
            </a:p>
          </p:txBody>
        </p:sp>
        <p:sp>
          <p:nvSpPr>
            <p:cNvPr id="60" name="TextBox 59">
              <a:extLst>
                <a:ext uri="{FF2B5EF4-FFF2-40B4-BE49-F238E27FC236}">
                  <a16:creationId xmlns:a16="http://schemas.microsoft.com/office/drawing/2014/main" id="{1916C279-2E66-4719-99A6-D9F3916FB406}"/>
                </a:ext>
              </a:extLst>
            </p:cNvPr>
            <p:cNvSpPr txBox="1"/>
            <p:nvPr/>
          </p:nvSpPr>
          <p:spPr>
            <a:xfrm>
              <a:off x="3078768" y="4846326"/>
              <a:ext cx="771498" cy="332312"/>
            </a:xfrm>
            <a:prstGeom prst="rect">
              <a:avLst/>
            </a:prstGeom>
            <a:noFill/>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Synapse Analytics</a:t>
              </a:r>
            </a:p>
          </p:txBody>
        </p:sp>
        <p:pic>
          <p:nvPicPr>
            <p:cNvPr id="61" name="Graphic 60">
              <a:extLst>
                <a:ext uri="{FF2B5EF4-FFF2-40B4-BE49-F238E27FC236}">
                  <a16:creationId xmlns:a16="http://schemas.microsoft.com/office/drawing/2014/main" id="{82E607D4-43BA-4F3F-A1D6-E7A44DA4530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18043" y="4840444"/>
              <a:ext cx="313125" cy="360000"/>
            </a:xfrm>
            <a:prstGeom prst="rect">
              <a:avLst/>
            </a:prstGeom>
          </p:spPr>
        </p:pic>
      </p:grpSp>
    </p:spTree>
    <p:extLst>
      <p:ext uri="{BB962C8B-B14F-4D97-AF65-F5344CB8AC3E}">
        <p14:creationId xmlns:p14="http://schemas.microsoft.com/office/powerpoint/2010/main" val="12232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2427514"/>
            <a:ext cx="10995777" cy="2481943"/>
          </a:xfrm>
        </p:spPr>
        <p:txBody>
          <a:bodyPr/>
          <a:lstStyle/>
          <a:p>
            <a:r>
              <a:rPr lang="en-US" sz="4400" dirty="0">
                <a:solidFill>
                  <a:schemeClr val="tx1"/>
                </a:solidFill>
              </a:rPr>
              <a:t>Time Series Insights </a:t>
            </a:r>
            <a:br>
              <a:rPr lang="en-US" sz="4400" dirty="0">
                <a:solidFill>
                  <a:schemeClr val="tx1"/>
                </a:solidFill>
              </a:rPr>
            </a:br>
            <a:r>
              <a:rPr lang="en-US" sz="4400" dirty="0">
                <a:gradFill>
                  <a:gsLst>
                    <a:gs pos="0">
                      <a:schemeClr val="accent5"/>
                    </a:gs>
                    <a:gs pos="100000">
                      <a:schemeClr val="accent4"/>
                    </a:gs>
                  </a:gsLst>
                  <a:lin ang="2700000" scaled="1"/>
                </a:gradFill>
              </a:rPr>
              <a:t>Collect, store, model and visualize timeseries and historical data</a:t>
            </a:r>
            <a:br>
              <a:rPr lang="en-US" sz="4400" dirty="0">
                <a:gradFill>
                  <a:gsLst>
                    <a:gs pos="0">
                      <a:schemeClr val="accent5"/>
                    </a:gs>
                    <a:gs pos="100000">
                      <a:schemeClr val="accent4"/>
                    </a:gs>
                  </a:gsLst>
                  <a:lin ang="2700000" scaled="1"/>
                </a:gradFill>
              </a:rPr>
            </a:br>
            <a:endParaRPr lang="en-US" sz="4400" dirty="0">
              <a:solidFill>
                <a:schemeClr val="tx1"/>
              </a:solidFill>
            </a:endParaRPr>
          </a:p>
        </p:txBody>
      </p:sp>
    </p:spTree>
    <p:extLst>
      <p:ext uri="{BB962C8B-B14F-4D97-AF65-F5344CB8AC3E}">
        <p14:creationId xmlns:p14="http://schemas.microsoft.com/office/powerpoint/2010/main" val="2061555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3.7037E-6 L -1.25E-6 0.01899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214A7033-1C54-48E3-8CD8-40E70A2024A2}"/>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sz="2800">
                <a:solidFill>
                  <a:schemeClr val="bg1"/>
                </a:solidFill>
              </a:rPr>
              <a:t>Azure Time Series Insights (TSI)</a:t>
            </a:r>
          </a:p>
        </p:txBody>
      </p:sp>
      <p:grpSp>
        <p:nvGrpSpPr>
          <p:cNvPr id="13" name="Group 12">
            <a:extLst>
              <a:ext uri="{FF2B5EF4-FFF2-40B4-BE49-F238E27FC236}">
                <a16:creationId xmlns:a16="http://schemas.microsoft.com/office/drawing/2014/main" id="{A2C9D100-6673-4798-8735-4AA065DD389B}"/>
              </a:ext>
            </a:extLst>
          </p:cNvPr>
          <p:cNvGrpSpPr/>
          <p:nvPr/>
        </p:nvGrpSpPr>
        <p:grpSpPr>
          <a:xfrm>
            <a:off x="9073186" y="1970074"/>
            <a:ext cx="2689275" cy="3579289"/>
            <a:chOff x="9073186" y="1970074"/>
            <a:chExt cx="2689275" cy="3579289"/>
          </a:xfrm>
        </p:grpSpPr>
        <p:sp>
          <p:nvSpPr>
            <p:cNvPr id="87" name="Rectangle 86">
              <a:extLst>
                <a:ext uri="{FF2B5EF4-FFF2-40B4-BE49-F238E27FC236}">
                  <a16:creationId xmlns:a16="http://schemas.microsoft.com/office/drawing/2014/main" id="{39B56C0A-6E52-49F6-A694-2368A9999ED3}"/>
                </a:ext>
              </a:extLst>
            </p:cNvPr>
            <p:cNvSpPr/>
            <p:nvPr/>
          </p:nvSpPr>
          <p:spPr>
            <a:xfrm>
              <a:off x="9073186" y="1970074"/>
              <a:ext cx="2689275"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JavaScript control library for building custom analytics apps on the TSI platform</a:t>
              </a:r>
            </a:p>
          </p:txBody>
        </p:sp>
        <p:pic>
          <p:nvPicPr>
            <p:cNvPr id="7" name="Picture 6" descr="A close up of a sign&#10;&#10;Description automatically generated">
              <a:extLst>
                <a:ext uri="{FF2B5EF4-FFF2-40B4-BE49-F238E27FC236}">
                  <a16:creationId xmlns:a16="http://schemas.microsoft.com/office/drawing/2014/main" id="{6A7A460C-2E3C-4961-9213-B0451B5B440F}"/>
                </a:ext>
              </a:extLst>
            </p:cNvPr>
            <p:cNvPicPr>
              <a:picLocks noChangeAspect="1"/>
            </p:cNvPicPr>
            <p:nvPr/>
          </p:nvPicPr>
          <p:blipFill rotWithShape="1">
            <a:blip r:embed="rId3"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20324" t="19043" r="19476" b="17208"/>
            <a:stretch/>
          </p:blipFill>
          <p:spPr>
            <a:xfrm>
              <a:off x="9934764" y="2536582"/>
              <a:ext cx="966118" cy="1023066"/>
            </a:xfrm>
            <a:prstGeom prst="rect">
              <a:avLst/>
            </a:prstGeom>
          </p:spPr>
        </p:pic>
      </p:grpSp>
      <p:sp>
        <p:nvSpPr>
          <p:cNvPr id="81" name="Rectangle 80">
            <a:extLst>
              <a:ext uri="{FF2B5EF4-FFF2-40B4-BE49-F238E27FC236}">
                <a16:creationId xmlns:a16="http://schemas.microsoft.com/office/drawing/2014/main" id="{EF1BB4BA-E58C-487C-85B6-2091B0BBD76C}"/>
              </a:ext>
            </a:extLst>
          </p:cNvPr>
          <p:cNvSpPr/>
          <p:nvPr/>
        </p:nvSpPr>
        <p:spPr>
          <a:xfrm>
            <a:off x="3328391" y="1970074"/>
            <a:ext cx="2689274"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Built-in rich user experience for ad-hoc queries and exploration</a:t>
            </a:r>
          </a:p>
        </p:txBody>
      </p:sp>
      <p:grpSp>
        <p:nvGrpSpPr>
          <p:cNvPr id="10" name="Group 9">
            <a:extLst>
              <a:ext uri="{FF2B5EF4-FFF2-40B4-BE49-F238E27FC236}">
                <a16:creationId xmlns:a16="http://schemas.microsoft.com/office/drawing/2014/main" id="{594DA31F-52DC-4BBC-AFC8-9F99B019C8E3}"/>
              </a:ext>
            </a:extLst>
          </p:cNvPr>
          <p:cNvGrpSpPr/>
          <p:nvPr/>
        </p:nvGrpSpPr>
        <p:grpSpPr>
          <a:xfrm>
            <a:off x="455993" y="1970074"/>
            <a:ext cx="2689274" cy="3579289"/>
            <a:chOff x="455993" y="1970074"/>
            <a:chExt cx="2689274" cy="3579289"/>
          </a:xfrm>
        </p:grpSpPr>
        <p:sp>
          <p:nvSpPr>
            <p:cNvPr id="80" name="Rectangle 79">
              <a:extLst>
                <a:ext uri="{FF2B5EF4-FFF2-40B4-BE49-F238E27FC236}">
                  <a16:creationId xmlns:a16="http://schemas.microsoft.com/office/drawing/2014/main" id="{202C7AC8-9D82-42A0-B744-5D8F2C8135B5}"/>
                </a:ext>
              </a:extLst>
            </p:cNvPr>
            <p:cNvSpPr/>
            <p:nvPr/>
          </p:nvSpPr>
          <p:spPr>
            <a:xfrm>
              <a:off x="455993" y="1970074"/>
              <a:ext cx="2689274"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Ingest, process, </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store, and query </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highly contextualized, </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time-series-optimized, </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IoT-scale data</a:t>
              </a:r>
            </a:p>
          </p:txBody>
        </p:sp>
        <p:grpSp>
          <p:nvGrpSpPr>
            <p:cNvPr id="36" name="gain insights" descr="gain insights">
              <a:extLst>
                <a:ext uri="{FF2B5EF4-FFF2-40B4-BE49-F238E27FC236}">
                  <a16:creationId xmlns:a16="http://schemas.microsoft.com/office/drawing/2014/main" id="{F06ABAED-6F5D-4CEB-8D12-4B8BE02B3649}"/>
                </a:ext>
              </a:extLst>
            </p:cNvPr>
            <p:cNvGrpSpPr>
              <a:grpSpLocks noChangeAspect="1"/>
            </p:cNvGrpSpPr>
            <p:nvPr/>
          </p:nvGrpSpPr>
          <p:grpSpPr bwMode="auto">
            <a:xfrm>
              <a:off x="1336382" y="2583867"/>
              <a:ext cx="928499" cy="928496"/>
              <a:chOff x="5212" y="806"/>
              <a:chExt cx="239" cy="239"/>
            </a:xfrm>
          </p:grpSpPr>
          <p:sp>
            <p:nvSpPr>
              <p:cNvPr id="39" name="AutoShape 78">
                <a:extLst>
                  <a:ext uri="{FF2B5EF4-FFF2-40B4-BE49-F238E27FC236}">
                    <a16:creationId xmlns:a16="http://schemas.microsoft.com/office/drawing/2014/main" id="{D61EA95D-5D16-44CC-8D5D-35B4B5D06774}"/>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80">
                <a:extLst>
                  <a:ext uri="{FF2B5EF4-FFF2-40B4-BE49-F238E27FC236}">
                    <a16:creationId xmlns:a16="http://schemas.microsoft.com/office/drawing/2014/main" id="{74968014-A803-4E90-A0DC-24D4D4431CE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81">
                <a:extLst>
                  <a:ext uri="{FF2B5EF4-FFF2-40B4-BE49-F238E27FC236}">
                    <a16:creationId xmlns:a16="http://schemas.microsoft.com/office/drawing/2014/main" id="{28197731-CAD1-4D44-BB77-E97E144985D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Oval 82">
                <a:extLst>
                  <a:ext uri="{FF2B5EF4-FFF2-40B4-BE49-F238E27FC236}">
                    <a16:creationId xmlns:a16="http://schemas.microsoft.com/office/drawing/2014/main" id="{01C774BC-6C2F-4455-ABE0-AD8B19C0DC8B}"/>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Oval 83">
                <a:extLst>
                  <a:ext uri="{FF2B5EF4-FFF2-40B4-BE49-F238E27FC236}">
                    <a16:creationId xmlns:a16="http://schemas.microsoft.com/office/drawing/2014/main" id="{12DE1ECF-1788-405D-A977-A9271FC12EE3}"/>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Oval 84">
                <a:extLst>
                  <a:ext uri="{FF2B5EF4-FFF2-40B4-BE49-F238E27FC236}">
                    <a16:creationId xmlns:a16="http://schemas.microsoft.com/office/drawing/2014/main" id="{01ED5673-23AD-44CB-8083-F853BCBA3181}"/>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85">
                <a:extLst>
                  <a:ext uri="{FF2B5EF4-FFF2-40B4-BE49-F238E27FC236}">
                    <a16:creationId xmlns:a16="http://schemas.microsoft.com/office/drawing/2014/main" id="{3B6A6F1C-A443-413C-A0E4-296CF52E1EDB}"/>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86">
                <a:extLst>
                  <a:ext uri="{FF2B5EF4-FFF2-40B4-BE49-F238E27FC236}">
                    <a16:creationId xmlns:a16="http://schemas.microsoft.com/office/drawing/2014/main" id="{358ACB9C-ABDC-4233-AECD-1502D0089BE6}"/>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Oval 87">
                <a:extLst>
                  <a:ext uri="{FF2B5EF4-FFF2-40B4-BE49-F238E27FC236}">
                    <a16:creationId xmlns:a16="http://schemas.microsoft.com/office/drawing/2014/main" id="{234C0D89-2814-4E19-B0BA-CB9639116894}"/>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Oval 88">
                <a:extLst>
                  <a:ext uri="{FF2B5EF4-FFF2-40B4-BE49-F238E27FC236}">
                    <a16:creationId xmlns:a16="http://schemas.microsoft.com/office/drawing/2014/main" id="{B499D78C-F7AA-402D-8655-8F15034CC7E1}"/>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89">
                <a:extLst>
                  <a:ext uri="{FF2B5EF4-FFF2-40B4-BE49-F238E27FC236}">
                    <a16:creationId xmlns:a16="http://schemas.microsoft.com/office/drawing/2014/main" id="{EE543CF2-C3BE-4CF8-9752-10EF32B89F29}"/>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90">
                <a:extLst>
                  <a:ext uri="{FF2B5EF4-FFF2-40B4-BE49-F238E27FC236}">
                    <a16:creationId xmlns:a16="http://schemas.microsoft.com/office/drawing/2014/main" id="{E4DC86FD-1A40-452F-BE82-85F0FCEC6F88}"/>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val 91">
                <a:extLst>
                  <a:ext uri="{FF2B5EF4-FFF2-40B4-BE49-F238E27FC236}">
                    <a16:creationId xmlns:a16="http://schemas.microsoft.com/office/drawing/2014/main" id="{C7FFDE68-5FAE-47D2-9BD3-63F143A424A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92">
                <a:extLst>
                  <a:ext uri="{FF2B5EF4-FFF2-40B4-BE49-F238E27FC236}">
                    <a16:creationId xmlns:a16="http://schemas.microsoft.com/office/drawing/2014/main" id="{0BD1355B-CEDC-40CD-9E74-9F5CEDD4190D}"/>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Oval 93">
                <a:extLst>
                  <a:ext uri="{FF2B5EF4-FFF2-40B4-BE49-F238E27FC236}">
                    <a16:creationId xmlns:a16="http://schemas.microsoft.com/office/drawing/2014/main" id="{A8AC3EB0-D408-4E82-93D7-36C68284E366}"/>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94">
                <a:extLst>
                  <a:ext uri="{FF2B5EF4-FFF2-40B4-BE49-F238E27FC236}">
                    <a16:creationId xmlns:a16="http://schemas.microsoft.com/office/drawing/2014/main" id="{3B608F75-F134-4F32-A38D-311EB4086BBB}"/>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95">
                <a:extLst>
                  <a:ext uri="{FF2B5EF4-FFF2-40B4-BE49-F238E27FC236}">
                    <a16:creationId xmlns:a16="http://schemas.microsoft.com/office/drawing/2014/main" id="{7243C906-3F99-445C-BD50-D1EC428E0E09}"/>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Oval 96">
                <a:extLst>
                  <a:ext uri="{FF2B5EF4-FFF2-40B4-BE49-F238E27FC236}">
                    <a16:creationId xmlns:a16="http://schemas.microsoft.com/office/drawing/2014/main" id="{FAA0D42D-8434-435A-AE00-AFA51F4D9ABC}"/>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Oval 97">
                <a:extLst>
                  <a:ext uri="{FF2B5EF4-FFF2-40B4-BE49-F238E27FC236}">
                    <a16:creationId xmlns:a16="http://schemas.microsoft.com/office/drawing/2014/main" id="{30D07045-D1F7-4ABC-B150-A41765BEBDFB}"/>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98">
                <a:extLst>
                  <a:ext uri="{FF2B5EF4-FFF2-40B4-BE49-F238E27FC236}">
                    <a16:creationId xmlns:a16="http://schemas.microsoft.com/office/drawing/2014/main" id="{4336AD43-62F9-42C5-BFEE-9F31A86E7A03}"/>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99">
                <a:extLst>
                  <a:ext uri="{FF2B5EF4-FFF2-40B4-BE49-F238E27FC236}">
                    <a16:creationId xmlns:a16="http://schemas.microsoft.com/office/drawing/2014/main" id="{0013C84D-91F2-4F66-8639-F259869B965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100">
                <a:extLst>
                  <a:ext uri="{FF2B5EF4-FFF2-40B4-BE49-F238E27FC236}">
                    <a16:creationId xmlns:a16="http://schemas.microsoft.com/office/drawing/2014/main" id="{9C647FE2-B024-47D4-9EDA-3D1E037CC551}"/>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01">
                <a:extLst>
                  <a:ext uri="{FF2B5EF4-FFF2-40B4-BE49-F238E27FC236}">
                    <a16:creationId xmlns:a16="http://schemas.microsoft.com/office/drawing/2014/main" id="{078CB11A-F906-4E2D-B955-58DB2749E227}"/>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CBCEB473-F2EA-456C-8B98-10ADD9ED2FA6}"/>
              </a:ext>
            </a:extLst>
          </p:cNvPr>
          <p:cNvGrpSpPr/>
          <p:nvPr/>
        </p:nvGrpSpPr>
        <p:grpSpPr>
          <a:xfrm>
            <a:off x="6200788" y="1970074"/>
            <a:ext cx="2689274" cy="3579289"/>
            <a:chOff x="6200788" y="1970074"/>
            <a:chExt cx="2689274" cy="3579289"/>
          </a:xfrm>
        </p:grpSpPr>
        <p:sp>
          <p:nvSpPr>
            <p:cNvPr id="88" name="Rectangle 87">
              <a:extLst>
                <a:ext uri="{FF2B5EF4-FFF2-40B4-BE49-F238E27FC236}">
                  <a16:creationId xmlns:a16="http://schemas.microsoft.com/office/drawing/2014/main" id="{6C64FAC6-2B38-4A54-9152-95F2163DAE80}"/>
                </a:ext>
              </a:extLst>
            </p:cNvPr>
            <p:cNvSpPr/>
            <p:nvPr/>
          </p:nvSpPr>
          <p:spPr>
            <a:xfrm>
              <a:off x="6200788" y="1970074"/>
              <a:ext cx="2689274"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Rich analytics APIs for  ad-hoc exploration and operational intelligence</a:t>
              </a:r>
            </a:p>
          </p:txBody>
        </p:sp>
        <p:grpSp>
          <p:nvGrpSpPr>
            <p:cNvPr id="65" name="Group 64">
              <a:extLst>
                <a:ext uri="{FF2B5EF4-FFF2-40B4-BE49-F238E27FC236}">
                  <a16:creationId xmlns:a16="http://schemas.microsoft.com/office/drawing/2014/main" id="{16C89B93-0EA8-4C3C-BBD4-9D72F12A22D6}"/>
                </a:ext>
              </a:extLst>
            </p:cNvPr>
            <p:cNvGrpSpPr>
              <a:grpSpLocks noChangeAspect="1"/>
            </p:cNvGrpSpPr>
            <p:nvPr/>
          </p:nvGrpSpPr>
          <p:grpSpPr>
            <a:xfrm>
              <a:off x="7020393" y="2573533"/>
              <a:ext cx="1050065" cy="949163"/>
              <a:chOff x="2399522" y="2518019"/>
              <a:chExt cx="968883" cy="875783"/>
            </a:xfrm>
          </p:grpSpPr>
          <p:grpSp>
            <p:nvGrpSpPr>
              <p:cNvPr id="66" name="chart" descr="chart">
                <a:extLst>
                  <a:ext uri="{FF2B5EF4-FFF2-40B4-BE49-F238E27FC236}">
                    <a16:creationId xmlns:a16="http://schemas.microsoft.com/office/drawing/2014/main" id="{FA340BD6-B590-4DDD-B6F8-EA872FBD93A1}"/>
                  </a:ext>
                </a:extLst>
              </p:cNvPr>
              <p:cNvGrpSpPr/>
              <p:nvPr/>
            </p:nvGrpSpPr>
            <p:grpSpPr>
              <a:xfrm>
                <a:off x="2408794" y="2628900"/>
                <a:ext cx="959611" cy="764902"/>
                <a:chOff x="8239126" y="3125143"/>
                <a:chExt cx="431089" cy="343620"/>
              </a:xfrm>
            </p:grpSpPr>
            <p:sp>
              <p:nvSpPr>
                <p:cNvPr id="68" name="Freeform: Shape 67">
                  <a:extLst>
                    <a:ext uri="{FF2B5EF4-FFF2-40B4-BE49-F238E27FC236}">
                      <a16:creationId xmlns:a16="http://schemas.microsoft.com/office/drawing/2014/main" id="{4BED144B-0AD3-47E6-88AF-F9C9FA63785E}"/>
                    </a:ext>
                  </a:extLst>
                </p:cNvPr>
                <p:cNvSpPr/>
                <p:nvPr/>
              </p:nvSpPr>
              <p:spPr>
                <a:xfrm>
                  <a:off x="8239126" y="3287271"/>
                  <a:ext cx="90405" cy="181492"/>
                </a:xfrm>
                <a:custGeom>
                  <a:avLst/>
                  <a:gdLst>
                    <a:gd name="connsiteX0" fmla="*/ 90406 w 90405"/>
                    <a:gd name="connsiteY0" fmla="*/ 0 h 181492"/>
                    <a:gd name="connsiteX1" fmla="*/ 0 w 90405"/>
                    <a:gd name="connsiteY1" fmla="*/ 0 h 181492"/>
                    <a:gd name="connsiteX2" fmla="*/ 0 w 90405"/>
                    <a:gd name="connsiteY2" fmla="*/ 181492 h 181492"/>
                    <a:gd name="connsiteX3" fmla="*/ 90406 w 90405"/>
                    <a:gd name="connsiteY3" fmla="*/ 181492 h 181492"/>
                    <a:gd name="connsiteX4" fmla="*/ 90406 w 90405"/>
                    <a:gd name="connsiteY4" fmla="*/ 0 h 18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181492">
                      <a:moveTo>
                        <a:pt x="90406" y="0"/>
                      </a:moveTo>
                      <a:lnTo>
                        <a:pt x="0" y="0"/>
                      </a:lnTo>
                      <a:lnTo>
                        <a:pt x="0" y="181492"/>
                      </a:lnTo>
                      <a:lnTo>
                        <a:pt x="90406" y="181492"/>
                      </a:lnTo>
                      <a:lnTo>
                        <a:pt x="90406" y="0"/>
                      </a:lnTo>
                      <a:close/>
                    </a:path>
                  </a:pathLst>
                </a:custGeom>
                <a:solidFill>
                  <a:srgbClr val="50E6FF"/>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3ED1317-4E11-4DB4-AD87-45F83CAB8500}"/>
                    </a:ext>
                  </a:extLst>
                </p:cNvPr>
                <p:cNvSpPr/>
                <p:nvPr/>
              </p:nvSpPr>
              <p:spPr>
                <a:xfrm>
                  <a:off x="8579810" y="3151434"/>
                  <a:ext cx="90405" cy="317252"/>
                </a:xfrm>
                <a:custGeom>
                  <a:avLst/>
                  <a:gdLst>
                    <a:gd name="connsiteX0" fmla="*/ 90406 w 90405"/>
                    <a:gd name="connsiteY0" fmla="*/ 0 h 317252"/>
                    <a:gd name="connsiteX1" fmla="*/ 0 w 90405"/>
                    <a:gd name="connsiteY1" fmla="*/ 0 h 317252"/>
                    <a:gd name="connsiteX2" fmla="*/ 0 w 90405"/>
                    <a:gd name="connsiteY2" fmla="*/ 317252 h 317252"/>
                    <a:gd name="connsiteX3" fmla="*/ 90406 w 90405"/>
                    <a:gd name="connsiteY3" fmla="*/ 317252 h 317252"/>
                    <a:gd name="connsiteX4" fmla="*/ 90406 w 90405"/>
                    <a:gd name="connsiteY4" fmla="*/ 0 h 317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317252">
                      <a:moveTo>
                        <a:pt x="90406" y="0"/>
                      </a:moveTo>
                      <a:lnTo>
                        <a:pt x="0" y="0"/>
                      </a:lnTo>
                      <a:lnTo>
                        <a:pt x="0" y="317252"/>
                      </a:lnTo>
                      <a:lnTo>
                        <a:pt x="90406" y="317252"/>
                      </a:lnTo>
                      <a:lnTo>
                        <a:pt x="90406" y="0"/>
                      </a:lnTo>
                      <a:close/>
                    </a:path>
                  </a:pathLst>
                </a:custGeom>
                <a:solidFill>
                  <a:srgbClr val="0078D4"/>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57E97C1-4F2E-4BC2-9A1C-A0716B1FD805}"/>
                    </a:ext>
                  </a:extLst>
                </p:cNvPr>
                <p:cNvSpPr/>
                <p:nvPr/>
              </p:nvSpPr>
              <p:spPr>
                <a:xfrm>
                  <a:off x="8353116" y="3241686"/>
                  <a:ext cx="90405" cy="226997"/>
                </a:xfrm>
                <a:custGeom>
                  <a:avLst/>
                  <a:gdLst>
                    <a:gd name="connsiteX0" fmla="*/ 90406 w 90405"/>
                    <a:gd name="connsiteY0" fmla="*/ 0 h 226997"/>
                    <a:gd name="connsiteX1" fmla="*/ 0 w 90405"/>
                    <a:gd name="connsiteY1" fmla="*/ 0 h 226997"/>
                    <a:gd name="connsiteX2" fmla="*/ 0 w 90405"/>
                    <a:gd name="connsiteY2" fmla="*/ 226997 h 226997"/>
                    <a:gd name="connsiteX3" fmla="*/ 90406 w 90405"/>
                    <a:gd name="connsiteY3" fmla="*/ 226997 h 226997"/>
                    <a:gd name="connsiteX4" fmla="*/ 90406 w 90405"/>
                    <a:gd name="connsiteY4" fmla="*/ 0 h 226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226997">
                      <a:moveTo>
                        <a:pt x="90406" y="0"/>
                      </a:moveTo>
                      <a:lnTo>
                        <a:pt x="0" y="0"/>
                      </a:lnTo>
                      <a:lnTo>
                        <a:pt x="0" y="226997"/>
                      </a:lnTo>
                      <a:lnTo>
                        <a:pt x="90406" y="226997"/>
                      </a:lnTo>
                      <a:lnTo>
                        <a:pt x="90406" y="0"/>
                      </a:lnTo>
                      <a:close/>
                    </a:path>
                  </a:pathLst>
                </a:custGeom>
                <a:solidFill>
                  <a:srgbClr val="50E6FF"/>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9EC0005-DAF9-4A36-80A5-6AF83B4EAA53}"/>
                    </a:ext>
                  </a:extLst>
                </p:cNvPr>
                <p:cNvSpPr/>
                <p:nvPr/>
              </p:nvSpPr>
              <p:spPr>
                <a:xfrm>
                  <a:off x="8466425" y="3128818"/>
                  <a:ext cx="90405" cy="339853"/>
                </a:xfrm>
                <a:custGeom>
                  <a:avLst/>
                  <a:gdLst>
                    <a:gd name="connsiteX0" fmla="*/ 90406 w 90405"/>
                    <a:gd name="connsiteY0" fmla="*/ 0 h 339853"/>
                    <a:gd name="connsiteX1" fmla="*/ 0 w 90405"/>
                    <a:gd name="connsiteY1" fmla="*/ 0 h 339853"/>
                    <a:gd name="connsiteX2" fmla="*/ 0 w 90405"/>
                    <a:gd name="connsiteY2" fmla="*/ 339854 h 339853"/>
                    <a:gd name="connsiteX3" fmla="*/ 90406 w 90405"/>
                    <a:gd name="connsiteY3" fmla="*/ 339854 h 339853"/>
                    <a:gd name="connsiteX4" fmla="*/ 90406 w 90405"/>
                    <a:gd name="connsiteY4" fmla="*/ 0 h 33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339853">
                      <a:moveTo>
                        <a:pt x="90406" y="0"/>
                      </a:moveTo>
                      <a:lnTo>
                        <a:pt x="0" y="0"/>
                      </a:lnTo>
                      <a:lnTo>
                        <a:pt x="0" y="339854"/>
                      </a:lnTo>
                      <a:lnTo>
                        <a:pt x="90406" y="339854"/>
                      </a:lnTo>
                      <a:lnTo>
                        <a:pt x="90406" y="0"/>
                      </a:lnTo>
                      <a:close/>
                    </a:path>
                  </a:pathLst>
                </a:custGeom>
                <a:solidFill>
                  <a:srgbClr val="0078D4"/>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5EC7E9FE-AD7A-437C-894B-773AE809709D}"/>
                    </a:ext>
                  </a:extLst>
                </p:cNvPr>
                <p:cNvSpPr/>
                <p:nvPr/>
              </p:nvSpPr>
              <p:spPr>
                <a:xfrm>
                  <a:off x="8393782" y="3147794"/>
                  <a:ext cx="235085" cy="233573"/>
                </a:xfrm>
                <a:custGeom>
                  <a:avLst/>
                  <a:gdLst>
                    <a:gd name="connsiteX0" fmla="*/ 7937 w 235085"/>
                    <a:gd name="connsiteY0" fmla="*/ 233573 h 233573"/>
                    <a:gd name="connsiteX1" fmla="*/ 0 w 235085"/>
                    <a:gd name="connsiteY1" fmla="*/ 225561 h 233573"/>
                    <a:gd name="connsiteX2" fmla="*/ 113159 w 235085"/>
                    <a:gd name="connsiteY2" fmla="*/ 112856 h 233573"/>
                    <a:gd name="connsiteX3" fmla="*/ 227073 w 235085"/>
                    <a:gd name="connsiteY3" fmla="*/ 0 h 233573"/>
                    <a:gd name="connsiteX4" fmla="*/ 235086 w 235085"/>
                    <a:gd name="connsiteY4" fmla="*/ 8087 h 233573"/>
                    <a:gd name="connsiteX5" fmla="*/ 121172 w 235085"/>
                    <a:gd name="connsiteY5" fmla="*/ 120869 h 233573"/>
                    <a:gd name="connsiteX6" fmla="*/ 7937 w 235085"/>
                    <a:gd name="connsiteY6" fmla="*/ 233573 h 2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85" h="233573">
                      <a:moveTo>
                        <a:pt x="7937" y="233573"/>
                      </a:moveTo>
                      <a:lnTo>
                        <a:pt x="0" y="225561"/>
                      </a:lnTo>
                      <a:lnTo>
                        <a:pt x="113159" y="112856"/>
                      </a:lnTo>
                      <a:lnTo>
                        <a:pt x="227073" y="0"/>
                      </a:lnTo>
                      <a:lnTo>
                        <a:pt x="235086" y="8087"/>
                      </a:lnTo>
                      <a:lnTo>
                        <a:pt x="121172" y="120869"/>
                      </a:lnTo>
                      <a:lnTo>
                        <a:pt x="7937" y="233573"/>
                      </a:lnTo>
                      <a:close/>
                    </a:path>
                  </a:pathLst>
                </a:custGeom>
                <a:solidFill>
                  <a:srgbClr val="50E6FF"/>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E8CD958-0735-4516-81AD-57759AB03D58}"/>
                    </a:ext>
                  </a:extLst>
                </p:cNvPr>
                <p:cNvSpPr/>
                <p:nvPr/>
              </p:nvSpPr>
              <p:spPr>
                <a:xfrm>
                  <a:off x="8598029" y="3125143"/>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8" y="52308"/>
                        <a:pt x="52308" y="40598"/>
                        <a:pt x="52308" y="26154"/>
                      </a:cubicBezTo>
                      <a:cubicBezTo>
                        <a:pt x="52308" y="11709"/>
                        <a:pt x="40598" y="0"/>
                        <a:pt x="26154" y="0"/>
                      </a:cubicBezTo>
                      <a:cubicBezTo>
                        <a:pt x="11710" y="0"/>
                        <a:pt x="0" y="11709"/>
                        <a:pt x="0" y="26154"/>
                      </a:cubicBezTo>
                      <a:cubicBezTo>
                        <a:pt x="0" y="40598"/>
                        <a:pt x="11710" y="52308"/>
                        <a:pt x="26154" y="52308"/>
                      </a:cubicBezTo>
                      <a:close/>
                    </a:path>
                  </a:pathLst>
                </a:custGeom>
                <a:solidFill>
                  <a:srgbClr val="50E6FF"/>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D52D8A5-C7F7-4345-890B-838ECAF36BA3}"/>
                    </a:ext>
                  </a:extLst>
                </p:cNvPr>
                <p:cNvSpPr/>
                <p:nvPr/>
              </p:nvSpPr>
              <p:spPr>
                <a:xfrm>
                  <a:off x="8484794" y="3238505"/>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8" y="52308"/>
                        <a:pt x="52308" y="40598"/>
                        <a:pt x="52308" y="26154"/>
                      </a:cubicBezTo>
                      <a:cubicBezTo>
                        <a:pt x="52308" y="11710"/>
                        <a:pt x="40598" y="0"/>
                        <a:pt x="26154" y="0"/>
                      </a:cubicBezTo>
                      <a:cubicBezTo>
                        <a:pt x="11710" y="0"/>
                        <a:pt x="0" y="11710"/>
                        <a:pt x="0" y="26154"/>
                      </a:cubicBezTo>
                      <a:cubicBezTo>
                        <a:pt x="0" y="40598"/>
                        <a:pt x="11710" y="52308"/>
                        <a:pt x="26154" y="52308"/>
                      </a:cubicBezTo>
                      <a:close/>
                    </a:path>
                  </a:pathLst>
                </a:custGeom>
                <a:solidFill>
                  <a:srgbClr val="50E6FF"/>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CBC6019-0F1F-41A2-B581-9E5F73BE835C}"/>
                    </a:ext>
                  </a:extLst>
                </p:cNvPr>
                <p:cNvSpPr/>
                <p:nvPr/>
              </p:nvSpPr>
              <p:spPr>
                <a:xfrm>
                  <a:off x="8371635" y="3352504"/>
                  <a:ext cx="52308" cy="52308"/>
                </a:xfrm>
                <a:custGeom>
                  <a:avLst/>
                  <a:gdLst>
                    <a:gd name="connsiteX0" fmla="*/ 26154 w 52308"/>
                    <a:gd name="connsiteY0" fmla="*/ 52308 h 52308"/>
                    <a:gd name="connsiteX1" fmla="*/ 52309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9" y="52308"/>
                        <a:pt x="52309" y="40598"/>
                        <a:pt x="52309" y="26154"/>
                      </a:cubicBezTo>
                      <a:cubicBezTo>
                        <a:pt x="52309" y="11710"/>
                        <a:pt x="40599" y="0"/>
                        <a:pt x="26154" y="0"/>
                      </a:cubicBezTo>
                      <a:cubicBezTo>
                        <a:pt x="11710" y="0"/>
                        <a:pt x="0" y="11710"/>
                        <a:pt x="0" y="26154"/>
                      </a:cubicBezTo>
                      <a:cubicBezTo>
                        <a:pt x="0" y="40598"/>
                        <a:pt x="11710" y="52308"/>
                        <a:pt x="26154" y="52308"/>
                      </a:cubicBezTo>
                      <a:close/>
                    </a:path>
                  </a:pathLst>
                </a:custGeom>
                <a:solidFill>
                  <a:srgbClr val="0078D4"/>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FD6DEE3-91F4-438D-A5D9-1983BFDEE7C7}"/>
                    </a:ext>
                  </a:extLst>
                </p:cNvPr>
                <p:cNvSpPr/>
                <p:nvPr/>
              </p:nvSpPr>
              <p:spPr>
                <a:xfrm>
                  <a:off x="8258780" y="3266563"/>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9" y="52308"/>
                        <a:pt x="52308" y="40598"/>
                        <a:pt x="52308" y="26154"/>
                      </a:cubicBezTo>
                      <a:cubicBezTo>
                        <a:pt x="52308" y="11710"/>
                        <a:pt x="40599" y="0"/>
                        <a:pt x="26154" y="0"/>
                      </a:cubicBezTo>
                      <a:cubicBezTo>
                        <a:pt x="11710" y="0"/>
                        <a:pt x="0" y="11710"/>
                        <a:pt x="0" y="26154"/>
                      </a:cubicBezTo>
                      <a:cubicBezTo>
                        <a:pt x="0" y="40598"/>
                        <a:pt x="11710" y="52308"/>
                        <a:pt x="26154" y="52308"/>
                      </a:cubicBezTo>
                      <a:close/>
                    </a:path>
                  </a:pathLst>
                </a:custGeom>
                <a:solidFill>
                  <a:srgbClr val="0078D4"/>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04C8378-6E3B-4952-B045-8363D5563329}"/>
                    </a:ext>
                  </a:extLst>
                </p:cNvPr>
                <p:cNvSpPr/>
                <p:nvPr/>
              </p:nvSpPr>
              <p:spPr>
                <a:xfrm>
                  <a:off x="8281213" y="3286456"/>
                  <a:ext cx="119809" cy="99446"/>
                </a:xfrm>
                <a:custGeom>
                  <a:avLst/>
                  <a:gdLst>
                    <a:gd name="connsiteX0" fmla="*/ 7105 w 119809"/>
                    <a:gd name="connsiteY0" fmla="*/ 0 h 99446"/>
                    <a:gd name="connsiteX1" fmla="*/ 0 w 119809"/>
                    <a:gd name="connsiteY1" fmla="*/ 8837 h 99446"/>
                    <a:gd name="connsiteX2" fmla="*/ 112704 w 119809"/>
                    <a:gd name="connsiteY2" fmla="*/ 99446 h 99446"/>
                    <a:gd name="connsiteX3" fmla="*/ 119809 w 119809"/>
                    <a:gd name="connsiteY3" fmla="*/ 90609 h 99446"/>
                    <a:gd name="connsiteX4" fmla="*/ 7105 w 119809"/>
                    <a:gd name="connsiteY4" fmla="*/ 0 h 9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9" h="99446">
                      <a:moveTo>
                        <a:pt x="7105" y="0"/>
                      </a:moveTo>
                      <a:lnTo>
                        <a:pt x="0" y="8837"/>
                      </a:lnTo>
                      <a:lnTo>
                        <a:pt x="112704" y="99446"/>
                      </a:lnTo>
                      <a:lnTo>
                        <a:pt x="119809" y="90609"/>
                      </a:lnTo>
                      <a:lnTo>
                        <a:pt x="7105" y="0"/>
                      </a:lnTo>
                      <a:close/>
                    </a:path>
                  </a:pathLst>
                </a:custGeom>
                <a:solidFill>
                  <a:srgbClr val="0078D4"/>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094296A-C441-44F4-8E69-A51D34DE4361}"/>
                    </a:ext>
                  </a:extLst>
                </p:cNvPr>
                <p:cNvSpPr/>
                <p:nvPr/>
              </p:nvSpPr>
              <p:spPr>
                <a:xfrm>
                  <a:off x="8393782" y="3301548"/>
                  <a:ext cx="72113" cy="79822"/>
                </a:xfrm>
                <a:custGeom>
                  <a:avLst/>
                  <a:gdLst>
                    <a:gd name="connsiteX0" fmla="*/ 0 w 72113"/>
                    <a:gd name="connsiteY0" fmla="*/ 71810 h 79822"/>
                    <a:gd name="connsiteX1" fmla="*/ 7937 w 72113"/>
                    <a:gd name="connsiteY1" fmla="*/ 79823 h 79822"/>
                    <a:gd name="connsiteX2" fmla="*/ 72113 w 72113"/>
                    <a:gd name="connsiteY2" fmla="*/ 16025 h 79822"/>
                    <a:gd name="connsiteX3" fmla="*/ 72113 w 72113"/>
                    <a:gd name="connsiteY3" fmla="*/ 0 h 79822"/>
                    <a:gd name="connsiteX4" fmla="*/ 0 w 72113"/>
                    <a:gd name="connsiteY4" fmla="*/ 71810 h 7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13" h="79822">
                      <a:moveTo>
                        <a:pt x="0" y="71810"/>
                      </a:moveTo>
                      <a:lnTo>
                        <a:pt x="7937" y="79823"/>
                      </a:lnTo>
                      <a:lnTo>
                        <a:pt x="72113" y="16025"/>
                      </a:lnTo>
                      <a:lnTo>
                        <a:pt x="72113" y="0"/>
                      </a:lnTo>
                      <a:lnTo>
                        <a:pt x="0" y="71810"/>
                      </a:lnTo>
                      <a:close/>
                    </a:path>
                  </a:pathLst>
                </a:custGeom>
                <a:solidFill>
                  <a:srgbClr val="0078D4"/>
                </a:solidFill>
                <a:ln w="894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7" name="Freeform: Shape 66">
                <a:extLst>
                  <a:ext uri="{FF2B5EF4-FFF2-40B4-BE49-F238E27FC236}">
                    <a16:creationId xmlns:a16="http://schemas.microsoft.com/office/drawing/2014/main" id="{20CDBC87-5698-4D7F-B0CD-A2AB36AA010D}"/>
                  </a:ext>
                </a:extLst>
              </p:cNvPr>
              <p:cNvSpPr/>
              <p:nvPr/>
            </p:nvSpPr>
            <p:spPr>
              <a:xfrm>
                <a:off x="2399522" y="2518019"/>
                <a:ext cx="324627" cy="256683"/>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 name="Rectangle 2">
            <a:extLst>
              <a:ext uri="{FF2B5EF4-FFF2-40B4-BE49-F238E27FC236}">
                <a16:creationId xmlns:a16="http://schemas.microsoft.com/office/drawing/2014/main" id="{4BA9921E-073C-44A2-8301-3BCE72850B8F}"/>
              </a:ext>
            </a:extLst>
          </p:cNvPr>
          <p:cNvSpPr/>
          <p:nvPr/>
        </p:nvSpPr>
        <p:spPr>
          <a:xfrm>
            <a:off x="455995" y="1096373"/>
            <a:ext cx="7614463" cy="24622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 serverless, fully-managed Platform as a Service (PaaS) solution built for IoT </a:t>
            </a:r>
          </a:p>
        </p:txBody>
      </p:sp>
      <p:pic>
        <p:nvPicPr>
          <p:cNvPr id="4" name="Picture 3">
            <a:extLst>
              <a:ext uri="{FF2B5EF4-FFF2-40B4-BE49-F238E27FC236}">
                <a16:creationId xmlns:a16="http://schemas.microsoft.com/office/drawing/2014/main" id="{670470B2-577B-49BE-8320-34D89D76F5FD}"/>
              </a:ext>
            </a:extLst>
          </p:cNvPr>
          <p:cNvPicPr>
            <a:picLocks noChangeAspect="1"/>
          </p:cNvPicPr>
          <p:nvPr/>
        </p:nvPicPr>
        <p:blipFill>
          <a:blip r:embed="rId4"/>
          <a:stretch>
            <a:fillRect/>
          </a:stretch>
        </p:blipFill>
        <p:spPr>
          <a:xfrm>
            <a:off x="2883655" y="1784336"/>
            <a:ext cx="3678560" cy="2071124"/>
          </a:xfrm>
          <a:prstGeom prst="rect">
            <a:avLst/>
          </a:prstGeom>
          <a:ln>
            <a:solidFill>
              <a:schemeClr val="bg1">
                <a:lumMod val="75000"/>
              </a:schemeClr>
            </a:solidFill>
          </a:ln>
        </p:spPr>
      </p:pic>
    </p:spTree>
    <p:extLst>
      <p:ext uri="{BB962C8B-B14F-4D97-AF65-F5344CB8AC3E}">
        <p14:creationId xmlns:p14="http://schemas.microsoft.com/office/powerpoint/2010/main" val="338464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28BC93E-2BB2-4020-924B-C1EAC170C3B5}"/>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chemeClr val="tx1"/>
                </a:solidFill>
              </a:rPr>
              <a:t>Agenda</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type="body" sz="quarter" idx="10"/>
          </p:nvPr>
        </p:nvSpPr>
        <p:spPr>
          <a:xfrm>
            <a:off x="586740" y="1201698"/>
            <a:ext cx="11018520" cy="5564600"/>
          </a:xfrm>
        </p:spPr>
        <p:txBody>
          <a:bodyPr/>
          <a:lstStyle/>
          <a:p>
            <a:pPr marL="514350" indent="-514350">
              <a:lnSpc>
                <a:spcPct val="150000"/>
              </a:lnSpc>
              <a:buFont typeface="+mj-lt"/>
              <a:buAutoNum type="arabicPeriod"/>
            </a:pPr>
            <a:r>
              <a:rPr lang="en-US" sz="2000" dirty="0">
                <a:latin typeface="+mj-lt"/>
              </a:rPr>
              <a:t>Overview of IoT Architecture</a:t>
            </a:r>
          </a:p>
          <a:p>
            <a:pPr marL="514350" indent="-514350">
              <a:lnSpc>
                <a:spcPct val="150000"/>
              </a:lnSpc>
              <a:buFont typeface="+mj-lt"/>
              <a:buAutoNum type="arabicPeriod"/>
            </a:pPr>
            <a:r>
              <a:rPr lang="en-US" sz="2000" dirty="0">
                <a:latin typeface="+mj-lt"/>
              </a:rPr>
              <a:t>IoT Data overview, Integrating IoT data, and Insights and Actions</a:t>
            </a:r>
          </a:p>
          <a:p>
            <a:pPr marL="514350" indent="-514350">
              <a:lnSpc>
                <a:spcPct val="150000"/>
              </a:lnSpc>
              <a:buFont typeface="+mj-lt"/>
              <a:buAutoNum type="arabicPeriod"/>
            </a:pPr>
            <a:r>
              <a:rPr lang="en-US" sz="2000" dirty="0">
                <a:latin typeface="+mj-lt"/>
              </a:rPr>
              <a:t>Stream Processing with Azure Stream Analytics</a:t>
            </a:r>
          </a:p>
          <a:p>
            <a:pPr marL="514350" indent="-514350">
              <a:lnSpc>
                <a:spcPct val="150000"/>
              </a:lnSpc>
              <a:buFont typeface="+mj-lt"/>
              <a:buAutoNum type="arabicPeriod"/>
            </a:pPr>
            <a:r>
              <a:rPr lang="en-US" sz="2000" dirty="0">
                <a:solidFill>
                  <a:srgbClr val="00B0F0"/>
                </a:solidFill>
                <a:latin typeface="+mj-lt"/>
              </a:rPr>
              <a:t>Demo: Identify anomalies by routing data via IoT Hub to a built-in ML model in Azure Stream Analytics</a:t>
            </a:r>
          </a:p>
          <a:p>
            <a:pPr marL="514350" indent="-514350">
              <a:lnSpc>
                <a:spcPct val="150000"/>
              </a:lnSpc>
              <a:buFont typeface="+mj-lt"/>
              <a:buAutoNum type="arabicPeriod"/>
            </a:pPr>
            <a:r>
              <a:rPr lang="en-US" sz="2000" dirty="0">
                <a:latin typeface="+mj-lt"/>
              </a:rPr>
              <a:t>Real-time actions with Logic Apps</a:t>
            </a:r>
          </a:p>
          <a:p>
            <a:pPr marL="514350" indent="-514350">
              <a:lnSpc>
                <a:spcPct val="150000"/>
              </a:lnSpc>
              <a:buFont typeface="+mj-lt"/>
              <a:buAutoNum type="arabicPeriod"/>
            </a:pPr>
            <a:r>
              <a:rPr lang="en-US" sz="2000" dirty="0">
                <a:latin typeface="+mj-lt"/>
              </a:rPr>
              <a:t>Time Series Insights</a:t>
            </a:r>
          </a:p>
          <a:p>
            <a:pPr marL="514350" indent="-514350">
              <a:lnSpc>
                <a:spcPct val="150000"/>
              </a:lnSpc>
              <a:buFont typeface="+mj-lt"/>
              <a:buAutoNum type="arabicPeriod"/>
            </a:pPr>
            <a:r>
              <a:rPr lang="en-US" sz="2000" dirty="0">
                <a:solidFill>
                  <a:srgbClr val="00B0F0"/>
                </a:solidFill>
                <a:latin typeface="+mj-lt"/>
              </a:rPr>
              <a:t>Demo: Collect, store, model and visualize timeseries and historical data with Time Series Insights</a:t>
            </a:r>
          </a:p>
          <a:p>
            <a:pPr marL="514350" indent="-514350">
              <a:lnSpc>
                <a:spcPct val="150000"/>
              </a:lnSpc>
              <a:buFont typeface="+mj-lt"/>
              <a:buAutoNum type="arabicPeriod"/>
            </a:pPr>
            <a:r>
              <a:rPr lang="en-US" sz="2000" dirty="0">
                <a:latin typeface="+mj-lt"/>
              </a:rPr>
              <a:t>Resources &amp; Getting started</a:t>
            </a:r>
          </a:p>
          <a:p>
            <a:pPr marL="514350" indent="-514350">
              <a:buFont typeface="+mj-lt"/>
              <a:buAutoNum type="arabicPeriod"/>
            </a:pPr>
            <a:endParaRPr lang="en-US" dirty="0"/>
          </a:p>
        </p:txBody>
      </p:sp>
    </p:spTree>
    <p:extLst>
      <p:ext uri="{BB962C8B-B14F-4D97-AF65-F5344CB8AC3E}">
        <p14:creationId xmlns:p14="http://schemas.microsoft.com/office/powerpoint/2010/main" val="32765933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A73F1FE-7C8B-4AB5-A7FA-338CBF1C6442}"/>
              </a:ext>
            </a:extLst>
          </p:cNvPr>
          <p:cNvSpPr/>
          <p:nvPr/>
        </p:nvSpPr>
        <p:spPr bwMode="auto">
          <a:xfrm>
            <a:off x="411479" y="5185155"/>
            <a:ext cx="3982515" cy="1300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Connect your industrial assets with instant data ingestion and no extra coding or data preparation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p:txBody>
      </p:sp>
      <p:sp>
        <p:nvSpPr>
          <p:cNvPr id="192" name="Rectangle 191">
            <a:extLst>
              <a:ext uri="{FF2B5EF4-FFF2-40B4-BE49-F238E27FC236}">
                <a16:creationId xmlns:a16="http://schemas.microsoft.com/office/drawing/2014/main" id="{17900DA2-BDF6-4CD5-A9A3-5A171AA3F4DC}"/>
              </a:ext>
            </a:extLst>
          </p:cNvPr>
          <p:cNvSpPr/>
          <p:nvPr/>
        </p:nvSpPr>
        <p:spPr bwMode="auto">
          <a:xfrm>
            <a:off x="4420146" y="5185155"/>
            <a:ext cx="2144257" cy="1300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Store your data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across warm and cold storages so you can instantly access to streaming and historical IoT data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p:txBody>
      </p:sp>
      <p:sp>
        <p:nvSpPr>
          <p:cNvPr id="193" name="Rectangle 192">
            <a:extLst>
              <a:ext uri="{FF2B5EF4-FFF2-40B4-BE49-F238E27FC236}">
                <a16:creationId xmlns:a16="http://schemas.microsoft.com/office/drawing/2014/main" id="{8B7342C7-126A-4624-A834-0E925D5D6315}"/>
              </a:ext>
            </a:extLst>
          </p:cNvPr>
          <p:cNvSpPr/>
          <p:nvPr/>
        </p:nvSpPr>
        <p:spPr bwMode="auto">
          <a:xfrm>
            <a:off x="6590554" y="5185155"/>
            <a:ext cx="2126935" cy="1300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Contextualize your data with nesting menus showing hierarchies, relationships and properties to get a clearer picture of your operations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p:txBody>
      </p:sp>
      <p:sp>
        <p:nvSpPr>
          <p:cNvPr id="197" name="Rectangle 196">
            <a:extLst>
              <a:ext uri="{FF2B5EF4-FFF2-40B4-BE49-F238E27FC236}">
                <a16:creationId xmlns:a16="http://schemas.microsoft.com/office/drawing/2014/main" id="{A4165BBC-9CF0-4F77-9B1E-C87284D0ACFD}"/>
              </a:ext>
            </a:extLst>
          </p:cNvPr>
          <p:cNvSpPr/>
          <p:nvPr/>
        </p:nvSpPr>
        <p:spPr bwMode="auto">
          <a:xfrm>
            <a:off x="8735170" y="5185155"/>
            <a:ext cx="3045352" cy="1300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Analyze your data with a turnkey experience of rich graphic visualizations and tools to help you go deep into your IoT data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C4A33DC2-0AC2-4096-94E8-4882913A7FCB}"/>
              </a:ext>
            </a:extLst>
          </p:cNvPr>
          <p:cNvSpPr/>
          <p:nvPr/>
        </p:nvSpPr>
        <p:spPr bwMode="auto">
          <a:xfrm>
            <a:off x="950440" y="2104679"/>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677243 w 992070"/>
              <a:gd name="connsiteY3" fmla="*/ 387341 h 2443324"/>
              <a:gd name="connsiteX4" fmla="*/ 677243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677243 w 992070"/>
              <a:gd name="connsiteY11" fmla="*/ 1944275 h 2443324"/>
              <a:gd name="connsiteX12" fmla="*/ 677243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677243" y="387341"/>
                </a:lnTo>
                <a:lnTo>
                  <a:pt x="677243" y="497069"/>
                </a:lnTo>
                <a:lnTo>
                  <a:pt x="676485" y="497069"/>
                </a:lnTo>
                <a:lnTo>
                  <a:pt x="676485" y="1165808"/>
                </a:lnTo>
                <a:lnTo>
                  <a:pt x="992070" y="1165808"/>
                </a:lnTo>
                <a:lnTo>
                  <a:pt x="992070" y="1275536"/>
                </a:lnTo>
                <a:lnTo>
                  <a:pt x="676485" y="1275536"/>
                </a:lnTo>
                <a:lnTo>
                  <a:pt x="676485" y="1944275"/>
                </a:lnTo>
                <a:lnTo>
                  <a:pt x="677243" y="1944275"/>
                </a:lnTo>
                <a:lnTo>
                  <a:pt x="677243"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lumMod val="9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08" name="Oval 107">
            <a:extLst>
              <a:ext uri="{FF2B5EF4-FFF2-40B4-BE49-F238E27FC236}">
                <a16:creationId xmlns:a16="http://schemas.microsoft.com/office/drawing/2014/main" id="{866D1405-F571-48FD-9D1B-B434986DBA88}"/>
              </a:ext>
            </a:extLst>
          </p:cNvPr>
          <p:cNvSpPr/>
          <p:nvPr/>
        </p:nvSpPr>
        <p:spPr bwMode="auto">
          <a:xfrm>
            <a:off x="412973" y="2676814"/>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09" name="Oval 108">
            <a:extLst>
              <a:ext uri="{FF2B5EF4-FFF2-40B4-BE49-F238E27FC236}">
                <a16:creationId xmlns:a16="http://schemas.microsoft.com/office/drawing/2014/main" id="{10C1BFDA-E6DD-4811-9891-15D9138E280C}"/>
              </a:ext>
            </a:extLst>
          </p:cNvPr>
          <p:cNvSpPr/>
          <p:nvPr/>
        </p:nvSpPr>
        <p:spPr bwMode="auto">
          <a:xfrm>
            <a:off x="412973" y="3455281"/>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110" name="Oval 109">
            <a:extLst>
              <a:ext uri="{FF2B5EF4-FFF2-40B4-BE49-F238E27FC236}">
                <a16:creationId xmlns:a16="http://schemas.microsoft.com/office/drawing/2014/main" id="{D4F65685-D2F9-4836-A649-B98E461CAA2A}"/>
              </a:ext>
            </a:extLst>
          </p:cNvPr>
          <p:cNvSpPr/>
          <p:nvPr/>
        </p:nvSpPr>
        <p:spPr bwMode="auto">
          <a:xfrm>
            <a:off x="412973" y="4233748"/>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07" name="Oval 106">
            <a:extLst>
              <a:ext uri="{FF2B5EF4-FFF2-40B4-BE49-F238E27FC236}">
                <a16:creationId xmlns:a16="http://schemas.microsoft.com/office/drawing/2014/main" id="{9827BC0B-BD1C-4333-9A7B-B9E8972FB46C}"/>
              </a:ext>
            </a:extLst>
          </p:cNvPr>
          <p:cNvSpPr/>
          <p:nvPr/>
        </p:nvSpPr>
        <p:spPr bwMode="auto">
          <a:xfrm>
            <a:off x="412973" y="1920512"/>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770" name="Arrow: Pentagon 1769">
            <a:extLst>
              <a:ext uri="{FF2B5EF4-FFF2-40B4-BE49-F238E27FC236}">
                <a16:creationId xmlns:a16="http://schemas.microsoft.com/office/drawing/2014/main" id="{2BAB49DC-F374-48F9-AECA-E070736FEB60}"/>
              </a:ext>
            </a:extLst>
          </p:cNvPr>
          <p:cNvSpPr/>
          <p:nvPr/>
        </p:nvSpPr>
        <p:spPr bwMode="auto">
          <a:xfrm>
            <a:off x="1538574" y="3135220"/>
            <a:ext cx="8023605" cy="349985"/>
          </a:xfrm>
          <a:prstGeom prst="homePlate">
            <a:avLst>
              <a:gd name="adj" fmla="val 3264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AA3C0A32-619F-4D65-AA3C-5C2E5162DE0E}"/>
              </a:ext>
            </a:extLst>
          </p:cNvPr>
          <p:cNvSpPr>
            <a:spLocks noGrp="1"/>
          </p:cNvSpPr>
          <p:nvPr>
            <p:ph type="title" idx="4294967295"/>
          </p:nvPr>
        </p:nvSpPr>
        <p:spPr>
          <a:xfrm>
            <a:off x="569409" y="194800"/>
            <a:ext cx="11049000" cy="492443"/>
          </a:xfrm>
        </p:spPr>
        <p:txBody>
          <a:bodyPr anchor="ctr">
            <a:noAutofit/>
          </a:bodyPr>
          <a:lstStyle/>
          <a:p>
            <a:r>
              <a:rPr lang="en-US" sz="2800" dirty="0">
                <a:solidFill>
                  <a:schemeClr val="accent2"/>
                </a:solidFill>
              </a:rPr>
              <a:t>Turn insight into action with an end-to-end analytics platform</a:t>
            </a:r>
          </a:p>
        </p:txBody>
      </p:sp>
      <p:sp>
        <p:nvSpPr>
          <p:cNvPr id="1614" name="Arrow: Chevron 1613">
            <a:extLst>
              <a:ext uri="{FF2B5EF4-FFF2-40B4-BE49-F238E27FC236}">
                <a16:creationId xmlns:a16="http://schemas.microsoft.com/office/drawing/2014/main" id="{FB1DECB4-80C1-4B9A-87EE-0913DF35AD78}"/>
              </a:ext>
              <a:ext uri="{C183D7F6-B498-43B3-948B-1728B52AA6E4}">
                <adec:decorative xmlns:adec="http://schemas.microsoft.com/office/drawing/2017/decorative" val="1"/>
              </a:ext>
            </a:extLst>
          </p:cNvPr>
          <p:cNvSpPr/>
          <p:nvPr/>
        </p:nvSpPr>
        <p:spPr>
          <a:xfrm>
            <a:off x="4414712"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Store</a:t>
            </a:r>
          </a:p>
        </p:txBody>
      </p:sp>
      <p:sp>
        <p:nvSpPr>
          <p:cNvPr id="1616" name="Arrow: Chevron 1615">
            <a:extLst>
              <a:ext uri="{FF2B5EF4-FFF2-40B4-BE49-F238E27FC236}">
                <a16:creationId xmlns:a16="http://schemas.microsoft.com/office/drawing/2014/main" id="{DD1968AE-94C6-4302-95E8-AFC5BBA18B00}"/>
              </a:ext>
              <a:ext uri="{C183D7F6-B498-43B3-948B-1728B52AA6E4}">
                <adec:decorative xmlns:adec="http://schemas.microsoft.com/office/drawing/2017/decorative" val="1"/>
              </a:ext>
            </a:extLst>
          </p:cNvPr>
          <p:cNvSpPr/>
          <p:nvPr/>
        </p:nvSpPr>
        <p:spPr>
          <a:xfrm>
            <a:off x="6566210"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Model</a:t>
            </a:r>
          </a:p>
        </p:txBody>
      </p:sp>
      <p:sp>
        <p:nvSpPr>
          <p:cNvPr id="1619" name="Rectangle 1618">
            <a:extLst>
              <a:ext uri="{FF2B5EF4-FFF2-40B4-BE49-F238E27FC236}">
                <a16:creationId xmlns:a16="http://schemas.microsoft.com/office/drawing/2014/main" id="{3950CC36-562A-4A99-82A7-A50967C7376D}"/>
              </a:ext>
              <a:ext uri="{C183D7F6-B498-43B3-948B-1728B52AA6E4}">
                <adec:decorative xmlns:adec="http://schemas.microsoft.com/office/drawing/2017/decorative" val="1"/>
              </a:ext>
            </a:extLst>
          </p:cNvPr>
          <p:cNvSpPr/>
          <p:nvPr/>
        </p:nvSpPr>
        <p:spPr>
          <a:xfrm>
            <a:off x="4411675" y="5108231"/>
            <a:ext cx="2152728" cy="91440"/>
          </a:xfrm>
          <a:prstGeom prst="rect">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620" name="Rectangle 1619">
            <a:extLst>
              <a:ext uri="{FF2B5EF4-FFF2-40B4-BE49-F238E27FC236}">
                <a16:creationId xmlns:a16="http://schemas.microsoft.com/office/drawing/2014/main" id="{8D7F8160-2918-4325-B3FB-752948B3F617}"/>
              </a:ext>
              <a:ext uri="{C183D7F6-B498-43B3-948B-1728B52AA6E4}">
                <adec:decorative xmlns:adec="http://schemas.microsoft.com/office/drawing/2017/decorative" val="1"/>
              </a:ext>
            </a:extLst>
          </p:cNvPr>
          <p:cNvSpPr/>
          <p:nvPr/>
        </p:nvSpPr>
        <p:spPr>
          <a:xfrm>
            <a:off x="6590555" y="5108231"/>
            <a:ext cx="2126935" cy="91440"/>
          </a:xfrm>
          <a:prstGeom prst="rect">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 name="Oval 4">
            <a:extLst>
              <a:ext uri="{FF2B5EF4-FFF2-40B4-BE49-F238E27FC236}">
                <a16:creationId xmlns:a16="http://schemas.microsoft.com/office/drawing/2014/main" id="{DF32AA69-4DC3-4A9C-9367-E3A7A21F452B}"/>
              </a:ext>
            </a:extLst>
          </p:cNvPr>
          <p:cNvSpPr/>
          <p:nvPr/>
        </p:nvSpPr>
        <p:spPr bwMode="auto">
          <a:xfrm>
            <a:off x="2390875" y="2597156"/>
            <a:ext cx="1342808" cy="1342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627" name="Rectangle 1626">
            <a:extLst>
              <a:ext uri="{FF2B5EF4-FFF2-40B4-BE49-F238E27FC236}">
                <a16:creationId xmlns:a16="http://schemas.microsoft.com/office/drawing/2014/main" id="{608B9193-E0FE-4AA1-A4C5-90C41F94EB5F}"/>
              </a:ext>
            </a:extLst>
          </p:cNvPr>
          <p:cNvSpPr/>
          <p:nvPr/>
        </p:nvSpPr>
        <p:spPr bwMode="auto">
          <a:xfrm>
            <a:off x="8017272" y="3607785"/>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649" name="Picture 1648">
            <a:extLst>
              <a:ext uri="{FF2B5EF4-FFF2-40B4-BE49-F238E27FC236}">
                <a16:creationId xmlns:a16="http://schemas.microsoft.com/office/drawing/2014/main" id="{8964B49F-0801-4D61-872D-0047913C212D}"/>
              </a:ext>
            </a:extLst>
          </p:cNvPr>
          <p:cNvPicPr>
            <a:picLocks noChangeAspect="1"/>
          </p:cNvPicPr>
          <p:nvPr/>
        </p:nvPicPr>
        <p:blipFill>
          <a:blip r:embed="rId3">
            <a:duotone>
              <a:schemeClr val="accent1">
                <a:shade val="45000"/>
                <a:satMod val="135000"/>
              </a:schemeClr>
              <a:prstClr val="white"/>
            </a:duotone>
            <a:lum bright="-20000"/>
          </a:blip>
          <a:stretch>
            <a:fillRect/>
          </a:stretch>
        </p:blipFill>
        <p:spPr>
          <a:xfrm>
            <a:off x="2365997" y="2707133"/>
            <a:ext cx="1395405" cy="1203741"/>
          </a:xfrm>
          <a:prstGeom prst="rect">
            <a:avLst/>
          </a:prstGeom>
        </p:spPr>
      </p:pic>
      <p:grpSp>
        <p:nvGrpSpPr>
          <p:cNvPr id="1650" name="Group 1649">
            <a:extLst>
              <a:ext uri="{FF2B5EF4-FFF2-40B4-BE49-F238E27FC236}">
                <a16:creationId xmlns:a16="http://schemas.microsoft.com/office/drawing/2014/main" id="{D64CFFDD-438E-4EF3-96CC-3A7744CF2D82}"/>
              </a:ext>
            </a:extLst>
          </p:cNvPr>
          <p:cNvGrpSpPr/>
          <p:nvPr/>
        </p:nvGrpSpPr>
        <p:grpSpPr>
          <a:xfrm>
            <a:off x="7174764" y="2502980"/>
            <a:ext cx="1032392" cy="1660418"/>
            <a:chOff x="7172802" y="3508888"/>
            <a:chExt cx="853216" cy="1372246"/>
          </a:xfrm>
        </p:grpSpPr>
        <p:sp>
          <p:nvSpPr>
            <p:cNvPr id="1651" name="Freeform: Shape 1650">
              <a:extLst>
                <a:ext uri="{FF2B5EF4-FFF2-40B4-BE49-F238E27FC236}">
                  <a16:creationId xmlns:a16="http://schemas.microsoft.com/office/drawing/2014/main" id="{DBF31BBC-5A4E-4D8D-927C-1B11707FE6C1}"/>
                </a:ext>
              </a:extLst>
            </p:cNvPr>
            <p:cNvSpPr/>
            <p:nvPr/>
          </p:nvSpPr>
          <p:spPr bwMode="auto">
            <a:xfrm>
              <a:off x="7194926" y="4137515"/>
              <a:ext cx="792956" cy="340519"/>
            </a:xfrm>
            <a:custGeom>
              <a:avLst/>
              <a:gdLst>
                <a:gd name="connsiteX0" fmla="*/ 376237 w 792956"/>
                <a:gd name="connsiteY0" fmla="*/ 0 h 340519"/>
                <a:gd name="connsiteX1" fmla="*/ 0 w 792956"/>
                <a:gd name="connsiteY1" fmla="*/ 138113 h 340519"/>
                <a:gd name="connsiteX2" fmla="*/ 388144 w 792956"/>
                <a:gd name="connsiteY2" fmla="*/ 340519 h 340519"/>
                <a:gd name="connsiteX3" fmla="*/ 792956 w 792956"/>
                <a:gd name="connsiteY3" fmla="*/ 154782 h 340519"/>
                <a:gd name="connsiteX4" fmla="*/ 376237 w 792956"/>
                <a:gd name="connsiteY4" fmla="*/ 0 h 34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56" h="340519">
                  <a:moveTo>
                    <a:pt x="376237" y="0"/>
                  </a:moveTo>
                  <a:lnTo>
                    <a:pt x="0" y="138113"/>
                  </a:lnTo>
                  <a:lnTo>
                    <a:pt x="388144" y="340519"/>
                  </a:lnTo>
                  <a:lnTo>
                    <a:pt x="792956" y="154782"/>
                  </a:lnTo>
                  <a:lnTo>
                    <a:pt x="37623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52" name="Group 1651">
              <a:extLst>
                <a:ext uri="{FF2B5EF4-FFF2-40B4-BE49-F238E27FC236}">
                  <a16:creationId xmlns:a16="http://schemas.microsoft.com/office/drawing/2014/main" id="{D4B526CB-A17A-4CC5-BD46-760220F60D0E}"/>
                </a:ext>
              </a:extLst>
            </p:cNvPr>
            <p:cNvGrpSpPr/>
            <p:nvPr/>
          </p:nvGrpSpPr>
          <p:grpSpPr>
            <a:xfrm>
              <a:off x="7172802" y="3508888"/>
              <a:ext cx="853216" cy="1372246"/>
              <a:chOff x="7551470" y="2878314"/>
              <a:chExt cx="775651" cy="1247496"/>
            </a:xfrm>
            <a:solidFill>
              <a:schemeClr val="bg1"/>
            </a:solidFill>
          </p:grpSpPr>
          <p:sp>
            <p:nvSpPr>
              <p:cNvPr id="1653" name="Freeform: Shape 308">
                <a:extLst>
                  <a:ext uri="{FF2B5EF4-FFF2-40B4-BE49-F238E27FC236}">
                    <a16:creationId xmlns:a16="http://schemas.microsoft.com/office/drawing/2014/main" id="{F629162D-237E-452C-9402-3121604EAE20}"/>
                  </a:ext>
                </a:extLst>
              </p:cNvPr>
              <p:cNvSpPr/>
              <p:nvPr/>
            </p:nvSpPr>
            <p:spPr>
              <a:xfrm>
                <a:off x="7551470" y="3426792"/>
                <a:ext cx="775651" cy="699018"/>
              </a:xfrm>
              <a:custGeom>
                <a:avLst/>
                <a:gdLst>
                  <a:gd name="connsiteX0" fmla="*/ 452166 w 457200"/>
                  <a:gd name="connsiteY0" fmla="*/ 74976 h 304800"/>
                  <a:gd name="connsiteX1" fmla="*/ 452166 w 457200"/>
                  <a:gd name="connsiteY1" fmla="*/ 98788 h 304800"/>
                  <a:gd name="connsiteX2" fmla="*/ 220708 w 457200"/>
                  <a:gd name="connsiteY2" fmla="*/ 182608 h 304800"/>
                  <a:gd name="connsiteX3" fmla="*/ 7348 w 457200"/>
                  <a:gd name="connsiteY3" fmla="*/ 95931 h 304800"/>
                  <a:gd name="connsiteX4" fmla="*/ 7348 w 457200"/>
                  <a:gd name="connsiteY4" fmla="*/ 65451 h 304800"/>
                  <a:gd name="connsiteX5" fmla="*/ 220708 w 457200"/>
                  <a:gd name="connsiteY5" fmla="*/ 7348 h 304800"/>
                  <a:gd name="connsiteX6" fmla="*/ 452166 w 457200"/>
                  <a:gd name="connsiteY6" fmla="*/ 74976 h 304800"/>
                  <a:gd name="connsiteX7" fmla="*/ 10205 w 457200"/>
                  <a:gd name="connsiteY7" fmla="*/ 126411 h 304800"/>
                  <a:gd name="connsiteX8" fmla="*/ 220708 w 457200"/>
                  <a:gd name="connsiteY8" fmla="*/ 212136 h 304800"/>
                  <a:gd name="connsiteX9" fmla="*/ 448355 w 457200"/>
                  <a:gd name="connsiteY9" fmla="*/ 129268 h 304800"/>
                  <a:gd name="connsiteX10" fmla="*/ 10205 w 457200"/>
                  <a:gd name="connsiteY10" fmla="*/ 158796 h 304800"/>
                  <a:gd name="connsiteX11" fmla="*/ 220708 w 457200"/>
                  <a:gd name="connsiteY11" fmla="*/ 244521 h 304800"/>
                  <a:gd name="connsiteX12" fmla="*/ 448355 w 457200"/>
                  <a:gd name="connsiteY12" fmla="*/ 161653 h 304800"/>
                  <a:gd name="connsiteX13" fmla="*/ 10205 w 457200"/>
                  <a:gd name="connsiteY13" fmla="*/ 189276 h 304800"/>
                  <a:gd name="connsiteX14" fmla="*/ 220708 w 457200"/>
                  <a:gd name="connsiteY14" fmla="*/ 275001 h 304800"/>
                  <a:gd name="connsiteX15" fmla="*/ 449308 w 457200"/>
                  <a:gd name="connsiteY15" fmla="*/ 192133 h 304800"/>
                  <a:gd name="connsiteX16" fmla="*/ 7348 w 457200"/>
                  <a:gd name="connsiteY16" fmla="*/ 95931 h 304800"/>
                  <a:gd name="connsiteX17" fmla="*/ 7348 w 457200"/>
                  <a:gd name="connsiteY17" fmla="*/ 219756 h 304800"/>
                  <a:gd name="connsiteX18" fmla="*/ 220708 w 457200"/>
                  <a:gd name="connsiteY18" fmla="*/ 306433 h 304800"/>
                  <a:gd name="connsiteX19" fmla="*/ 452166 w 457200"/>
                  <a:gd name="connsiteY19" fmla="*/ 222613 h 304800"/>
                  <a:gd name="connsiteX20" fmla="*/ 452166 w 457200"/>
                  <a:gd name="connsiteY20" fmla="*/ 95931 h 304800"/>
                  <a:gd name="connsiteX21" fmla="*/ 14016 w 457200"/>
                  <a:gd name="connsiteY21" fmla="*/ 68308 h 304800"/>
                  <a:gd name="connsiteX22" fmla="*/ 220708 w 457200"/>
                  <a:gd name="connsiteY22" fmla="*/ 147366 h 304800"/>
                  <a:gd name="connsiteX23" fmla="*/ 439783 w 457200"/>
                  <a:gd name="connsiteY23" fmla="*/ 749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304800">
                    <a:moveTo>
                      <a:pt x="452166" y="74976"/>
                    </a:moveTo>
                    <a:lnTo>
                      <a:pt x="452166" y="98788"/>
                    </a:lnTo>
                    <a:lnTo>
                      <a:pt x="220708" y="182608"/>
                    </a:lnTo>
                    <a:lnTo>
                      <a:pt x="7348" y="95931"/>
                    </a:lnTo>
                    <a:lnTo>
                      <a:pt x="7348" y="65451"/>
                    </a:lnTo>
                    <a:lnTo>
                      <a:pt x="220708" y="7348"/>
                    </a:lnTo>
                    <a:lnTo>
                      <a:pt x="452166" y="74976"/>
                    </a:lnTo>
                    <a:close/>
                    <a:moveTo>
                      <a:pt x="10205" y="126411"/>
                    </a:moveTo>
                    <a:lnTo>
                      <a:pt x="220708" y="212136"/>
                    </a:lnTo>
                    <a:lnTo>
                      <a:pt x="448355" y="129268"/>
                    </a:lnTo>
                    <a:moveTo>
                      <a:pt x="10205" y="158796"/>
                    </a:moveTo>
                    <a:lnTo>
                      <a:pt x="220708" y="244521"/>
                    </a:lnTo>
                    <a:lnTo>
                      <a:pt x="448355" y="161653"/>
                    </a:lnTo>
                    <a:moveTo>
                      <a:pt x="10205" y="189276"/>
                    </a:moveTo>
                    <a:lnTo>
                      <a:pt x="220708" y="275001"/>
                    </a:lnTo>
                    <a:lnTo>
                      <a:pt x="449308" y="192133"/>
                    </a:lnTo>
                    <a:moveTo>
                      <a:pt x="7348" y="95931"/>
                    </a:moveTo>
                    <a:lnTo>
                      <a:pt x="7348" y="219756"/>
                    </a:lnTo>
                    <a:lnTo>
                      <a:pt x="220708" y="306433"/>
                    </a:lnTo>
                    <a:lnTo>
                      <a:pt x="452166" y="222613"/>
                    </a:lnTo>
                    <a:lnTo>
                      <a:pt x="452166" y="95931"/>
                    </a:lnTo>
                    <a:moveTo>
                      <a:pt x="14016" y="68308"/>
                    </a:moveTo>
                    <a:lnTo>
                      <a:pt x="220708" y="147366"/>
                    </a:lnTo>
                    <a:lnTo>
                      <a:pt x="439783" y="74976"/>
                    </a:lnTo>
                  </a:path>
                </a:pathLst>
              </a:cu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nvGrpSpPr>
              <p:cNvPr id="1654" name="Group 1653">
                <a:extLst>
                  <a:ext uri="{FF2B5EF4-FFF2-40B4-BE49-F238E27FC236}">
                    <a16:creationId xmlns:a16="http://schemas.microsoft.com/office/drawing/2014/main" id="{FBF3A9B4-3144-459D-A8CB-17DD17169E7C}"/>
                  </a:ext>
                </a:extLst>
              </p:cNvPr>
              <p:cNvGrpSpPr/>
              <p:nvPr/>
            </p:nvGrpSpPr>
            <p:grpSpPr>
              <a:xfrm>
                <a:off x="7621836" y="2878314"/>
                <a:ext cx="593389" cy="533513"/>
                <a:chOff x="665019" y="3039690"/>
                <a:chExt cx="542084" cy="536126"/>
              </a:xfrm>
              <a:grpFill/>
            </p:grpSpPr>
            <p:sp>
              <p:nvSpPr>
                <p:cNvPr id="1655" name="Freeform: Shape 339">
                  <a:extLst>
                    <a:ext uri="{FF2B5EF4-FFF2-40B4-BE49-F238E27FC236}">
                      <a16:creationId xmlns:a16="http://schemas.microsoft.com/office/drawing/2014/main" id="{8AA6A68C-DD9D-4BF7-93C3-7D07C5018506}"/>
                    </a:ext>
                  </a:extLst>
                </p:cNvPr>
                <p:cNvSpPr/>
                <p:nvPr/>
              </p:nvSpPr>
              <p:spPr>
                <a:xfrm>
                  <a:off x="818994" y="3039690"/>
                  <a:ext cx="236514" cy="266992"/>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56" name="Freeform: Shape 340">
                  <a:extLst>
                    <a:ext uri="{FF2B5EF4-FFF2-40B4-BE49-F238E27FC236}">
                      <a16:creationId xmlns:a16="http://schemas.microsoft.com/office/drawing/2014/main" id="{9A9DF18E-3E11-48A5-AC79-AE841BDEB61E}"/>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57" name="Freeform: Shape 341">
                  <a:extLst>
                    <a:ext uri="{FF2B5EF4-FFF2-40B4-BE49-F238E27FC236}">
                      <a16:creationId xmlns:a16="http://schemas.microsoft.com/office/drawing/2014/main" id="{513C62D8-CCF0-4235-BD43-F0F3E8097EB3}"/>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grpSp>
        <p:nvGrpSpPr>
          <p:cNvPr id="1659" name="Group 1658">
            <a:extLst>
              <a:ext uri="{FF2B5EF4-FFF2-40B4-BE49-F238E27FC236}">
                <a16:creationId xmlns:a16="http://schemas.microsoft.com/office/drawing/2014/main" id="{46558ACC-46D6-45F2-B7FF-59B6F1D0DE11}"/>
              </a:ext>
            </a:extLst>
          </p:cNvPr>
          <p:cNvGrpSpPr/>
          <p:nvPr/>
        </p:nvGrpSpPr>
        <p:grpSpPr>
          <a:xfrm>
            <a:off x="9641629" y="2650290"/>
            <a:ext cx="2086557" cy="1226657"/>
            <a:chOff x="9460808" y="2887493"/>
            <a:chExt cx="1824792" cy="1072769"/>
          </a:xfrm>
        </p:grpSpPr>
        <p:sp>
          <p:nvSpPr>
            <p:cNvPr id="1660" name="Devices3_EA6C" title="Icon of a cellphone in front of a monitor">
              <a:extLst>
                <a:ext uri="{FF2B5EF4-FFF2-40B4-BE49-F238E27FC236}">
                  <a16:creationId xmlns:a16="http://schemas.microsoft.com/office/drawing/2014/main" id="{2281D721-1626-4363-8EA8-6062DC44B934}"/>
                </a:ext>
              </a:extLst>
            </p:cNvPr>
            <p:cNvSpPr>
              <a:spLocks noChangeAspect="1" noEditPoints="1"/>
            </p:cNvSpPr>
            <p:nvPr/>
          </p:nvSpPr>
          <p:spPr bwMode="auto">
            <a:xfrm>
              <a:off x="9460808" y="2887493"/>
              <a:ext cx="1548509" cy="1072769"/>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661" name="Rectangle 1660">
              <a:extLst>
                <a:ext uri="{FF2B5EF4-FFF2-40B4-BE49-F238E27FC236}">
                  <a16:creationId xmlns:a16="http://schemas.microsoft.com/office/drawing/2014/main" id="{0D2F05B2-D4B3-40FB-8AF5-5E2315FFA409}"/>
                </a:ext>
              </a:extLst>
            </p:cNvPr>
            <p:cNvSpPr/>
            <p:nvPr/>
          </p:nvSpPr>
          <p:spPr bwMode="auto">
            <a:xfrm>
              <a:off x="10416157" y="3307484"/>
              <a:ext cx="869443" cy="541722"/>
            </a:xfrm>
            <a:prstGeom prst="rect">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662" name="light">
              <a:extLst>
                <a:ext uri="{FF2B5EF4-FFF2-40B4-BE49-F238E27FC236}">
                  <a16:creationId xmlns:a16="http://schemas.microsoft.com/office/drawing/2014/main" id="{50DB03B3-9D9F-433B-8917-397139C06851}"/>
                </a:ext>
              </a:extLst>
            </p:cNvPr>
            <p:cNvSpPr>
              <a:spLocks noChangeAspect="1" noEditPoints="1"/>
            </p:cNvSpPr>
            <p:nvPr/>
          </p:nvSpPr>
          <p:spPr bwMode="auto">
            <a:xfrm>
              <a:off x="9547576" y="3533514"/>
              <a:ext cx="178278" cy="26468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663" name="Straight Connector 1662">
              <a:extLst>
                <a:ext uri="{FF2B5EF4-FFF2-40B4-BE49-F238E27FC236}">
                  <a16:creationId xmlns:a16="http://schemas.microsoft.com/office/drawing/2014/main" id="{B5FC5E87-1AEB-44AA-BCCD-7EA38E1786B7}"/>
                </a:ext>
              </a:extLst>
            </p:cNvPr>
            <p:cNvCxnSpPr>
              <a:stCxn id="1660" idx="9"/>
            </p:cNvCxnSpPr>
            <p:nvPr/>
          </p:nvCxnSpPr>
          <p:spPr>
            <a:xfrm flipV="1">
              <a:off x="9579945" y="3104175"/>
              <a:ext cx="328686" cy="260134"/>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4" name="Straight Connector 1663">
              <a:extLst>
                <a:ext uri="{FF2B5EF4-FFF2-40B4-BE49-F238E27FC236}">
                  <a16:creationId xmlns:a16="http://schemas.microsoft.com/office/drawing/2014/main" id="{53B0A392-7A68-4C19-BFD4-B3FB737F63C6}"/>
                </a:ext>
              </a:extLst>
            </p:cNvPr>
            <p:cNvCxnSpPr/>
            <p:nvPr/>
          </p:nvCxnSpPr>
          <p:spPr>
            <a:xfrm>
              <a:off x="9937852" y="3107942"/>
              <a:ext cx="272987" cy="245601"/>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5" name="Straight Connector 1664">
              <a:extLst>
                <a:ext uri="{FF2B5EF4-FFF2-40B4-BE49-F238E27FC236}">
                  <a16:creationId xmlns:a16="http://schemas.microsoft.com/office/drawing/2014/main" id="{129BB588-37E7-4849-AD57-A91009E3D9A6}"/>
                </a:ext>
              </a:extLst>
            </p:cNvPr>
            <p:cNvCxnSpPr/>
            <p:nvPr/>
          </p:nvCxnSpPr>
          <p:spPr>
            <a:xfrm flipV="1">
              <a:off x="10235062" y="3017168"/>
              <a:ext cx="314818" cy="355453"/>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6" name="Straight Connector 1665">
              <a:extLst>
                <a:ext uri="{FF2B5EF4-FFF2-40B4-BE49-F238E27FC236}">
                  <a16:creationId xmlns:a16="http://schemas.microsoft.com/office/drawing/2014/main" id="{5DA4BA18-C89A-44F4-BEED-7B8FF964088A}"/>
                </a:ext>
              </a:extLst>
            </p:cNvPr>
            <p:cNvCxnSpPr/>
            <p:nvPr/>
          </p:nvCxnSpPr>
          <p:spPr>
            <a:xfrm>
              <a:off x="10581743" y="3019296"/>
              <a:ext cx="223658" cy="177132"/>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7" name="Straight Connector 1666">
              <a:extLst>
                <a:ext uri="{FF2B5EF4-FFF2-40B4-BE49-F238E27FC236}">
                  <a16:creationId xmlns:a16="http://schemas.microsoft.com/office/drawing/2014/main" id="{B57DF1CE-E493-4DC1-8A14-3CFA90B0CE42}"/>
                </a:ext>
              </a:extLst>
            </p:cNvPr>
            <p:cNvCxnSpPr>
              <a:cxnSpLocks/>
            </p:cNvCxnSpPr>
            <p:nvPr/>
          </p:nvCxnSpPr>
          <p:spPr>
            <a:xfrm flipV="1">
              <a:off x="10810601" y="3036486"/>
              <a:ext cx="198716" cy="158409"/>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8" name="Oval 1667">
              <a:extLst>
                <a:ext uri="{FF2B5EF4-FFF2-40B4-BE49-F238E27FC236}">
                  <a16:creationId xmlns:a16="http://schemas.microsoft.com/office/drawing/2014/main" id="{D3CDAE28-FC22-488F-9619-2E55B42DA877}"/>
                </a:ext>
              </a:extLst>
            </p:cNvPr>
            <p:cNvSpPr/>
            <p:nvPr/>
          </p:nvSpPr>
          <p:spPr bwMode="auto">
            <a:xfrm>
              <a:off x="9880199" y="307090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669" name="Oval 1668">
              <a:extLst>
                <a:ext uri="{FF2B5EF4-FFF2-40B4-BE49-F238E27FC236}">
                  <a16:creationId xmlns:a16="http://schemas.microsoft.com/office/drawing/2014/main" id="{AAD7AFCA-9467-4852-B674-84574CDE339F}"/>
                </a:ext>
              </a:extLst>
            </p:cNvPr>
            <p:cNvSpPr/>
            <p:nvPr/>
          </p:nvSpPr>
          <p:spPr bwMode="auto">
            <a:xfrm>
              <a:off x="10185996" y="332659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670" name="Oval 1669">
              <a:extLst>
                <a:ext uri="{FF2B5EF4-FFF2-40B4-BE49-F238E27FC236}">
                  <a16:creationId xmlns:a16="http://schemas.microsoft.com/office/drawing/2014/main" id="{C9D58AEE-A267-41E0-AE88-D0DA145769E0}"/>
                </a:ext>
              </a:extLst>
            </p:cNvPr>
            <p:cNvSpPr/>
            <p:nvPr/>
          </p:nvSpPr>
          <p:spPr bwMode="auto">
            <a:xfrm>
              <a:off x="10522919" y="297360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671" name="Oval 1670">
              <a:extLst>
                <a:ext uri="{FF2B5EF4-FFF2-40B4-BE49-F238E27FC236}">
                  <a16:creationId xmlns:a16="http://schemas.microsoft.com/office/drawing/2014/main" id="{D6B6B2C1-05DB-457B-885A-528BBB93B7CE}"/>
                </a:ext>
              </a:extLst>
            </p:cNvPr>
            <p:cNvSpPr/>
            <p:nvPr/>
          </p:nvSpPr>
          <p:spPr bwMode="auto">
            <a:xfrm>
              <a:off x="10765932" y="315017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672" name="Group 1671">
              <a:extLst>
                <a:ext uri="{FF2B5EF4-FFF2-40B4-BE49-F238E27FC236}">
                  <a16:creationId xmlns:a16="http://schemas.microsoft.com/office/drawing/2014/main" id="{21D6EAC7-C7AC-451F-8E35-869409452180}"/>
                </a:ext>
              </a:extLst>
            </p:cNvPr>
            <p:cNvGrpSpPr/>
            <p:nvPr/>
          </p:nvGrpSpPr>
          <p:grpSpPr>
            <a:xfrm>
              <a:off x="10673740" y="3403379"/>
              <a:ext cx="354276" cy="357087"/>
              <a:chOff x="9709150" y="6365875"/>
              <a:chExt cx="200026" cy="201613"/>
            </a:xfrm>
          </p:grpSpPr>
          <p:sp>
            <p:nvSpPr>
              <p:cNvPr id="1673" name="Oval 30">
                <a:extLst>
                  <a:ext uri="{FF2B5EF4-FFF2-40B4-BE49-F238E27FC236}">
                    <a16:creationId xmlns:a16="http://schemas.microsoft.com/office/drawing/2014/main" id="{01B45477-03EE-460C-928E-C161AE688045}"/>
                  </a:ext>
                </a:extLst>
              </p:cNvPr>
              <p:cNvSpPr>
                <a:spLocks noChangeArrowheads="1"/>
              </p:cNvSpPr>
              <p:nvPr/>
            </p:nvSpPr>
            <p:spPr bwMode="auto">
              <a:xfrm>
                <a:off x="9709150" y="6365875"/>
                <a:ext cx="150813" cy="152400"/>
              </a:xfrm>
              <a:prstGeom prst="ellips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4" name="Freeform 31">
                <a:extLst>
                  <a:ext uri="{FF2B5EF4-FFF2-40B4-BE49-F238E27FC236}">
                    <a16:creationId xmlns:a16="http://schemas.microsoft.com/office/drawing/2014/main" id="{B056D2B8-155B-489F-B1C5-3CDBE2A6C565}"/>
                  </a:ext>
                </a:extLst>
              </p:cNvPr>
              <p:cNvSpPr>
                <a:spLocks/>
              </p:cNvSpPr>
              <p:nvPr/>
            </p:nvSpPr>
            <p:spPr bwMode="auto">
              <a:xfrm>
                <a:off x="9825038" y="6481763"/>
                <a:ext cx="84138" cy="85725"/>
              </a:xfrm>
              <a:custGeom>
                <a:avLst/>
                <a:gdLst>
                  <a:gd name="T0" fmla="*/ 15 w 53"/>
                  <a:gd name="T1" fmla="*/ 0 h 54"/>
                  <a:gd name="T2" fmla="*/ 53 w 53"/>
                  <a:gd name="T3" fmla="*/ 39 h 54"/>
                  <a:gd name="T4" fmla="*/ 38 w 53"/>
                  <a:gd name="T5" fmla="*/ 54 h 54"/>
                  <a:gd name="T6" fmla="*/ 0 w 53"/>
                  <a:gd name="T7" fmla="*/ 16 h 54"/>
                </a:gdLst>
                <a:ahLst/>
                <a:cxnLst>
                  <a:cxn ang="0">
                    <a:pos x="T0" y="T1"/>
                  </a:cxn>
                  <a:cxn ang="0">
                    <a:pos x="T2" y="T3"/>
                  </a:cxn>
                  <a:cxn ang="0">
                    <a:pos x="T4" y="T5"/>
                  </a:cxn>
                  <a:cxn ang="0">
                    <a:pos x="T6" y="T7"/>
                  </a:cxn>
                </a:cxnLst>
                <a:rect l="0" t="0" r="r" b="b"/>
                <a:pathLst>
                  <a:path w="53" h="54">
                    <a:moveTo>
                      <a:pt x="15" y="0"/>
                    </a:moveTo>
                    <a:lnTo>
                      <a:pt x="53" y="39"/>
                    </a:lnTo>
                    <a:lnTo>
                      <a:pt x="38" y="54"/>
                    </a:lnTo>
                    <a:lnTo>
                      <a:pt x="0" y="16"/>
                    </a:lnTo>
                  </a:path>
                </a:pathLst>
              </a:cu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5" name="Line 32">
                <a:extLst>
                  <a:ext uri="{FF2B5EF4-FFF2-40B4-BE49-F238E27FC236}">
                    <a16:creationId xmlns:a16="http://schemas.microsoft.com/office/drawing/2014/main" id="{207F6ED5-0156-4D38-B360-6AF8C40007D7}"/>
                  </a:ext>
                </a:extLst>
              </p:cNvPr>
              <p:cNvSpPr>
                <a:spLocks noChangeShapeType="1"/>
              </p:cNvSpPr>
              <p:nvPr/>
            </p:nvSpPr>
            <p:spPr bwMode="auto">
              <a:xfrm>
                <a:off x="9748838" y="6423025"/>
                <a:ext cx="0" cy="46038"/>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6" name="Line 33">
                <a:extLst>
                  <a:ext uri="{FF2B5EF4-FFF2-40B4-BE49-F238E27FC236}">
                    <a16:creationId xmlns:a16="http://schemas.microsoft.com/office/drawing/2014/main" id="{CD5EC42C-980E-4427-B3B4-CD94D310EA9F}"/>
                  </a:ext>
                </a:extLst>
              </p:cNvPr>
              <p:cNvSpPr>
                <a:spLocks noChangeShapeType="1"/>
              </p:cNvSpPr>
              <p:nvPr/>
            </p:nvSpPr>
            <p:spPr bwMode="auto">
              <a:xfrm>
                <a:off x="9821863" y="6426200"/>
                <a:ext cx="0" cy="428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7" name="Line 34">
                <a:extLst>
                  <a:ext uri="{FF2B5EF4-FFF2-40B4-BE49-F238E27FC236}">
                    <a16:creationId xmlns:a16="http://schemas.microsoft.com/office/drawing/2014/main" id="{E885DE56-1413-4FF2-BEB7-F208079A09C7}"/>
                  </a:ext>
                </a:extLst>
              </p:cNvPr>
              <p:cNvSpPr>
                <a:spLocks noChangeShapeType="1"/>
              </p:cNvSpPr>
              <p:nvPr/>
            </p:nvSpPr>
            <p:spPr bwMode="auto">
              <a:xfrm>
                <a:off x="9766300" y="6413500"/>
                <a:ext cx="0" cy="555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8" name="Line 35">
                <a:extLst>
                  <a:ext uri="{FF2B5EF4-FFF2-40B4-BE49-F238E27FC236}">
                    <a16:creationId xmlns:a16="http://schemas.microsoft.com/office/drawing/2014/main" id="{16B2F08E-0E50-4518-955D-0C81FE8CF8C7}"/>
                  </a:ext>
                </a:extLst>
              </p:cNvPr>
              <p:cNvSpPr>
                <a:spLocks noChangeShapeType="1"/>
              </p:cNvSpPr>
              <p:nvPr/>
            </p:nvSpPr>
            <p:spPr bwMode="auto">
              <a:xfrm>
                <a:off x="9785350" y="6434138"/>
                <a:ext cx="0" cy="34925"/>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9" name="Line 36">
                <a:extLst>
                  <a:ext uri="{FF2B5EF4-FFF2-40B4-BE49-F238E27FC236}">
                    <a16:creationId xmlns:a16="http://schemas.microsoft.com/office/drawing/2014/main" id="{625184E9-963E-40C7-8BB8-EFBBCB090F63}"/>
                  </a:ext>
                </a:extLst>
              </p:cNvPr>
              <p:cNvSpPr>
                <a:spLocks noChangeShapeType="1"/>
              </p:cNvSpPr>
              <p:nvPr/>
            </p:nvSpPr>
            <p:spPr bwMode="auto">
              <a:xfrm>
                <a:off x="9802813" y="6399213"/>
                <a:ext cx="0" cy="6985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0" name="Line 37">
                <a:extLst>
                  <a:ext uri="{FF2B5EF4-FFF2-40B4-BE49-F238E27FC236}">
                    <a16:creationId xmlns:a16="http://schemas.microsoft.com/office/drawing/2014/main" id="{0D331A5C-63BD-497A-92BE-4C657EAD6E1A}"/>
                  </a:ext>
                </a:extLst>
              </p:cNvPr>
              <p:cNvSpPr>
                <a:spLocks noChangeShapeType="1"/>
              </p:cNvSpPr>
              <p:nvPr/>
            </p:nvSpPr>
            <p:spPr bwMode="auto">
              <a:xfrm flipH="1">
                <a:off x="9745663" y="6480175"/>
                <a:ext cx="79375"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1" name="Line 38">
                <a:extLst>
                  <a:ext uri="{FF2B5EF4-FFF2-40B4-BE49-F238E27FC236}">
                    <a16:creationId xmlns:a16="http://schemas.microsoft.com/office/drawing/2014/main" id="{876B2044-8F0D-44A8-835E-B41AA88BF3D9}"/>
                  </a:ext>
                </a:extLst>
              </p:cNvPr>
              <p:cNvSpPr>
                <a:spLocks noChangeShapeType="1"/>
              </p:cNvSpPr>
              <p:nvPr/>
            </p:nvSpPr>
            <p:spPr bwMode="auto">
              <a:xfrm>
                <a:off x="9850438" y="6480175"/>
                <a:ext cx="0"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682" name="Arrow: Chevron 1681">
            <a:extLst>
              <a:ext uri="{FF2B5EF4-FFF2-40B4-BE49-F238E27FC236}">
                <a16:creationId xmlns:a16="http://schemas.microsoft.com/office/drawing/2014/main" id="{5BBE55AE-5C93-477F-9E35-36C506594867}"/>
              </a:ext>
              <a:ext uri="{C183D7F6-B498-43B3-948B-1728B52AA6E4}">
                <adec:decorative xmlns:adec="http://schemas.microsoft.com/office/drawing/2017/decorative" val="1"/>
              </a:ext>
            </a:extLst>
          </p:cNvPr>
          <p:cNvSpPr/>
          <p:nvPr/>
        </p:nvSpPr>
        <p:spPr>
          <a:xfrm>
            <a:off x="8710433" y="1342055"/>
            <a:ext cx="3143638" cy="320040"/>
          </a:xfrm>
          <a:prstGeom prst="chevron">
            <a:avLst>
              <a:gd name="adj" fmla="val 35474"/>
            </a:avLst>
          </a:prstGeom>
          <a:solidFill>
            <a:schemeClr val="accent1">
              <a:lumMod val="60000"/>
              <a:lumOff val="40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Analyze</a:t>
            </a:r>
          </a:p>
        </p:txBody>
      </p:sp>
      <p:grpSp>
        <p:nvGrpSpPr>
          <p:cNvPr id="1683" name="Group 1682">
            <a:extLst>
              <a:ext uri="{FF2B5EF4-FFF2-40B4-BE49-F238E27FC236}">
                <a16:creationId xmlns:a16="http://schemas.microsoft.com/office/drawing/2014/main" id="{DCB37719-72AA-45B6-A07E-FC7ABB7107C8}"/>
              </a:ext>
            </a:extLst>
          </p:cNvPr>
          <p:cNvGrpSpPr/>
          <p:nvPr/>
        </p:nvGrpSpPr>
        <p:grpSpPr>
          <a:xfrm>
            <a:off x="5253390" y="1227755"/>
            <a:ext cx="548640" cy="548640"/>
            <a:chOff x="4258502" y="2265815"/>
            <a:chExt cx="844109" cy="844111"/>
          </a:xfrm>
        </p:grpSpPr>
        <p:sp>
          <p:nvSpPr>
            <p:cNvPr id="1684" name="Oval 1683">
              <a:extLst>
                <a:ext uri="{FF2B5EF4-FFF2-40B4-BE49-F238E27FC236}">
                  <a16:creationId xmlns:a16="http://schemas.microsoft.com/office/drawing/2014/main" id="{9DD41969-DBFE-4191-B6B2-CA686C88D0D0}"/>
                </a:ext>
                <a:ext uri="{C183D7F6-B498-43B3-948B-1728B52AA6E4}">
                  <adec:decorative xmlns:adec="http://schemas.microsoft.com/office/drawing/2017/decorative" val="1"/>
                </a:ext>
              </a:extLst>
            </p:cNvPr>
            <p:cNvSpPr/>
            <p:nvPr/>
          </p:nvSpPr>
          <p:spPr bwMode="auto">
            <a:xfrm>
              <a:off x="4258502"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5" name="Database_EFC7" title="Icon of a cylinder">
              <a:extLst>
                <a:ext uri="{FF2B5EF4-FFF2-40B4-BE49-F238E27FC236}">
                  <a16:creationId xmlns:a16="http://schemas.microsoft.com/office/drawing/2014/main" id="{5025C737-36F8-4852-9151-40D6A9B20D4C}"/>
                </a:ext>
              </a:extLst>
            </p:cNvPr>
            <p:cNvSpPr>
              <a:spLocks noChangeAspect="1" noEditPoints="1"/>
            </p:cNvSpPr>
            <p:nvPr/>
          </p:nvSpPr>
          <p:spPr bwMode="auto">
            <a:xfrm>
              <a:off x="4501709" y="2455397"/>
              <a:ext cx="357695" cy="4649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1686" name="Group 1685">
            <a:extLst>
              <a:ext uri="{FF2B5EF4-FFF2-40B4-BE49-F238E27FC236}">
                <a16:creationId xmlns:a16="http://schemas.microsoft.com/office/drawing/2014/main" id="{CF616BA7-A954-4B97-8C76-567015E459A6}"/>
              </a:ext>
            </a:extLst>
          </p:cNvPr>
          <p:cNvGrpSpPr/>
          <p:nvPr/>
        </p:nvGrpSpPr>
        <p:grpSpPr>
          <a:xfrm>
            <a:off x="7404888" y="1227755"/>
            <a:ext cx="548640" cy="548640"/>
            <a:chOff x="7089384" y="2265815"/>
            <a:chExt cx="844109" cy="844111"/>
          </a:xfrm>
        </p:grpSpPr>
        <p:sp>
          <p:nvSpPr>
            <p:cNvPr id="1687" name="Oval 1686">
              <a:extLst>
                <a:ext uri="{FF2B5EF4-FFF2-40B4-BE49-F238E27FC236}">
                  <a16:creationId xmlns:a16="http://schemas.microsoft.com/office/drawing/2014/main" id="{EBD160DC-7CAC-4EBD-B3D6-9C4034DFFA44}"/>
                </a:ext>
                <a:ext uri="{C183D7F6-B498-43B3-948B-1728B52AA6E4}">
                  <adec:decorative xmlns:adec="http://schemas.microsoft.com/office/drawing/2017/decorative" val="1"/>
                </a:ext>
              </a:extLst>
            </p:cNvPr>
            <p:cNvSpPr/>
            <p:nvPr/>
          </p:nvSpPr>
          <p:spPr bwMode="auto">
            <a:xfrm>
              <a:off x="7089384"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8" name="Group 1687">
              <a:extLst>
                <a:ext uri="{FF2B5EF4-FFF2-40B4-BE49-F238E27FC236}">
                  <a16:creationId xmlns:a16="http://schemas.microsoft.com/office/drawing/2014/main" id="{2F14D499-F708-4B3B-8BFE-9DCF220F615D}"/>
                </a:ext>
              </a:extLst>
            </p:cNvPr>
            <p:cNvGrpSpPr/>
            <p:nvPr/>
          </p:nvGrpSpPr>
          <p:grpSpPr>
            <a:xfrm>
              <a:off x="7256105" y="2422002"/>
              <a:ext cx="510665" cy="466758"/>
              <a:chOff x="665019" y="3030792"/>
              <a:chExt cx="542084" cy="545024"/>
            </a:xfrm>
          </p:grpSpPr>
          <p:sp>
            <p:nvSpPr>
              <p:cNvPr id="1689" name="Freeform: Shape 1688">
                <a:extLst>
                  <a:ext uri="{FF2B5EF4-FFF2-40B4-BE49-F238E27FC236}">
                    <a16:creationId xmlns:a16="http://schemas.microsoft.com/office/drawing/2014/main" id="{CFB5050E-B2D7-4C9A-A82C-39A5527753CE}"/>
                  </a:ext>
                </a:extLst>
              </p:cNvPr>
              <p:cNvSpPr/>
              <p:nvPr/>
            </p:nvSpPr>
            <p:spPr>
              <a:xfrm>
                <a:off x="818994" y="3030792"/>
                <a:ext cx="236514" cy="266991"/>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90" name="Freeform: Shape 1689">
                <a:extLst>
                  <a:ext uri="{FF2B5EF4-FFF2-40B4-BE49-F238E27FC236}">
                    <a16:creationId xmlns:a16="http://schemas.microsoft.com/office/drawing/2014/main" id="{DC865AD2-626C-47DA-893F-E4B711820900}"/>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91" name="Freeform: Shape 1690">
                <a:extLst>
                  <a:ext uri="{FF2B5EF4-FFF2-40B4-BE49-F238E27FC236}">
                    <a16:creationId xmlns:a16="http://schemas.microsoft.com/office/drawing/2014/main" id="{68C1E428-60AB-4858-840A-FB7C0DB013E1}"/>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nvGrpSpPr>
          <p:cNvPr id="1692" name="Group 1691">
            <a:extLst>
              <a:ext uri="{FF2B5EF4-FFF2-40B4-BE49-F238E27FC236}">
                <a16:creationId xmlns:a16="http://schemas.microsoft.com/office/drawing/2014/main" id="{87E01236-CAB3-4EAB-A3CB-5B213958DFC0}"/>
              </a:ext>
            </a:extLst>
          </p:cNvPr>
          <p:cNvGrpSpPr/>
          <p:nvPr/>
        </p:nvGrpSpPr>
        <p:grpSpPr>
          <a:xfrm>
            <a:off x="10007932" y="1227755"/>
            <a:ext cx="548640" cy="548640"/>
            <a:chOff x="9920265" y="2265815"/>
            <a:chExt cx="844109" cy="844111"/>
          </a:xfrm>
        </p:grpSpPr>
        <p:sp>
          <p:nvSpPr>
            <p:cNvPr id="1693" name="Oval 1692">
              <a:extLst>
                <a:ext uri="{FF2B5EF4-FFF2-40B4-BE49-F238E27FC236}">
                  <a16:creationId xmlns:a16="http://schemas.microsoft.com/office/drawing/2014/main" id="{BB35CB21-FFF7-44AF-9949-68087CB4A293}"/>
                </a:ext>
                <a:ext uri="{C183D7F6-B498-43B3-948B-1728B52AA6E4}">
                  <adec:decorative xmlns:adec="http://schemas.microsoft.com/office/drawing/2017/decorative" val="1"/>
                </a:ext>
              </a:extLst>
            </p:cNvPr>
            <p:cNvSpPr/>
            <p:nvPr/>
          </p:nvSpPr>
          <p:spPr bwMode="auto">
            <a:xfrm>
              <a:off x="9920265" y="2265815"/>
              <a:ext cx="844109" cy="844111"/>
            </a:xfrm>
            <a:prstGeom prst="ellipse">
              <a:avLst/>
            </a:prstGeom>
            <a:solidFill>
              <a:schemeClr val="accent1">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4" name="graph_9" title="Icon of a line chart with connected circles at varying points">
              <a:extLst>
                <a:ext uri="{FF2B5EF4-FFF2-40B4-BE49-F238E27FC236}">
                  <a16:creationId xmlns:a16="http://schemas.microsoft.com/office/drawing/2014/main" id="{D6396193-88CE-4337-B496-EFB7782BF176}"/>
                </a:ext>
              </a:extLst>
            </p:cNvPr>
            <p:cNvSpPr>
              <a:spLocks noChangeAspect="1" noEditPoints="1"/>
            </p:cNvSpPr>
            <p:nvPr/>
          </p:nvSpPr>
          <p:spPr bwMode="auto">
            <a:xfrm>
              <a:off x="10107480" y="2448202"/>
              <a:ext cx="469677" cy="423811"/>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1695" name="Graphic 276">
            <a:extLst>
              <a:ext uri="{FF2B5EF4-FFF2-40B4-BE49-F238E27FC236}">
                <a16:creationId xmlns:a16="http://schemas.microsoft.com/office/drawing/2014/main" id="{60660569-7EDC-47D1-A347-A5FD95CDB63C}"/>
              </a:ext>
            </a:extLst>
          </p:cNvPr>
          <p:cNvGrpSpPr/>
          <p:nvPr/>
        </p:nvGrpSpPr>
        <p:grpSpPr>
          <a:xfrm>
            <a:off x="5216619" y="2345434"/>
            <a:ext cx="617329" cy="867051"/>
            <a:chOff x="5755481" y="2939577"/>
            <a:chExt cx="680085" cy="955195"/>
          </a:xfrm>
          <a:solidFill>
            <a:schemeClr val="bg1"/>
          </a:solidFill>
        </p:grpSpPr>
        <p:sp>
          <p:nvSpPr>
            <p:cNvPr id="1696" name="Freeform: Shape 278">
              <a:extLst>
                <a:ext uri="{FF2B5EF4-FFF2-40B4-BE49-F238E27FC236}">
                  <a16:creationId xmlns:a16="http://schemas.microsoft.com/office/drawing/2014/main" id="{FD760128-63E9-47D9-A0DC-F303814427E5}"/>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7" name="Freeform: Shape 279">
              <a:extLst>
                <a:ext uri="{FF2B5EF4-FFF2-40B4-BE49-F238E27FC236}">
                  <a16:creationId xmlns:a16="http://schemas.microsoft.com/office/drawing/2014/main" id="{30138B90-5AED-46E1-B937-CA3FC6035E76}"/>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8" name="Freeform: Shape 280">
              <a:extLst>
                <a:ext uri="{FF2B5EF4-FFF2-40B4-BE49-F238E27FC236}">
                  <a16:creationId xmlns:a16="http://schemas.microsoft.com/office/drawing/2014/main" id="{C95A68D1-74CC-43DE-9165-3F73494B86CE}"/>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9" name="Freeform: Shape 281">
              <a:extLst>
                <a:ext uri="{FF2B5EF4-FFF2-40B4-BE49-F238E27FC236}">
                  <a16:creationId xmlns:a16="http://schemas.microsoft.com/office/drawing/2014/main" id="{F7994ACC-19FB-440F-9981-2E7540DFA948}"/>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00" name="Graphic 276">
            <a:extLst>
              <a:ext uri="{FF2B5EF4-FFF2-40B4-BE49-F238E27FC236}">
                <a16:creationId xmlns:a16="http://schemas.microsoft.com/office/drawing/2014/main" id="{E6F0FF65-D2E5-440A-99FB-9645FB6E880C}"/>
              </a:ext>
            </a:extLst>
          </p:cNvPr>
          <p:cNvGrpSpPr/>
          <p:nvPr/>
        </p:nvGrpSpPr>
        <p:grpSpPr>
          <a:xfrm>
            <a:off x="5215807" y="3402344"/>
            <a:ext cx="617329" cy="867051"/>
            <a:chOff x="5755481" y="2939577"/>
            <a:chExt cx="680085" cy="955195"/>
          </a:xfrm>
          <a:solidFill>
            <a:schemeClr val="bg1"/>
          </a:solidFill>
        </p:grpSpPr>
        <p:sp>
          <p:nvSpPr>
            <p:cNvPr id="1701" name="Freeform: Shape 288">
              <a:extLst>
                <a:ext uri="{FF2B5EF4-FFF2-40B4-BE49-F238E27FC236}">
                  <a16:creationId xmlns:a16="http://schemas.microsoft.com/office/drawing/2014/main" id="{65D55A69-90C3-48F1-88CB-8E42F98CB563}"/>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2" name="Freeform: Shape 289">
              <a:extLst>
                <a:ext uri="{FF2B5EF4-FFF2-40B4-BE49-F238E27FC236}">
                  <a16:creationId xmlns:a16="http://schemas.microsoft.com/office/drawing/2014/main" id="{8959583D-2C57-4AEE-8DB1-564F202F6B13}"/>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3" name="Freeform: Shape 290">
              <a:extLst>
                <a:ext uri="{FF2B5EF4-FFF2-40B4-BE49-F238E27FC236}">
                  <a16:creationId xmlns:a16="http://schemas.microsoft.com/office/drawing/2014/main" id="{FB8EBA35-77EE-49C1-89B4-C7C4482B8C66}"/>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4" name="Freeform: Shape 291">
              <a:extLst>
                <a:ext uri="{FF2B5EF4-FFF2-40B4-BE49-F238E27FC236}">
                  <a16:creationId xmlns:a16="http://schemas.microsoft.com/office/drawing/2014/main" id="{8215303F-EAAF-489E-81EC-0347D9804573}"/>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37" name="Arrow: Pentagon 1736">
            <a:extLst>
              <a:ext uri="{FF2B5EF4-FFF2-40B4-BE49-F238E27FC236}">
                <a16:creationId xmlns:a16="http://schemas.microsoft.com/office/drawing/2014/main" id="{D8D2233E-B7F3-4433-9B5A-5767195E2387}"/>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Collect</a:t>
            </a:r>
          </a:p>
        </p:txBody>
      </p:sp>
      <p:sp>
        <p:nvSpPr>
          <p:cNvPr id="1738" name="Rectangle 1737">
            <a:extLst>
              <a:ext uri="{FF2B5EF4-FFF2-40B4-BE49-F238E27FC236}">
                <a16:creationId xmlns:a16="http://schemas.microsoft.com/office/drawing/2014/main" id="{1DAC25E2-638A-404E-87C3-B30BC581F194}"/>
              </a:ext>
              <a:ext uri="{C183D7F6-B498-43B3-948B-1728B52AA6E4}">
                <adec:decorative xmlns:adec="http://schemas.microsoft.com/office/drawing/2017/decorative" val="1"/>
              </a:ext>
            </a:extLst>
          </p:cNvPr>
          <p:cNvSpPr/>
          <p:nvPr/>
        </p:nvSpPr>
        <p:spPr>
          <a:xfrm>
            <a:off x="411479" y="5108231"/>
            <a:ext cx="3982516" cy="91440"/>
          </a:xfrm>
          <a:prstGeom prst="rect">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739" name="Rectangle 1738">
            <a:extLst>
              <a:ext uri="{FF2B5EF4-FFF2-40B4-BE49-F238E27FC236}">
                <a16:creationId xmlns:a16="http://schemas.microsoft.com/office/drawing/2014/main" id="{9D6BFE73-F70F-46FD-84EA-9F9267FEF506}"/>
              </a:ext>
              <a:ext uri="{C183D7F6-B498-43B3-948B-1728B52AA6E4}">
                <adec:decorative xmlns:adec="http://schemas.microsoft.com/office/drawing/2017/decorative" val="1"/>
              </a:ext>
            </a:extLst>
          </p:cNvPr>
          <p:cNvSpPr/>
          <p:nvPr/>
        </p:nvSpPr>
        <p:spPr>
          <a:xfrm>
            <a:off x="8735170" y="5108231"/>
            <a:ext cx="3118902" cy="91440"/>
          </a:xfrm>
          <a:prstGeom prst="rect">
            <a:avLst/>
          </a:prstGeom>
          <a:solidFill>
            <a:schemeClr val="accent1">
              <a:lumMod val="60000"/>
              <a:lumOff val="40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grpSp>
        <p:nvGrpSpPr>
          <p:cNvPr id="1753" name="Group 1752">
            <a:extLst>
              <a:ext uri="{FF2B5EF4-FFF2-40B4-BE49-F238E27FC236}">
                <a16:creationId xmlns:a16="http://schemas.microsoft.com/office/drawing/2014/main" id="{3871DCB5-96B2-4588-BB11-C515D30EBC2C}"/>
              </a:ext>
            </a:extLst>
          </p:cNvPr>
          <p:cNvGrpSpPr/>
          <p:nvPr/>
        </p:nvGrpSpPr>
        <p:grpSpPr>
          <a:xfrm>
            <a:off x="2190205" y="1227755"/>
            <a:ext cx="548640" cy="548640"/>
            <a:chOff x="1427625" y="2265815"/>
            <a:chExt cx="844109" cy="844111"/>
          </a:xfrm>
        </p:grpSpPr>
        <p:sp>
          <p:nvSpPr>
            <p:cNvPr id="1754" name="Oval 1753">
              <a:extLst>
                <a:ext uri="{FF2B5EF4-FFF2-40B4-BE49-F238E27FC236}">
                  <a16:creationId xmlns:a16="http://schemas.microsoft.com/office/drawing/2014/main" id="{AA3D81D1-F38C-459C-94A5-C994AA614959}"/>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accent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5" name="Group 1754">
              <a:extLst>
                <a:ext uri="{FF2B5EF4-FFF2-40B4-BE49-F238E27FC236}">
                  <a16:creationId xmlns:a16="http://schemas.microsoft.com/office/drawing/2014/main" id="{5DC54004-8A3D-41DF-9E4C-5EE3A1B3C535}"/>
                </a:ext>
              </a:extLst>
            </p:cNvPr>
            <p:cNvGrpSpPr/>
            <p:nvPr/>
          </p:nvGrpSpPr>
          <p:grpSpPr>
            <a:xfrm>
              <a:off x="1653837" y="2463440"/>
              <a:ext cx="425119" cy="425320"/>
              <a:chOff x="2809993" y="1208899"/>
              <a:chExt cx="365586" cy="365760"/>
            </a:xfrm>
          </p:grpSpPr>
          <p:sp>
            <p:nvSpPr>
              <p:cNvPr id="1756" name="BackToWindow_E73F" title="Icon of two arrows pointing towards eachother">
                <a:extLst>
                  <a:ext uri="{FF2B5EF4-FFF2-40B4-BE49-F238E27FC236}">
                    <a16:creationId xmlns:a16="http://schemas.microsoft.com/office/drawing/2014/main" id="{A202A13B-4AE4-448E-BBD4-0E8556391AC8}"/>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57" name="BackToWindow_E73F" title="Icon of two arrows pointing towards eachother">
                <a:extLst>
                  <a:ext uri="{FF2B5EF4-FFF2-40B4-BE49-F238E27FC236}">
                    <a16:creationId xmlns:a16="http://schemas.microsoft.com/office/drawing/2014/main" id="{B694C1A9-8964-4A6D-A7F0-DD56CABA174D}"/>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sp>
        <p:nvSpPr>
          <p:cNvPr id="1646" name="Truck" title="Icon of a truck with a storage trailer">
            <a:extLst>
              <a:ext uri="{FF2B5EF4-FFF2-40B4-BE49-F238E27FC236}">
                <a16:creationId xmlns:a16="http://schemas.microsoft.com/office/drawing/2014/main" id="{E7146333-A49C-48B4-A00D-1DF8E4BC3E2D}"/>
              </a:ext>
            </a:extLst>
          </p:cNvPr>
          <p:cNvSpPr>
            <a:spLocks noChangeAspect="1" noEditPoints="1"/>
          </p:cNvSpPr>
          <p:nvPr/>
        </p:nvSpPr>
        <p:spPr bwMode="auto">
          <a:xfrm>
            <a:off x="497126" y="2114849"/>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48" name="building_7" title="Icon of a building with a curved section protruding from it">
            <a:extLst>
              <a:ext uri="{FF2B5EF4-FFF2-40B4-BE49-F238E27FC236}">
                <a16:creationId xmlns:a16="http://schemas.microsoft.com/office/drawing/2014/main" id="{3372A432-F49C-48B6-8B28-0D3CB9F9FE38}"/>
              </a:ext>
            </a:extLst>
          </p:cNvPr>
          <p:cNvSpPr>
            <a:spLocks noChangeAspect="1" noEditPoints="1"/>
          </p:cNvSpPr>
          <p:nvPr/>
        </p:nvSpPr>
        <p:spPr bwMode="auto">
          <a:xfrm>
            <a:off x="555949" y="2786415"/>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7" name="building_11" title="Icon of a school house">
            <a:extLst>
              <a:ext uri="{FF2B5EF4-FFF2-40B4-BE49-F238E27FC236}">
                <a16:creationId xmlns:a16="http://schemas.microsoft.com/office/drawing/2014/main" id="{B28B02E4-4092-497C-A9F7-A35072906E6C}"/>
              </a:ext>
            </a:extLst>
          </p:cNvPr>
          <p:cNvSpPr>
            <a:spLocks noChangeAspect="1" noEditPoints="1"/>
          </p:cNvSpPr>
          <p:nvPr/>
        </p:nvSpPr>
        <p:spPr bwMode="auto">
          <a:xfrm>
            <a:off x="491865" y="3599829"/>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9" name="factory_3" title="Icon of a factory">
            <a:extLst>
              <a:ext uri="{FF2B5EF4-FFF2-40B4-BE49-F238E27FC236}">
                <a16:creationId xmlns:a16="http://schemas.microsoft.com/office/drawing/2014/main" id="{244B00BF-36D7-4064-91FC-674B9B3A640E}"/>
              </a:ext>
            </a:extLst>
          </p:cNvPr>
          <p:cNvSpPr>
            <a:spLocks noChangeAspect="1" noEditPoints="1"/>
          </p:cNvSpPr>
          <p:nvPr/>
        </p:nvSpPr>
        <p:spPr bwMode="auto">
          <a:xfrm>
            <a:off x="523698" y="4396840"/>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0033567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Freeform: Shape 860">
            <a:extLst>
              <a:ext uri="{FF2B5EF4-FFF2-40B4-BE49-F238E27FC236}">
                <a16:creationId xmlns:a16="http://schemas.microsoft.com/office/drawing/2014/main" id="{B74A949D-B981-4225-836F-0CC78197DBA8}"/>
              </a:ext>
            </a:extLst>
          </p:cNvPr>
          <p:cNvSpPr/>
          <p:nvPr/>
        </p:nvSpPr>
        <p:spPr bwMode="auto">
          <a:xfrm>
            <a:off x="694230" y="2897173"/>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992070 w 992070"/>
              <a:gd name="connsiteY3" fmla="*/ 387341 h 2443324"/>
              <a:gd name="connsiteX4" fmla="*/ 992070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992070 w 992070"/>
              <a:gd name="connsiteY11" fmla="*/ 1944275 h 2443324"/>
              <a:gd name="connsiteX12" fmla="*/ 992070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992070" y="387341"/>
                </a:lnTo>
                <a:lnTo>
                  <a:pt x="992070" y="497069"/>
                </a:lnTo>
                <a:lnTo>
                  <a:pt x="676485" y="497069"/>
                </a:lnTo>
                <a:lnTo>
                  <a:pt x="676485" y="1165808"/>
                </a:lnTo>
                <a:lnTo>
                  <a:pt x="992070" y="1165808"/>
                </a:lnTo>
                <a:lnTo>
                  <a:pt x="992070" y="1275536"/>
                </a:lnTo>
                <a:lnTo>
                  <a:pt x="676485" y="1275536"/>
                </a:lnTo>
                <a:lnTo>
                  <a:pt x="676485" y="1944275"/>
                </a:lnTo>
                <a:lnTo>
                  <a:pt x="992070" y="1944275"/>
                </a:lnTo>
                <a:lnTo>
                  <a:pt x="992070"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862" name="Rectangle 861">
            <a:extLst>
              <a:ext uri="{FF2B5EF4-FFF2-40B4-BE49-F238E27FC236}">
                <a16:creationId xmlns:a16="http://schemas.microsoft.com/office/drawing/2014/main" id="{12BA41A7-4C3D-4BC9-925D-C10715A23BE0}"/>
              </a:ext>
            </a:extLst>
          </p:cNvPr>
          <p:cNvSpPr/>
          <p:nvPr/>
        </p:nvSpPr>
        <p:spPr bwMode="auto">
          <a:xfrm>
            <a:off x="1663901" y="3240620"/>
            <a:ext cx="260839" cy="1762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863" name="Oval 862">
            <a:extLst>
              <a:ext uri="{FF2B5EF4-FFF2-40B4-BE49-F238E27FC236}">
                <a16:creationId xmlns:a16="http://schemas.microsoft.com/office/drawing/2014/main" id="{6477F480-42DC-4E65-B767-A0AA83F24AEB}"/>
              </a:ext>
            </a:extLst>
          </p:cNvPr>
          <p:cNvSpPr/>
          <p:nvPr/>
        </p:nvSpPr>
        <p:spPr bwMode="auto">
          <a:xfrm>
            <a:off x="412973" y="1920512"/>
            <a:ext cx="548640" cy="548640"/>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64" name="network" title="Icon of a device or computer network">
            <a:extLst>
              <a:ext uri="{FF2B5EF4-FFF2-40B4-BE49-F238E27FC236}">
                <a16:creationId xmlns:a16="http://schemas.microsoft.com/office/drawing/2014/main" id="{9B0A0F8A-289C-427C-B4DF-3E913803C966}"/>
              </a:ext>
            </a:extLst>
          </p:cNvPr>
          <p:cNvSpPr>
            <a:spLocks noChangeAspect="1" noEditPoints="1"/>
          </p:cNvSpPr>
          <p:nvPr/>
        </p:nvSpPr>
        <p:spPr bwMode="auto">
          <a:xfrm>
            <a:off x="544196" y="2067280"/>
            <a:ext cx="267144" cy="27815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5" name="Oval 864">
            <a:extLst>
              <a:ext uri="{FF2B5EF4-FFF2-40B4-BE49-F238E27FC236}">
                <a16:creationId xmlns:a16="http://schemas.microsoft.com/office/drawing/2014/main" id="{366356CA-D676-4BBA-AB99-CEC5A93896BF}"/>
              </a:ext>
            </a:extLst>
          </p:cNvPr>
          <p:cNvSpPr/>
          <p:nvPr/>
        </p:nvSpPr>
        <p:spPr bwMode="auto">
          <a:xfrm>
            <a:off x="412973" y="2676814"/>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66" name="Truck" title="Icon of a truck with a storage trailer">
            <a:extLst>
              <a:ext uri="{FF2B5EF4-FFF2-40B4-BE49-F238E27FC236}">
                <a16:creationId xmlns:a16="http://schemas.microsoft.com/office/drawing/2014/main" id="{21C9BA44-20DD-412F-B02F-A90D4EFD950A}"/>
              </a:ext>
            </a:extLst>
          </p:cNvPr>
          <p:cNvSpPr>
            <a:spLocks noChangeAspect="1" noEditPoints="1"/>
          </p:cNvSpPr>
          <p:nvPr/>
        </p:nvSpPr>
        <p:spPr bwMode="auto">
          <a:xfrm>
            <a:off x="497126" y="2861663"/>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67" name="Oval 866">
            <a:extLst>
              <a:ext uri="{FF2B5EF4-FFF2-40B4-BE49-F238E27FC236}">
                <a16:creationId xmlns:a16="http://schemas.microsoft.com/office/drawing/2014/main" id="{02436E28-629A-482F-A68C-09E6E6CA92DB}"/>
              </a:ext>
            </a:extLst>
          </p:cNvPr>
          <p:cNvSpPr/>
          <p:nvPr/>
        </p:nvSpPr>
        <p:spPr bwMode="auto">
          <a:xfrm>
            <a:off x="412973" y="3455281"/>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868" name="building_7" title="Icon of a building with a curved section protruding from it">
            <a:extLst>
              <a:ext uri="{FF2B5EF4-FFF2-40B4-BE49-F238E27FC236}">
                <a16:creationId xmlns:a16="http://schemas.microsoft.com/office/drawing/2014/main" id="{AE9A52C1-1940-4DB1-8B3E-A2A75F034BF5}"/>
              </a:ext>
            </a:extLst>
          </p:cNvPr>
          <p:cNvSpPr>
            <a:spLocks noChangeAspect="1" noEditPoints="1"/>
          </p:cNvSpPr>
          <p:nvPr/>
        </p:nvSpPr>
        <p:spPr bwMode="auto">
          <a:xfrm>
            <a:off x="555949" y="3575761"/>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9" name="Oval 868">
            <a:extLst>
              <a:ext uri="{FF2B5EF4-FFF2-40B4-BE49-F238E27FC236}">
                <a16:creationId xmlns:a16="http://schemas.microsoft.com/office/drawing/2014/main" id="{4763E50B-9638-4C8C-8E23-C9FCBA708FE0}"/>
              </a:ext>
            </a:extLst>
          </p:cNvPr>
          <p:cNvSpPr/>
          <p:nvPr/>
        </p:nvSpPr>
        <p:spPr bwMode="auto">
          <a:xfrm>
            <a:off x="412973" y="4233748"/>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870" name="building_11" title="Icon of a school house">
            <a:extLst>
              <a:ext uri="{FF2B5EF4-FFF2-40B4-BE49-F238E27FC236}">
                <a16:creationId xmlns:a16="http://schemas.microsoft.com/office/drawing/2014/main" id="{8F7F312C-97AA-4E10-A790-4D53DDDF2C81}"/>
              </a:ext>
            </a:extLst>
          </p:cNvPr>
          <p:cNvSpPr>
            <a:spLocks noChangeAspect="1" noEditPoints="1"/>
          </p:cNvSpPr>
          <p:nvPr/>
        </p:nvSpPr>
        <p:spPr bwMode="auto">
          <a:xfrm>
            <a:off x="491865" y="4378542"/>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1" name="Oval 870">
            <a:extLst>
              <a:ext uri="{FF2B5EF4-FFF2-40B4-BE49-F238E27FC236}">
                <a16:creationId xmlns:a16="http://schemas.microsoft.com/office/drawing/2014/main" id="{AB122EA5-4D78-4C0D-85D3-01AE06C360C2}"/>
              </a:ext>
            </a:extLst>
          </p:cNvPr>
          <p:cNvSpPr/>
          <p:nvPr/>
        </p:nvSpPr>
        <p:spPr bwMode="auto">
          <a:xfrm>
            <a:off x="412973" y="5012215"/>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72" name="factory_3" title="Icon of a factory">
            <a:extLst>
              <a:ext uri="{FF2B5EF4-FFF2-40B4-BE49-F238E27FC236}">
                <a16:creationId xmlns:a16="http://schemas.microsoft.com/office/drawing/2014/main" id="{61C72C1D-FDD1-4F06-98ED-68B130F9E564}"/>
              </a:ext>
            </a:extLst>
          </p:cNvPr>
          <p:cNvSpPr>
            <a:spLocks noChangeAspect="1" noEditPoints="1"/>
          </p:cNvSpPr>
          <p:nvPr/>
        </p:nvSpPr>
        <p:spPr bwMode="auto">
          <a:xfrm>
            <a:off x="523698" y="5164920"/>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03" name="Title 1">
            <a:extLst>
              <a:ext uri="{FF2B5EF4-FFF2-40B4-BE49-F238E27FC236}">
                <a16:creationId xmlns:a16="http://schemas.microsoft.com/office/drawing/2014/main" id="{B5FE7631-AB65-4401-8750-D79BB0EA9DC5}"/>
              </a:ext>
            </a:extLst>
          </p:cNvPr>
          <p:cNvSpPr txBox="1">
            <a:spLocks/>
          </p:cNvSpPr>
          <p:nvPr/>
        </p:nvSpPr>
        <p:spPr>
          <a:xfrm>
            <a:off x="569409" y="194800"/>
            <a:ext cx="11049000" cy="492443"/>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ED7D31"/>
                </a:solidFill>
                <a:effectLst/>
                <a:uLnTx/>
                <a:uFillTx/>
                <a:latin typeface="Calibri Light" panose="020F0302020204030204"/>
                <a:ea typeface="+mn-ea"/>
                <a:cs typeface="Segoe UI" pitchFamily="34" charset="0"/>
              </a:rPr>
              <a:t>Azure Time Series Insights pay as you go high level architecture</a:t>
            </a:r>
          </a:p>
        </p:txBody>
      </p:sp>
      <p:sp>
        <p:nvSpPr>
          <p:cNvPr id="676" name="Rectangle 675">
            <a:extLst>
              <a:ext uri="{FF2B5EF4-FFF2-40B4-BE49-F238E27FC236}">
                <a16:creationId xmlns:a16="http://schemas.microsoft.com/office/drawing/2014/main" id="{ADDAEA85-EADE-4CB9-9CB3-707BCE89973A}"/>
              </a:ext>
            </a:extLst>
          </p:cNvPr>
          <p:cNvSpPr/>
          <p:nvPr/>
        </p:nvSpPr>
        <p:spPr bwMode="auto">
          <a:xfrm>
            <a:off x="2058364" y="462070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Digital Twins</a:t>
            </a:r>
          </a:p>
        </p:txBody>
      </p:sp>
      <p:sp>
        <p:nvSpPr>
          <p:cNvPr id="677" name="Rectangle 676">
            <a:extLst>
              <a:ext uri="{FF2B5EF4-FFF2-40B4-BE49-F238E27FC236}">
                <a16:creationId xmlns:a16="http://schemas.microsoft.com/office/drawing/2014/main" id="{E40D6AD0-ECB9-4853-BB1C-167222217D56}"/>
              </a:ext>
            </a:extLst>
          </p:cNvPr>
          <p:cNvSpPr/>
          <p:nvPr/>
        </p:nvSpPr>
        <p:spPr bwMode="auto">
          <a:xfrm>
            <a:off x="2058364" y="386186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IOT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sp>
        <p:nvSpPr>
          <p:cNvPr id="678" name="Rectangle 677">
            <a:extLst>
              <a:ext uri="{FF2B5EF4-FFF2-40B4-BE49-F238E27FC236}">
                <a16:creationId xmlns:a16="http://schemas.microsoft.com/office/drawing/2014/main" id="{0B017E04-A954-4D40-A641-C28CEF2B0F3F}"/>
              </a:ext>
            </a:extLst>
          </p:cNvPr>
          <p:cNvSpPr/>
          <p:nvPr/>
        </p:nvSpPr>
        <p:spPr bwMode="auto">
          <a:xfrm>
            <a:off x="2058364" y="3062268"/>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Event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grpSp>
        <p:nvGrpSpPr>
          <p:cNvPr id="679" name="Graphic 21">
            <a:extLst>
              <a:ext uri="{FF2B5EF4-FFF2-40B4-BE49-F238E27FC236}">
                <a16:creationId xmlns:a16="http://schemas.microsoft.com/office/drawing/2014/main" id="{F204F140-7844-4384-AFA1-5035FA6EB61A}"/>
              </a:ext>
            </a:extLst>
          </p:cNvPr>
          <p:cNvGrpSpPr/>
          <p:nvPr/>
        </p:nvGrpSpPr>
        <p:grpSpPr>
          <a:xfrm>
            <a:off x="1812867" y="3173105"/>
            <a:ext cx="265478" cy="330601"/>
            <a:chOff x="5653616" y="2462212"/>
            <a:chExt cx="924390" cy="951356"/>
          </a:xfrm>
          <a:solidFill>
            <a:schemeClr val="accent1">
              <a:lumMod val="75000"/>
            </a:schemeClr>
          </a:solidFill>
        </p:grpSpPr>
        <p:sp>
          <p:nvSpPr>
            <p:cNvPr id="680" name="Freeform: Shape 679">
              <a:extLst>
                <a:ext uri="{FF2B5EF4-FFF2-40B4-BE49-F238E27FC236}">
                  <a16:creationId xmlns:a16="http://schemas.microsoft.com/office/drawing/2014/main" id="{38DBA596-9C3E-48A9-82E2-4939424A1852}"/>
                </a:ext>
              </a:extLst>
            </p:cNvPr>
            <p:cNvSpPr/>
            <p:nvPr/>
          </p:nvSpPr>
          <p:spPr>
            <a:xfrm>
              <a:off x="5653616" y="2462212"/>
              <a:ext cx="924348" cy="220122"/>
            </a:xfrm>
            <a:custGeom>
              <a:avLst/>
              <a:gdLst>
                <a:gd name="connsiteX0" fmla="*/ 2709 w 924348"/>
                <a:gd name="connsiteY0" fmla="*/ 0 h 220122"/>
                <a:gd name="connsiteX1" fmla="*/ 2709 w 924348"/>
                <a:gd name="connsiteY1" fmla="*/ 220123 h 220122"/>
                <a:gd name="connsiteX2" fmla="*/ 136440 w 924348"/>
                <a:gd name="connsiteY2" fmla="*/ 220123 h 220122"/>
                <a:gd name="connsiteX3" fmla="*/ 136440 w 924348"/>
                <a:gd name="connsiteY3" fmla="*/ 124016 h 220122"/>
                <a:gd name="connsiteX4" fmla="*/ 800333 w 924348"/>
                <a:gd name="connsiteY4" fmla="*/ 124016 h 220122"/>
                <a:gd name="connsiteX5" fmla="*/ 800333 w 924348"/>
                <a:gd name="connsiteY5" fmla="*/ 220123 h 220122"/>
                <a:gd name="connsiteX6" fmla="*/ 924348 w 924348"/>
                <a:gd name="connsiteY6" fmla="*/ 220123 h 220122"/>
                <a:gd name="connsiteX7" fmla="*/ 924348 w 924348"/>
                <a:gd name="connsiteY7" fmla="*/ 0 h 220122"/>
                <a:gd name="connsiteX8" fmla="*/ 2709 w 924348"/>
                <a:gd name="connsiteY8" fmla="*/ 0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122">
                  <a:moveTo>
                    <a:pt x="2709" y="0"/>
                  </a:moveTo>
                  <a:cubicBezTo>
                    <a:pt x="2709" y="0"/>
                    <a:pt x="-3387" y="220123"/>
                    <a:pt x="2709" y="220123"/>
                  </a:cubicBezTo>
                  <a:cubicBezTo>
                    <a:pt x="8805" y="220123"/>
                    <a:pt x="136440" y="220123"/>
                    <a:pt x="136440" y="220123"/>
                  </a:cubicBezTo>
                  <a:lnTo>
                    <a:pt x="136440" y="124016"/>
                  </a:lnTo>
                  <a:lnTo>
                    <a:pt x="800333" y="124016"/>
                  </a:lnTo>
                  <a:lnTo>
                    <a:pt x="800333" y="220123"/>
                  </a:lnTo>
                  <a:lnTo>
                    <a:pt x="924348" y="220123"/>
                  </a:lnTo>
                  <a:lnTo>
                    <a:pt x="924348" y="0"/>
                  </a:lnTo>
                  <a:lnTo>
                    <a:pt x="2709"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2" name="Freeform: Shape 681">
              <a:extLst>
                <a:ext uri="{FF2B5EF4-FFF2-40B4-BE49-F238E27FC236}">
                  <a16:creationId xmlns:a16="http://schemas.microsoft.com/office/drawing/2014/main" id="{D5EB8D36-DF2A-45FF-81F2-1BE78E90DECF}"/>
                </a:ext>
              </a:extLst>
            </p:cNvPr>
            <p:cNvSpPr/>
            <p:nvPr/>
          </p:nvSpPr>
          <p:spPr>
            <a:xfrm>
              <a:off x="5653658" y="3193351"/>
              <a:ext cx="924348" cy="220217"/>
            </a:xfrm>
            <a:custGeom>
              <a:avLst/>
              <a:gdLst>
                <a:gd name="connsiteX0" fmla="*/ 921639 w 924348"/>
                <a:gd name="connsiteY0" fmla="*/ 220123 h 220217"/>
                <a:gd name="connsiteX1" fmla="*/ 921639 w 924348"/>
                <a:gd name="connsiteY1" fmla="*/ 0 h 220217"/>
                <a:gd name="connsiteX2" fmla="*/ 787908 w 924348"/>
                <a:gd name="connsiteY2" fmla="*/ 0 h 220217"/>
                <a:gd name="connsiteX3" fmla="*/ 787908 w 924348"/>
                <a:gd name="connsiteY3" fmla="*/ 96107 h 220217"/>
                <a:gd name="connsiteX4" fmla="*/ 124016 w 924348"/>
                <a:gd name="connsiteY4" fmla="*/ 96107 h 220217"/>
                <a:gd name="connsiteX5" fmla="*/ 124016 w 924348"/>
                <a:gd name="connsiteY5" fmla="*/ 95 h 220217"/>
                <a:gd name="connsiteX6" fmla="*/ 0 w 924348"/>
                <a:gd name="connsiteY6" fmla="*/ 95 h 220217"/>
                <a:gd name="connsiteX7" fmla="*/ 0 w 924348"/>
                <a:gd name="connsiteY7" fmla="*/ 220218 h 220217"/>
                <a:gd name="connsiteX8" fmla="*/ 921639 w 924348"/>
                <a:gd name="connsiteY8" fmla="*/ 220218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217">
                  <a:moveTo>
                    <a:pt x="921639" y="220123"/>
                  </a:moveTo>
                  <a:cubicBezTo>
                    <a:pt x="921639" y="220123"/>
                    <a:pt x="927735" y="0"/>
                    <a:pt x="921639" y="0"/>
                  </a:cubicBezTo>
                  <a:cubicBezTo>
                    <a:pt x="915543" y="0"/>
                    <a:pt x="787908" y="0"/>
                    <a:pt x="787908" y="0"/>
                  </a:cubicBezTo>
                  <a:lnTo>
                    <a:pt x="787908" y="96107"/>
                  </a:lnTo>
                  <a:lnTo>
                    <a:pt x="124016" y="96107"/>
                  </a:lnTo>
                  <a:lnTo>
                    <a:pt x="124016" y="95"/>
                  </a:lnTo>
                  <a:lnTo>
                    <a:pt x="0" y="95"/>
                  </a:lnTo>
                  <a:lnTo>
                    <a:pt x="0" y="220218"/>
                  </a:lnTo>
                  <a:lnTo>
                    <a:pt x="921639" y="220218"/>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3" name="Freeform: Shape 682">
              <a:extLst>
                <a:ext uri="{FF2B5EF4-FFF2-40B4-BE49-F238E27FC236}">
                  <a16:creationId xmlns:a16="http://schemas.microsoft.com/office/drawing/2014/main" id="{F6DE6A4D-6303-46C5-A8CF-7C4AD39FD10E}"/>
                </a:ext>
              </a:extLst>
            </p:cNvPr>
            <p:cNvSpPr/>
            <p:nvPr/>
          </p:nvSpPr>
          <p:spPr>
            <a:xfrm>
              <a:off x="5838729" y="268233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4" name="Freeform: Shape 683">
              <a:extLst>
                <a:ext uri="{FF2B5EF4-FFF2-40B4-BE49-F238E27FC236}">
                  <a16:creationId xmlns:a16="http://schemas.microsoft.com/office/drawing/2014/main" id="{677FA99C-6B36-4826-9DFF-016E9298AC23}"/>
                </a:ext>
              </a:extLst>
            </p:cNvPr>
            <p:cNvSpPr/>
            <p:nvPr/>
          </p:nvSpPr>
          <p:spPr>
            <a:xfrm>
              <a:off x="5838729"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5" name="Freeform: Shape 684">
              <a:extLst>
                <a:ext uri="{FF2B5EF4-FFF2-40B4-BE49-F238E27FC236}">
                  <a16:creationId xmlns:a16="http://schemas.microsoft.com/office/drawing/2014/main" id="{EC92A806-56E5-4965-83BF-4DE13C7825C5}"/>
                </a:ext>
              </a:extLst>
            </p:cNvPr>
            <p:cNvSpPr/>
            <p:nvPr/>
          </p:nvSpPr>
          <p:spPr>
            <a:xfrm>
              <a:off x="5838729" y="3065335"/>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 name="Freeform: Shape 685">
              <a:extLst>
                <a:ext uri="{FF2B5EF4-FFF2-40B4-BE49-F238E27FC236}">
                  <a16:creationId xmlns:a16="http://schemas.microsoft.com/office/drawing/2014/main" id="{13C5F0C0-E449-4049-A5D9-5E648FF33F1B}"/>
                </a:ext>
              </a:extLst>
            </p:cNvPr>
            <p:cNvSpPr/>
            <p:nvPr/>
          </p:nvSpPr>
          <p:spPr>
            <a:xfrm>
              <a:off x="6063709" y="277348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7" name="Freeform: Shape 686">
              <a:extLst>
                <a:ext uri="{FF2B5EF4-FFF2-40B4-BE49-F238E27FC236}">
                  <a16:creationId xmlns:a16="http://schemas.microsoft.com/office/drawing/2014/main" id="{F051A9F8-4A8D-4910-8FF6-8FE53A5EC14A}"/>
                </a:ext>
              </a:extLst>
            </p:cNvPr>
            <p:cNvSpPr/>
            <p:nvPr/>
          </p:nvSpPr>
          <p:spPr>
            <a:xfrm>
              <a:off x="6063709" y="296808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8" name="Freeform: Shape 687">
              <a:extLst>
                <a:ext uri="{FF2B5EF4-FFF2-40B4-BE49-F238E27FC236}">
                  <a16:creationId xmlns:a16="http://schemas.microsoft.com/office/drawing/2014/main" id="{E260AD38-CCDB-465D-AF1B-68C4B0C6F180}"/>
                </a:ext>
              </a:extLst>
            </p:cNvPr>
            <p:cNvSpPr/>
            <p:nvPr/>
          </p:nvSpPr>
          <p:spPr>
            <a:xfrm>
              <a:off x="6294691"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89" name="Picture 688" descr="A picture containing clock&#10;&#10;Description automatically generated">
            <a:extLst>
              <a:ext uri="{FF2B5EF4-FFF2-40B4-BE49-F238E27FC236}">
                <a16:creationId xmlns:a16="http://schemas.microsoft.com/office/drawing/2014/main" id="{B8E3B39A-EA89-4EDB-A419-16EFA80E3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67" y="4683495"/>
            <a:ext cx="341096" cy="429743"/>
          </a:xfrm>
          <a:prstGeom prst="rect">
            <a:avLst/>
          </a:prstGeom>
        </p:spPr>
      </p:pic>
      <p:sp>
        <p:nvSpPr>
          <p:cNvPr id="690" name="Rectangle 689">
            <a:extLst>
              <a:ext uri="{FF2B5EF4-FFF2-40B4-BE49-F238E27FC236}">
                <a16:creationId xmlns:a16="http://schemas.microsoft.com/office/drawing/2014/main" id="{DDD72E0A-3C6A-423A-85BC-5F48542671EC}"/>
              </a:ext>
            </a:extLst>
          </p:cNvPr>
          <p:cNvSpPr/>
          <p:nvPr/>
        </p:nvSpPr>
        <p:spPr bwMode="auto">
          <a:xfrm>
            <a:off x="834963" y="1768367"/>
            <a:ext cx="1485146"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Historical data</a:t>
            </a:r>
          </a:p>
        </p:txBody>
      </p:sp>
      <p:sp>
        <p:nvSpPr>
          <p:cNvPr id="691" name="Rectangle 690">
            <a:extLst>
              <a:ext uri="{FF2B5EF4-FFF2-40B4-BE49-F238E27FC236}">
                <a16:creationId xmlns:a16="http://schemas.microsoft.com/office/drawing/2014/main" id="{090F6280-80E6-4579-A209-AD96FE2BE686}"/>
              </a:ext>
            </a:extLst>
          </p:cNvPr>
          <p:cNvSpPr/>
          <p:nvPr/>
        </p:nvSpPr>
        <p:spPr bwMode="auto">
          <a:xfrm>
            <a:off x="6095127" y="6257050"/>
            <a:ext cx="5758943" cy="363496"/>
          </a:xfrm>
          <a:prstGeom prst="rect">
            <a:avLst/>
          </a:prstGeom>
          <a:solidFill>
            <a:schemeClr val="bg1">
              <a:lumMod val="95000"/>
            </a:schemeClr>
          </a:solidFill>
          <a:ln w="6350">
            <a:no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692" name="TextBox 691">
            <a:extLst>
              <a:ext uri="{FF2B5EF4-FFF2-40B4-BE49-F238E27FC236}">
                <a16:creationId xmlns:a16="http://schemas.microsoft.com/office/drawing/2014/main" id="{749C1344-511F-415C-AFD8-96826F8D195A}"/>
              </a:ext>
            </a:extLst>
          </p:cNvPr>
          <p:cNvSpPr txBox="1"/>
          <p:nvPr/>
        </p:nvSpPr>
        <p:spPr>
          <a:xfrm>
            <a:off x="6726426"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Timeseries data</a:t>
            </a:r>
          </a:p>
        </p:txBody>
      </p:sp>
      <p:sp>
        <p:nvSpPr>
          <p:cNvPr id="693" name="TextBox 692">
            <a:extLst>
              <a:ext uri="{FF2B5EF4-FFF2-40B4-BE49-F238E27FC236}">
                <a16:creationId xmlns:a16="http://schemas.microsoft.com/office/drawing/2014/main" id="{60882BB1-B7B2-4B55-86D7-55F9D021D899}"/>
              </a:ext>
            </a:extLst>
          </p:cNvPr>
          <p:cNvSpPr txBox="1"/>
          <p:nvPr/>
        </p:nvSpPr>
        <p:spPr>
          <a:xfrm>
            <a:off x="8458967"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API requests/returns</a:t>
            </a:r>
          </a:p>
        </p:txBody>
      </p:sp>
      <p:sp>
        <p:nvSpPr>
          <p:cNvPr id="694" name="TextBox 693">
            <a:extLst>
              <a:ext uri="{FF2B5EF4-FFF2-40B4-BE49-F238E27FC236}">
                <a16:creationId xmlns:a16="http://schemas.microsoft.com/office/drawing/2014/main" id="{E472B692-810C-4CA1-ACF1-F17A3001393C}"/>
              </a:ext>
            </a:extLst>
          </p:cNvPr>
          <p:cNvSpPr txBox="1"/>
          <p:nvPr/>
        </p:nvSpPr>
        <p:spPr>
          <a:xfrm>
            <a:off x="10530988"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AI/ML workflow</a:t>
            </a:r>
          </a:p>
        </p:txBody>
      </p:sp>
      <p:cxnSp>
        <p:nvCxnSpPr>
          <p:cNvPr id="760" name="Straight Connector 759">
            <a:extLst>
              <a:ext uri="{FF2B5EF4-FFF2-40B4-BE49-F238E27FC236}">
                <a16:creationId xmlns:a16="http://schemas.microsoft.com/office/drawing/2014/main" id="{073D0903-4654-4FD3-BE4B-B94A33E47EF9}"/>
              </a:ext>
            </a:extLst>
          </p:cNvPr>
          <p:cNvCxnSpPr/>
          <p:nvPr/>
        </p:nvCxnSpPr>
        <p:spPr>
          <a:xfrm>
            <a:off x="6313117" y="6438798"/>
            <a:ext cx="340242" cy="0"/>
          </a:xfrm>
          <a:prstGeom prst="line">
            <a:avLst/>
          </a:prstGeom>
          <a:ln w="28575">
            <a:solidFill>
              <a:schemeClr val="accent3"/>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6A2E4981-D71B-4A2D-846C-ABF8360882EA}"/>
              </a:ext>
            </a:extLst>
          </p:cNvPr>
          <p:cNvCxnSpPr/>
          <p:nvPr/>
        </p:nvCxnSpPr>
        <p:spPr>
          <a:xfrm>
            <a:off x="8045658" y="6438798"/>
            <a:ext cx="340242" cy="0"/>
          </a:xfrm>
          <a:prstGeom prst="line">
            <a:avLst/>
          </a:prstGeom>
          <a:ln w="28575">
            <a:solidFill>
              <a:schemeClr val="accent4"/>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4398E34D-A48C-4927-89F0-09A5263ADCAD}"/>
              </a:ext>
            </a:extLst>
          </p:cNvPr>
          <p:cNvCxnSpPr/>
          <p:nvPr/>
        </p:nvCxnSpPr>
        <p:spPr>
          <a:xfrm>
            <a:off x="10117679" y="6438798"/>
            <a:ext cx="340242" cy="0"/>
          </a:xfrm>
          <a:prstGeom prst="line">
            <a:avLst/>
          </a:prstGeom>
          <a:ln w="28575">
            <a:solidFill>
              <a:srgbClr val="E3591B"/>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92" name="Arrow: Pentagon 791">
            <a:extLst>
              <a:ext uri="{FF2B5EF4-FFF2-40B4-BE49-F238E27FC236}">
                <a16:creationId xmlns:a16="http://schemas.microsoft.com/office/drawing/2014/main" id="{D5EE79C3-0269-4F86-B763-692E503A8B93}"/>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Collect</a:t>
            </a:r>
          </a:p>
        </p:txBody>
      </p:sp>
      <p:sp>
        <p:nvSpPr>
          <p:cNvPr id="793" name="Rectangle 792">
            <a:extLst>
              <a:ext uri="{FF2B5EF4-FFF2-40B4-BE49-F238E27FC236}">
                <a16:creationId xmlns:a16="http://schemas.microsoft.com/office/drawing/2014/main" id="{48C64221-06DD-4F20-A956-1B27573FAC02}"/>
              </a:ext>
              <a:ext uri="{C183D7F6-B498-43B3-948B-1728B52AA6E4}">
                <adec:decorative xmlns:adec="http://schemas.microsoft.com/office/drawing/2017/decorative" val="1"/>
              </a:ext>
            </a:extLst>
          </p:cNvPr>
          <p:cNvSpPr/>
          <p:nvPr/>
        </p:nvSpPr>
        <p:spPr>
          <a:xfrm>
            <a:off x="411479" y="5955277"/>
            <a:ext cx="3982516" cy="91440"/>
          </a:xfrm>
          <a:prstGeom prst="rect">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grpSp>
        <p:nvGrpSpPr>
          <p:cNvPr id="808" name="Group 807">
            <a:extLst>
              <a:ext uri="{FF2B5EF4-FFF2-40B4-BE49-F238E27FC236}">
                <a16:creationId xmlns:a16="http://schemas.microsoft.com/office/drawing/2014/main" id="{946095CF-1480-48FB-AEF5-18FDFAFC2041}"/>
              </a:ext>
            </a:extLst>
          </p:cNvPr>
          <p:cNvGrpSpPr/>
          <p:nvPr/>
        </p:nvGrpSpPr>
        <p:grpSpPr>
          <a:xfrm>
            <a:off x="2190205" y="1227755"/>
            <a:ext cx="548640" cy="548640"/>
            <a:chOff x="1427625" y="2265815"/>
            <a:chExt cx="844109" cy="844111"/>
          </a:xfrm>
        </p:grpSpPr>
        <p:sp>
          <p:nvSpPr>
            <p:cNvPr id="809" name="Oval 808">
              <a:extLst>
                <a:ext uri="{FF2B5EF4-FFF2-40B4-BE49-F238E27FC236}">
                  <a16:creationId xmlns:a16="http://schemas.microsoft.com/office/drawing/2014/main" id="{CE32F4DE-EF7E-47FD-B44D-34EB273E1841}"/>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accent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0" name="Group 809">
              <a:extLst>
                <a:ext uri="{FF2B5EF4-FFF2-40B4-BE49-F238E27FC236}">
                  <a16:creationId xmlns:a16="http://schemas.microsoft.com/office/drawing/2014/main" id="{121846EC-CFA4-44D5-BD4D-4CCD9F55F76C}"/>
                </a:ext>
              </a:extLst>
            </p:cNvPr>
            <p:cNvGrpSpPr/>
            <p:nvPr/>
          </p:nvGrpSpPr>
          <p:grpSpPr>
            <a:xfrm>
              <a:off x="1653837" y="2463440"/>
              <a:ext cx="425119" cy="425320"/>
              <a:chOff x="2809993" y="1208899"/>
              <a:chExt cx="365586" cy="365760"/>
            </a:xfrm>
          </p:grpSpPr>
          <p:sp>
            <p:nvSpPr>
              <p:cNvPr id="811" name="BackToWindow_E73F" title="Icon of two arrows pointing towards eachother">
                <a:extLst>
                  <a:ext uri="{FF2B5EF4-FFF2-40B4-BE49-F238E27FC236}">
                    <a16:creationId xmlns:a16="http://schemas.microsoft.com/office/drawing/2014/main" id="{E970E958-BFD2-4D09-A9F2-49E86012E4DA}"/>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12" name="BackToWindow_E73F" title="Icon of two arrows pointing towards eachother">
                <a:extLst>
                  <a:ext uri="{FF2B5EF4-FFF2-40B4-BE49-F238E27FC236}">
                    <a16:creationId xmlns:a16="http://schemas.microsoft.com/office/drawing/2014/main" id="{BBD6EF54-976E-45DE-BA4E-2595C4B4B717}"/>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sp>
        <p:nvSpPr>
          <p:cNvPr id="813" name="Rectangle 812">
            <a:extLst>
              <a:ext uri="{FF2B5EF4-FFF2-40B4-BE49-F238E27FC236}">
                <a16:creationId xmlns:a16="http://schemas.microsoft.com/office/drawing/2014/main" id="{DB373815-6DF0-4715-8D51-6A9A2D8542BD}"/>
              </a:ext>
            </a:extLst>
          </p:cNvPr>
          <p:cNvSpPr/>
          <p:nvPr/>
        </p:nvSpPr>
        <p:spPr bwMode="auto">
          <a:xfrm>
            <a:off x="1736965" y="4039796"/>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814" name="Graphic 21">
            <a:extLst>
              <a:ext uri="{FF2B5EF4-FFF2-40B4-BE49-F238E27FC236}">
                <a16:creationId xmlns:a16="http://schemas.microsoft.com/office/drawing/2014/main" id="{CF362D35-9B6E-4255-90D5-99DC7394FBA6}"/>
              </a:ext>
            </a:extLst>
          </p:cNvPr>
          <p:cNvGrpSpPr/>
          <p:nvPr/>
        </p:nvGrpSpPr>
        <p:grpSpPr>
          <a:xfrm>
            <a:off x="1812867" y="3987981"/>
            <a:ext cx="299102" cy="304037"/>
            <a:chOff x="5614987" y="3432237"/>
            <a:chExt cx="946785" cy="962406"/>
          </a:xfrm>
          <a:solidFill>
            <a:schemeClr val="accent1">
              <a:lumMod val="75000"/>
            </a:schemeClr>
          </a:solidFill>
        </p:grpSpPr>
        <p:sp>
          <p:nvSpPr>
            <p:cNvPr id="815" name="Freeform: Shape 814">
              <a:extLst>
                <a:ext uri="{FF2B5EF4-FFF2-40B4-BE49-F238E27FC236}">
                  <a16:creationId xmlns:a16="http://schemas.microsoft.com/office/drawing/2014/main" id="{429F6CE0-988F-4998-AAB9-CBF2B5DFB713}"/>
                </a:ext>
              </a:extLst>
            </p:cNvPr>
            <p:cNvSpPr/>
            <p:nvPr/>
          </p:nvSpPr>
          <p:spPr>
            <a:xfrm>
              <a:off x="6288880" y="3432237"/>
              <a:ext cx="272891" cy="267747"/>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6" name="Freeform: Shape 815">
              <a:extLst>
                <a:ext uri="{FF2B5EF4-FFF2-40B4-BE49-F238E27FC236}">
                  <a16:creationId xmlns:a16="http://schemas.microsoft.com/office/drawing/2014/main" id="{A6BA177D-E1B6-45B4-B7E0-2D443BE5F231}"/>
                </a:ext>
              </a:extLst>
            </p:cNvPr>
            <p:cNvSpPr/>
            <p:nvPr/>
          </p:nvSpPr>
          <p:spPr>
            <a:xfrm>
              <a:off x="5614987" y="4126991"/>
              <a:ext cx="272891" cy="267652"/>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Freeform: Shape 816">
              <a:extLst>
                <a:ext uri="{FF2B5EF4-FFF2-40B4-BE49-F238E27FC236}">
                  <a16:creationId xmlns:a16="http://schemas.microsoft.com/office/drawing/2014/main" id="{D784A879-30B8-4E9E-B383-255D5B552B3A}"/>
                </a:ext>
              </a:extLst>
            </p:cNvPr>
            <p:cNvSpPr/>
            <p:nvPr/>
          </p:nvSpPr>
          <p:spPr>
            <a:xfrm>
              <a:off x="5690329" y="3495864"/>
              <a:ext cx="803338" cy="804195"/>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18" name="Connector: Elbow 817">
            <a:extLst>
              <a:ext uri="{FF2B5EF4-FFF2-40B4-BE49-F238E27FC236}">
                <a16:creationId xmlns:a16="http://schemas.microsoft.com/office/drawing/2014/main" id="{1BACF84F-7E4C-43E8-A794-2A6F18705B41}"/>
              </a:ext>
            </a:extLst>
          </p:cNvPr>
          <p:cNvCxnSpPr>
            <a:cxnSpLocks/>
            <a:endCxn id="676" idx="3"/>
          </p:cNvCxnSpPr>
          <p:nvPr/>
        </p:nvCxnSpPr>
        <p:spPr>
          <a:xfrm>
            <a:off x="961613" y="2194832"/>
            <a:ext cx="1777233" cy="2704007"/>
          </a:xfrm>
          <a:prstGeom prst="bentConnector3">
            <a:avLst>
              <a:gd name="adj1" fmla="val 112863"/>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70443F98-9BFA-43B8-8359-423913CD48E3}"/>
              </a:ext>
            </a:extLst>
          </p:cNvPr>
          <p:cNvCxnSpPr>
            <a:cxnSpLocks/>
          </p:cNvCxnSpPr>
          <p:nvPr/>
        </p:nvCxnSpPr>
        <p:spPr>
          <a:xfrm>
            <a:off x="2738845" y="4111386"/>
            <a:ext cx="459325" cy="0"/>
          </a:xfrm>
          <a:prstGeom prst="straightConnector1">
            <a:avLst/>
          </a:prstGeom>
          <a:ln w="12700">
            <a:solidFill>
              <a:schemeClr val="accent3"/>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715B7B92-57EB-40E8-A0B5-7B44CCCAA2A7}"/>
              </a:ext>
            </a:extLst>
          </p:cNvPr>
          <p:cNvCxnSpPr>
            <a:cxnSpLocks/>
          </p:cNvCxnSpPr>
          <p:nvPr/>
        </p:nvCxnSpPr>
        <p:spPr>
          <a:xfrm flipH="1">
            <a:off x="2738845" y="3335772"/>
            <a:ext cx="223270" cy="0"/>
          </a:xfrm>
          <a:prstGeom prst="straightConnector1">
            <a:avLst/>
          </a:prstGeom>
          <a:ln w="12700">
            <a:solidFill>
              <a:schemeClr val="accent3"/>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8991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Freeform: Shape 863">
            <a:extLst>
              <a:ext uri="{FF2B5EF4-FFF2-40B4-BE49-F238E27FC236}">
                <a16:creationId xmlns:a16="http://schemas.microsoft.com/office/drawing/2014/main" id="{4CFCC5AD-AE8E-41A8-AB29-93B4424088B3}"/>
              </a:ext>
            </a:extLst>
          </p:cNvPr>
          <p:cNvSpPr/>
          <p:nvPr/>
        </p:nvSpPr>
        <p:spPr bwMode="auto">
          <a:xfrm>
            <a:off x="694230" y="2897173"/>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992070 w 992070"/>
              <a:gd name="connsiteY3" fmla="*/ 387341 h 2443324"/>
              <a:gd name="connsiteX4" fmla="*/ 992070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992070 w 992070"/>
              <a:gd name="connsiteY11" fmla="*/ 1944275 h 2443324"/>
              <a:gd name="connsiteX12" fmla="*/ 992070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992070" y="387341"/>
                </a:lnTo>
                <a:lnTo>
                  <a:pt x="992070" y="497069"/>
                </a:lnTo>
                <a:lnTo>
                  <a:pt x="676485" y="497069"/>
                </a:lnTo>
                <a:lnTo>
                  <a:pt x="676485" y="1165808"/>
                </a:lnTo>
                <a:lnTo>
                  <a:pt x="992070" y="1165808"/>
                </a:lnTo>
                <a:lnTo>
                  <a:pt x="992070" y="1275536"/>
                </a:lnTo>
                <a:lnTo>
                  <a:pt x="676485" y="1275536"/>
                </a:lnTo>
                <a:lnTo>
                  <a:pt x="676485" y="1944275"/>
                </a:lnTo>
                <a:lnTo>
                  <a:pt x="992070" y="1944275"/>
                </a:lnTo>
                <a:lnTo>
                  <a:pt x="992070"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865" name="Rectangle 864">
            <a:extLst>
              <a:ext uri="{FF2B5EF4-FFF2-40B4-BE49-F238E27FC236}">
                <a16:creationId xmlns:a16="http://schemas.microsoft.com/office/drawing/2014/main" id="{B75A35A6-56A1-4D9B-9AF9-6A1C3D8A1F56}"/>
              </a:ext>
            </a:extLst>
          </p:cNvPr>
          <p:cNvSpPr/>
          <p:nvPr/>
        </p:nvSpPr>
        <p:spPr bwMode="auto">
          <a:xfrm>
            <a:off x="1663901" y="3240620"/>
            <a:ext cx="260839" cy="1762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866" name="Oval 865">
            <a:extLst>
              <a:ext uri="{FF2B5EF4-FFF2-40B4-BE49-F238E27FC236}">
                <a16:creationId xmlns:a16="http://schemas.microsoft.com/office/drawing/2014/main" id="{438ECEA0-BCB9-4BF2-8B4D-F899365ED2AD}"/>
              </a:ext>
            </a:extLst>
          </p:cNvPr>
          <p:cNvSpPr/>
          <p:nvPr/>
        </p:nvSpPr>
        <p:spPr bwMode="auto">
          <a:xfrm>
            <a:off x="412973" y="1920512"/>
            <a:ext cx="548640" cy="548640"/>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67" name="network" title="Icon of a device or computer network">
            <a:extLst>
              <a:ext uri="{FF2B5EF4-FFF2-40B4-BE49-F238E27FC236}">
                <a16:creationId xmlns:a16="http://schemas.microsoft.com/office/drawing/2014/main" id="{FA1759F6-8869-4F42-A9C8-606703BB9095}"/>
              </a:ext>
            </a:extLst>
          </p:cNvPr>
          <p:cNvSpPr>
            <a:spLocks noChangeAspect="1" noEditPoints="1"/>
          </p:cNvSpPr>
          <p:nvPr/>
        </p:nvSpPr>
        <p:spPr bwMode="auto">
          <a:xfrm>
            <a:off x="544196" y="2067280"/>
            <a:ext cx="267144" cy="27815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8" name="Oval 867">
            <a:extLst>
              <a:ext uri="{FF2B5EF4-FFF2-40B4-BE49-F238E27FC236}">
                <a16:creationId xmlns:a16="http://schemas.microsoft.com/office/drawing/2014/main" id="{8E39CA44-E82F-46CA-BA45-BB18B7423EE1}"/>
              </a:ext>
            </a:extLst>
          </p:cNvPr>
          <p:cNvSpPr/>
          <p:nvPr/>
        </p:nvSpPr>
        <p:spPr bwMode="auto">
          <a:xfrm>
            <a:off x="412973" y="2676814"/>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69" name="Truck" title="Icon of a truck with a storage trailer">
            <a:extLst>
              <a:ext uri="{FF2B5EF4-FFF2-40B4-BE49-F238E27FC236}">
                <a16:creationId xmlns:a16="http://schemas.microsoft.com/office/drawing/2014/main" id="{E41DBC97-934D-4850-856C-EABD8CDD7184}"/>
              </a:ext>
            </a:extLst>
          </p:cNvPr>
          <p:cNvSpPr>
            <a:spLocks noChangeAspect="1" noEditPoints="1"/>
          </p:cNvSpPr>
          <p:nvPr/>
        </p:nvSpPr>
        <p:spPr bwMode="auto">
          <a:xfrm>
            <a:off x="497126" y="2861663"/>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70" name="Oval 869">
            <a:extLst>
              <a:ext uri="{FF2B5EF4-FFF2-40B4-BE49-F238E27FC236}">
                <a16:creationId xmlns:a16="http://schemas.microsoft.com/office/drawing/2014/main" id="{EC0C12BB-0840-49F7-9EBD-AA0A38A5D2A3}"/>
              </a:ext>
            </a:extLst>
          </p:cNvPr>
          <p:cNvSpPr/>
          <p:nvPr/>
        </p:nvSpPr>
        <p:spPr bwMode="auto">
          <a:xfrm>
            <a:off x="412973" y="3455281"/>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871" name="building_7" title="Icon of a building with a curved section protruding from it">
            <a:extLst>
              <a:ext uri="{FF2B5EF4-FFF2-40B4-BE49-F238E27FC236}">
                <a16:creationId xmlns:a16="http://schemas.microsoft.com/office/drawing/2014/main" id="{1243AFFE-FE34-4083-8B3E-89F40C587DEC}"/>
              </a:ext>
            </a:extLst>
          </p:cNvPr>
          <p:cNvSpPr>
            <a:spLocks noChangeAspect="1" noEditPoints="1"/>
          </p:cNvSpPr>
          <p:nvPr/>
        </p:nvSpPr>
        <p:spPr bwMode="auto">
          <a:xfrm>
            <a:off x="555949" y="3575761"/>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2" name="Oval 871">
            <a:extLst>
              <a:ext uri="{FF2B5EF4-FFF2-40B4-BE49-F238E27FC236}">
                <a16:creationId xmlns:a16="http://schemas.microsoft.com/office/drawing/2014/main" id="{C8B677BC-3930-4F26-9AD6-10543FB70758}"/>
              </a:ext>
            </a:extLst>
          </p:cNvPr>
          <p:cNvSpPr/>
          <p:nvPr/>
        </p:nvSpPr>
        <p:spPr bwMode="auto">
          <a:xfrm>
            <a:off x="412973" y="4233748"/>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873" name="building_11" title="Icon of a school house">
            <a:extLst>
              <a:ext uri="{FF2B5EF4-FFF2-40B4-BE49-F238E27FC236}">
                <a16:creationId xmlns:a16="http://schemas.microsoft.com/office/drawing/2014/main" id="{14E90AF2-CDDB-4979-9E7B-EBC396B8D989}"/>
              </a:ext>
            </a:extLst>
          </p:cNvPr>
          <p:cNvSpPr>
            <a:spLocks noChangeAspect="1" noEditPoints="1"/>
          </p:cNvSpPr>
          <p:nvPr/>
        </p:nvSpPr>
        <p:spPr bwMode="auto">
          <a:xfrm>
            <a:off x="491865" y="4378542"/>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4" name="Oval 873">
            <a:extLst>
              <a:ext uri="{FF2B5EF4-FFF2-40B4-BE49-F238E27FC236}">
                <a16:creationId xmlns:a16="http://schemas.microsoft.com/office/drawing/2014/main" id="{658C2A5C-4A69-4D2D-A570-8DC11EC327B1}"/>
              </a:ext>
            </a:extLst>
          </p:cNvPr>
          <p:cNvSpPr/>
          <p:nvPr/>
        </p:nvSpPr>
        <p:spPr bwMode="auto">
          <a:xfrm>
            <a:off x="412973" y="5012215"/>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75" name="factory_3" title="Icon of a factory">
            <a:extLst>
              <a:ext uri="{FF2B5EF4-FFF2-40B4-BE49-F238E27FC236}">
                <a16:creationId xmlns:a16="http://schemas.microsoft.com/office/drawing/2014/main" id="{503A7740-6557-4DD4-8110-B83D9EF3F114}"/>
              </a:ext>
            </a:extLst>
          </p:cNvPr>
          <p:cNvSpPr>
            <a:spLocks noChangeAspect="1" noEditPoints="1"/>
          </p:cNvSpPr>
          <p:nvPr/>
        </p:nvSpPr>
        <p:spPr bwMode="auto">
          <a:xfrm>
            <a:off x="523698" y="5164920"/>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03" name="Title 1">
            <a:extLst>
              <a:ext uri="{FF2B5EF4-FFF2-40B4-BE49-F238E27FC236}">
                <a16:creationId xmlns:a16="http://schemas.microsoft.com/office/drawing/2014/main" id="{B5FE7631-AB65-4401-8750-D79BB0EA9DC5}"/>
              </a:ext>
            </a:extLst>
          </p:cNvPr>
          <p:cNvSpPr txBox="1">
            <a:spLocks/>
          </p:cNvSpPr>
          <p:nvPr/>
        </p:nvSpPr>
        <p:spPr>
          <a:xfrm>
            <a:off x="569409" y="194800"/>
            <a:ext cx="11049000" cy="492443"/>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ED7D31"/>
                </a:solidFill>
                <a:effectLst/>
                <a:uLnTx/>
                <a:uFillTx/>
                <a:latin typeface="Calibri Light" panose="020F0302020204030204"/>
                <a:ea typeface="+mn-ea"/>
                <a:cs typeface="Segoe UI" pitchFamily="34" charset="0"/>
              </a:rPr>
              <a:t>Azure Time Series Insights pay as you go high level architecture</a:t>
            </a:r>
          </a:p>
        </p:txBody>
      </p:sp>
      <p:sp>
        <p:nvSpPr>
          <p:cNvPr id="671" name="Rectangle 670">
            <a:extLst>
              <a:ext uri="{FF2B5EF4-FFF2-40B4-BE49-F238E27FC236}">
                <a16:creationId xmlns:a16="http://schemas.microsoft.com/office/drawing/2014/main" id="{267BB8A6-DE2D-4964-8B00-015D24473577}"/>
              </a:ext>
            </a:extLst>
          </p:cNvPr>
          <p:cNvSpPr/>
          <p:nvPr/>
        </p:nvSpPr>
        <p:spPr bwMode="auto">
          <a:xfrm>
            <a:off x="3687390" y="2493902"/>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78" name="Rectangle 677">
            <a:extLst>
              <a:ext uri="{FF2B5EF4-FFF2-40B4-BE49-F238E27FC236}">
                <a16:creationId xmlns:a16="http://schemas.microsoft.com/office/drawing/2014/main" id="{6F01D72F-3D59-4533-808F-24234DBEBB0B}"/>
              </a:ext>
            </a:extLst>
          </p:cNvPr>
          <p:cNvSpPr/>
          <p:nvPr/>
        </p:nvSpPr>
        <p:spPr bwMode="auto">
          <a:xfrm>
            <a:off x="2058364" y="462070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Digital Twins</a:t>
            </a:r>
          </a:p>
        </p:txBody>
      </p:sp>
      <p:sp>
        <p:nvSpPr>
          <p:cNvPr id="679" name="Rectangle 678">
            <a:extLst>
              <a:ext uri="{FF2B5EF4-FFF2-40B4-BE49-F238E27FC236}">
                <a16:creationId xmlns:a16="http://schemas.microsoft.com/office/drawing/2014/main" id="{8A34E71B-8DBD-48CE-ABE9-62368BFDB591}"/>
              </a:ext>
            </a:extLst>
          </p:cNvPr>
          <p:cNvSpPr/>
          <p:nvPr/>
        </p:nvSpPr>
        <p:spPr bwMode="auto">
          <a:xfrm>
            <a:off x="2058364" y="386186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IOT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sp>
        <p:nvSpPr>
          <p:cNvPr id="680" name="Rectangle 679">
            <a:extLst>
              <a:ext uri="{FF2B5EF4-FFF2-40B4-BE49-F238E27FC236}">
                <a16:creationId xmlns:a16="http://schemas.microsoft.com/office/drawing/2014/main" id="{6C672CDC-6F9C-4F51-8C8A-EDF8B4270A5F}"/>
              </a:ext>
            </a:extLst>
          </p:cNvPr>
          <p:cNvSpPr/>
          <p:nvPr/>
        </p:nvSpPr>
        <p:spPr bwMode="auto">
          <a:xfrm>
            <a:off x="2058364" y="3062268"/>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Event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grpSp>
        <p:nvGrpSpPr>
          <p:cNvPr id="682" name="Graphic 21">
            <a:extLst>
              <a:ext uri="{FF2B5EF4-FFF2-40B4-BE49-F238E27FC236}">
                <a16:creationId xmlns:a16="http://schemas.microsoft.com/office/drawing/2014/main" id="{39780D76-63B6-4365-8002-CBE121FB0E09}"/>
              </a:ext>
            </a:extLst>
          </p:cNvPr>
          <p:cNvGrpSpPr/>
          <p:nvPr/>
        </p:nvGrpSpPr>
        <p:grpSpPr>
          <a:xfrm>
            <a:off x="1812867" y="3173105"/>
            <a:ext cx="265478" cy="330601"/>
            <a:chOff x="5653616" y="2462212"/>
            <a:chExt cx="924390" cy="951356"/>
          </a:xfrm>
          <a:solidFill>
            <a:schemeClr val="accent1">
              <a:lumMod val="75000"/>
            </a:schemeClr>
          </a:solidFill>
        </p:grpSpPr>
        <p:sp>
          <p:nvSpPr>
            <p:cNvPr id="684" name="Freeform: Shape 683">
              <a:extLst>
                <a:ext uri="{FF2B5EF4-FFF2-40B4-BE49-F238E27FC236}">
                  <a16:creationId xmlns:a16="http://schemas.microsoft.com/office/drawing/2014/main" id="{AEC0536C-D221-46FF-8A6C-C793EF0DBEAC}"/>
                </a:ext>
              </a:extLst>
            </p:cNvPr>
            <p:cNvSpPr/>
            <p:nvPr/>
          </p:nvSpPr>
          <p:spPr>
            <a:xfrm>
              <a:off x="5653616" y="2462212"/>
              <a:ext cx="924348" cy="220122"/>
            </a:xfrm>
            <a:custGeom>
              <a:avLst/>
              <a:gdLst>
                <a:gd name="connsiteX0" fmla="*/ 2709 w 924348"/>
                <a:gd name="connsiteY0" fmla="*/ 0 h 220122"/>
                <a:gd name="connsiteX1" fmla="*/ 2709 w 924348"/>
                <a:gd name="connsiteY1" fmla="*/ 220123 h 220122"/>
                <a:gd name="connsiteX2" fmla="*/ 136440 w 924348"/>
                <a:gd name="connsiteY2" fmla="*/ 220123 h 220122"/>
                <a:gd name="connsiteX3" fmla="*/ 136440 w 924348"/>
                <a:gd name="connsiteY3" fmla="*/ 124016 h 220122"/>
                <a:gd name="connsiteX4" fmla="*/ 800333 w 924348"/>
                <a:gd name="connsiteY4" fmla="*/ 124016 h 220122"/>
                <a:gd name="connsiteX5" fmla="*/ 800333 w 924348"/>
                <a:gd name="connsiteY5" fmla="*/ 220123 h 220122"/>
                <a:gd name="connsiteX6" fmla="*/ 924348 w 924348"/>
                <a:gd name="connsiteY6" fmla="*/ 220123 h 220122"/>
                <a:gd name="connsiteX7" fmla="*/ 924348 w 924348"/>
                <a:gd name="connsiteY7" fmla="*/ 0 h 220122"/>
                <a:gd name="connsiteX8" fmla="*/ 2709 w 924348"/>
                <a:gd name="connsiteY8" fmla="*/ 0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122">
                  <a:moveTo>
                    <a:pt x="2709" y="0"/>
                  </a:moveTo>
                  <a:cubicBezTo>
                    <a:pt x="2709" y="0"/>
                    <a:pt x="-3387" y="220123"/>
                    <a:pt x="2709" y="220123"/>
                  </a:cubicBezTo>
                  <a:cubicBezTo>
                    <a:pt x="8805" y="220123"/>
                    <a:pt x="136440" y="220123"/>
                    <a:pt x="136440" y="220123"/>
                  </a:cubicBezTo>
                  <a:lnTo>
                    <a:pt x="136440" y="124016"/>
                  </a:lnTo>
                  <a:lnTo>
                    <a:pt x="800333" y="124016"/>
                  </a:lnTo>
                  <a:lnTo>
                    <a:pt x="800333" y="220123"/>
                  </a:lnTo>
                  <a:lnTo>
                    <a:pt x="924348" y="220123"/>
                  </a:lnTo>
                  <a:lnTo>
                    <a:pt x="924348" y="0"/>
                  </a:lnTo>
                  <a:lnTo>
                    <a:pt x="2709"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5" name="Freeform: Shape 684">
              <a:extLst>
                <a:ext uri="{FF2B5EF4-FFF2-40B4-BE49-F238E27FC236}">
                  <a16:creationId xmlns:a16="http://schemas.microsoft.com/office/drawing/2014/main" id="{509E009B-594F-4A4A-B2F0-5BD8E66191D7}"/>
                </a:ext>
              </a:extLst>
            </p:cNvPr>
            <p:cNvSpPr/>
            <p:nvPr/>
          </p:nvSpPr>
          <p:spPr>
            <a:xfrm>
              <a:off x="5653658" y="3193351"/>
              <a:ext cx="924348" cy="220217"/>
            </a:xfrm>
            <a:custGeom>
              <a:avLst/>
              <a:gdLst>
                <a:gd name="connsiteX0" fmla="*/ 921639 w 924348"/>
                <a:gd name="connsiteY0" fmla="*/ 220123 h 220217"/>
                <a:gd name="connsiteX1" fmla="*/ 921639 w 924348"/>
                <a:gd name="connsiteY1" fmla="*/ 0 h 220217"/>
                <a:gd name="connsiteX2" fmla="*/ 787908 w 924348"/>
                <a:gd name="connsiteY2" fmla="*/ 0 h 220217"/>
                <a:gd name="connsiteX3" fmla="*/ 787908 w 924348"/>
                <a:gd name="connsiteY3" fmla="*/ 96107 h 220217"/>
                <a:gd name="connsiteX4" fmla="*/ 124016 w 924348"/>
                <a:gd name="connsiteY4" fmla="*/ 96107 h 220217"/>
                <a:gd name="connsiteX5" fmla="*/ 124016 w 924348"/>
                <a:gd name="connsiteY5" fmla="*/ 95 h 220217"/>
                <a:gd name="connsiteX6" fmla="*/ 0 w 924348"/>
                <a:gd name="connsiteY6" fmla="*/ 95 h 220217"/>
                <a:gd name="connsiteX7" fmla="*/ 0 w 924348"/>
                <a:gd name="connsiteY7" fmla="*/ 220218 h 220217"/>
                <a:gd name="connsiteX8" fmla="*/ 921639 w 924348"/>
                <a:gd name="connsiteY8" fmla="*/ 220218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217">
                  <a:moveTo>
                    <a:pt x="921639" y="220123"/>
                  </a:moveTo>
                  <a:cubicBezTo>
                    <a:pt x="921639" y="220123"/>
                    <a:pt x="927735" y="0"/>
                    <a:pt x="921639" y="0"/>
                  </a:cubicBezTo>
                  <a:cubicBezTo>
                    <a:pt x="915543" y="0"/>
                    <a:pt x="787908" y="0"/>
                    <a:pt x="787908" y="0"/>
                  </a:cubicBezTo>
                  <a:lnTo>
                    <a:pt x="787908" y="96107"/>
                  </a:lnTo>
                  <a:lnTo>
                    <a:pt x="124016" y="96107"/>
                  </a:lnTo>
                  <a:lnTo>
                    <a:pt x="124016" y="95"/>
                  </a:lnTo>
                  <a:lnTo>
                    <a:pt x="0" y="95"/>
                  </a:lnTo>
                  <a:lnTo>
                    <a:pt x="0" y="220218"/>
                  </a:lnTo>
                  <a:lnTo>
                    <a:pt x="921639" y="220218"/>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6" name="Freeform: Shape 685">
              <a:extLst>
                <a:ext uri="{FF2B5EF4-FFF2-40B4-BE49-F238E27FC236}">
                  <a16:creationId xmlns:a16="http://schemas.microsoft.com/office/drawing/2014/main" id="{171B2FEE-FA2F-426B-9D7D-F8520CE6B4E4}"/>
                </a:ext>
              </a:extLst>
            </p:cNvPr>
            <p:cNvSpPr/>
            <p:nvPr/>
          </p:nvSpPr>
          <p:spPr>
            <a:xfrm>
              <a:off x="5838729" y="268233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7" name="Freeform: Shape 686">
              <a:extLst>
                <a:ext uri="{FF2B5EF4-FFF2-40B4-BE49-F238E27FC236}">
                  <a16:creationId xmlns:a16="http://schemas.microsoft.com/office/drawing/2014/main" id="{3929480C-6063-40FF-B620-7881342164F9}"/>
                </a:ext>
              </a:extLst>
            </p:cNvPr>
            <p:cNvSpPr/>
            <p:nvPr/>
          </p:nvSpPr>
          <p:spPr>
            <a:xfrm>
              <a:off x="5838729"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8" name="Freeform: Shape 687">
              <a:extLst>
                <a:ext uri="{FF2B5EF4-FFF2-40B4-BE49-F238E27FC236}">
                  <a16:creationId xmlns:a16="http://schemas.microsoft.com/office/drawing/2014/main" id="{D6AF5744-A421-4C19-AAC0-D360AB176D9A}"/>
                </a:ext>
              </a:extLst>
            </p:cNvPr>
            <p:cNvSpPr/>
            <p:nvPr/>
          </p:nvSpPr>
          <p:spPr>
            <a:xfrm>
              <a:off x="5838729" y="3065335"/>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9" name="Freeform: Shape 688">
              <a:extLst>
                <a:ext uri="{FF2B5EF4-FFF2-40B4-BE49-F238E27FC236}">
                  <a16:creationId xmlns:a16="http://schemas.microsoft.com/office/drawing/2014/main" id="{1D8ACA15-6EC1-4486-84EA-287A4720EE0C}"/>
                </a:ext>
              </a:extLst>
            </p:cNvPr>
            <p:cNvSpPr/>
            <p:nvPr/>
          </p:nvSpPr>
          <p:spPr>
            <a:xfrm>
              <a:off x="6063709" y="277348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0" name="Freeform: Shape 689">
              <a:extLst>
                <a:ext uri="{FF2B5EF4-FFF2-40B4-BE49-F238E27FC236}">
                  <a16:creationId xmlns:a16="http://schemas.microsoft.com/office/drawing/2014/main" id="{F0E719A7-EAB7-4D47-B987-C9A5162EC118}"/>
                </a:ext>
              </a:extLst>
            </p:cNvPr>
            <p:cNvSpPr/>
            <p:nvPr/>
          </p:nvSpPr>
          <p:spPr>
            <a:xfrm>
              <a:off x="6063709" y="296808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1" name="Freeform: Shape 690">
              <a:extLst>
                <a:ext uri="{FF2B5EF4-FFF2-40B4-BE49-F238E27FC236}">
                  <a16:creationId xmlns:a16="http://schemas.microsoft.com/office/drawing/2014/main" id="{5258A1C9-51A3-4177-893A-7B11EABC50BF}"/>
                </a:ext>
              </a:extLst>
            </p:cNvPr>
            <p:cNvSpPr/>
            <p:nvPr/>
          </p:nvSpPr>
          <p:spPr>
            <a:xfrm>
              <a:off x="6294691"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92" name="Picture 691" descr="A picture containing clock&#10;&#10;Description automatically generated">
            <a:extLst>
              <a:ext uri="{FF2B5EF4-FFF2-40B4-BE49-F238E27FC236}">
                <a16:creationId xmlns:a16="http://schemas.microsoft.com/office/drawing/2014/main" id="{D120856B-084B-49C0-8CD2-D126A3D28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67" y="4683495"/>
            <a:ext cx="341096" cy="429743"/>
          </a:xfrm>
          <a:prstGeom prst="rect">
            <a:avLst/>
          </a:prstGeom>
        </p:spPr>
      </p:pic>
      <p:sp>
        <p:nvSpPr>
          <p:cNvPr id="693" name="Rectangle 692">
            <a:extLst>
              <a:ext uri="{FF2B5EF4-FFF2-40B4-BE49-F238E27FC236}">
                <a16:creationId xmlns:a16="http://schemas.microsoft.com/office/drawing/2014/main" id="{1642FA6E-567E-4357-B48D-643E4C75ED56}"/>
              </a:ext>
            </a:extLst>
          </p:cNvPr>
          <p:cNvSpPr/>
          <p:nvPr/>
        </p:nvSpPr>
        <p:spPr bwMode="auto">
          <a:xfrm>
            <a:off x="834963" y="1768367"/>
            <a:ext cx="1485146"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Historical data</a:t>
            </a:r>
          </a:p>
        </p:txBody>
      </p:sp>
      <p:sp>
        <p:nvSpPr>
          <p:cNvPr id="694" name="Rectangle 693">
            <a:extLst>
              <a:ext uri="{FF2B5EF4-FFF2-40B4-BE49-F238E27FC236}">
                <a16:creationId xmlns:a16="http://schemas.microsoft.com/office/drawing/2014/main" id="{EA3ED8F1-719E-4C47-8E6C-8EBA7C61CC0C}"/>
              </a:ext>
            </a:extLst>
          </p:cNvPr>
          <p:cNvSpPr/>
          <p:nvPr/>
        </p:nvSpPr>
        <p:spPr bwMode="auto">
          <a:xfrm>
            <a:off x="6095127" y="6257050"/>
            <a:ext cx="5758943" cy="363496"/>
          </a:xfrm>
          <a:prstGeom prst="rect">
            <a:avLst/>
          </a:prstGeom>
          <a:solidFill>
            <a:schemeClr val="bg1">
              <a:lumMod val="95000"/>
            </a:schemeClr>
          </a:solidFill>
          <a:ln w="6350">
            <a:no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695" name="TextBox 694">
            <a:extLst>
              <a:ext uri="{FF2B5EF4-FFF2-40B4-BE49-F238E27FC236}">
                <a16:creationId xmlns:a16="http://schemas.microsoft.com/office/drawing/2014/main" id="{AAA4DD4A-C61E-495F-B089-871AF6665AAF}"/>
              </a:ext>
            </a:extLst>
          </p:cNvPr>
          <p:cNvSpPr txBox="1"/>
          <p:nvPr/>
        </p:nvSpPr>
        <p:spPr>
          <a:xfrm>
            <a:off x="6726426"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Timeseries data</a:t>
            </a:r>
          </a:p>
        </p:txBody>
      </p:sp>
      <p:sp>
        <p:nvSpPr>
          <p:cNvPr id="696" name="TextBox 695">
            <a:extLst>
              <a:ext uri="{FF2B5EF4-FFF2-40B4-BE49-F238E27FC236}">
                <a16:creationId xmlns:a16="http://schemas.microsoft.com/office/drawing/2014/main" id="{5D716932-950E-4D8E-B228-627BFA493553}"/>
              </a:ext>
            </a:extLst>
          </p:cNvPr>
          <p:cNvSpPr txBox="1"/>
          <p:nvPr/>
        </p:nvSpPr>
        <p:spPr>
          <a:xfrm>
            <a:off x="8458967"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API requests/returns</a:t>
            </a:r>
          </a:p>
        </p:txBody>
      </p:sp>
      <p:sp>
        <p:nvSpPr>
          <p:cNvPr id="697" name="TextBox 696">
            <a:extLst>
              <a:ext uri="{FF2B5EF4-FFF2-40B4-BE49-F238E27FC236}">
                <a16:creationId xmlns:a16="http://schemas.microsoft.com/office/drawing/2014/main" id="{82C5D5C9-4878-4E02-96FF-4354DB83B568}"/>
              </a:ext>
            </a:extLst>
          </p:cNvPr>
          <p:cNvSpPr txBox="1"/>
          <p:nvPr/>
        </p:nvSpPr>
        <p:spPr>
          <a:xfrm>
            <a:off x="10530988"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AI/ML workflow</a:t>
            </a:r>
          </a:p>
        </p:txBody>
      </p:sp>
      <p:pic>
        <p:nvPicPr>
          <p:cNvPr id="704" name="Picture 703">
            <a:extLst>
              <a:ext uri="{FF2B5EF4-FFF2-40B4-BE49-F238E27FC236}">
                <a16:creationId xmlns:a16="http://schemas.microsoft.com/office/drawing/2014/main" id="{E677F167-8FB1-44AC-839D-2EA4CA6A45CC}"/>
              </a:ext>
            </a:extLst>
          </p:cNvPr>
          <p:cNvPicPr>
            <a:picLocks noChangeAspect="1"/>
          </p:cNvPicPr>
          <p:nvPr/>
        </p:nvPicPr>
        <p:blipFill>
          <a:blip r:embed="rId4">
            <a:duotone>
              <a:schemeClr val="accent1">
                <a:shade val="45000"/>
                <a:satMod val="135000"/>
              </a:schemeClr>
              <a:prstClr val="white"/>
            </a:duotone>
            <a:lum bright="-20000"/>
          </a:blip>
          <a:stretch>
            <a:fillRect/>
          </a:stretch>
        </p:blipFill>
        <p:spPr>
          <a:xfrm>
            <a:off x="3268636" y="3628691"/>
            <a:ext cx="1048388" cy="904388"/>
          </a:xfrm>
          <a:prstGeom prst="rect">
            <a:avLst/>
          </a:prstGeom>
        </p:spPr>
      </p:pic>
      <p:cxnSp>
        <p:nvCxnSpPr>
          <p:cNvPr id="763" name="Straight Connector 762">
            <a:extLst>
              <a:ext uri="{FF2B5EF4-FFF2-40B4-BE49-F238E27FC236}">
                <a16:creationId xmlns:a16="http://schemas.microsoft.com/office/drawing/2014/main" id="{75AF8397-BC56-4E2D-8587-57974DD658A5}"/>
              </a:ext>
            </a:extLst>
          </p:cNvPr>
          <p:cNvCxnSpPr/>
          <p:nvPr/>
        </p:nvCxnSpPr>
        <p:spPr>
          <a:xfrm>
            <a:off x="6313117" y="6438798"/>
            <a:ext cx="340242" cy="0"/>
          </a:xfrm>
          <a:prstGeom prst="line">
            <a:avLst/>
          </a:prstGeom>
          <a:ln w="28575">
            <a:solidFill>
              <a:schemeClr val="accent3"/>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240388A3-D3E3-4B0B-90CA-25C32278844E}"/>
              </a:ext>
            </a:extLst>
          </p:cNvPr>
          <p:cNvCxnSpPr/>
          <p:nvPr/>
        </p:nvCxnSpPr>
        <p:spPr>
          <a:xfrm>
            <a:off x="8045658" y="6438798"/>
            <a:ext cx="340242" cy="0"/>
          </a:xfrm>
          <a:prstGeom prst="line">
            <a:avLst/>
          </a:prstGeom>
          <a:ln w="28575">
            <a:solidFill>
              <a:schemeClr val="accent4"/>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24107D49-564E-498B-B1DA-4F9B085A572F}"/>
              </a:ext>
            </a:extLst>
          </p:cNvPr>
          <p:cNvCxnSpPr/>
          <p:nvPr/>
        </p:nvCxnSpPr>
        <p:spPr>
          <a:xfrm>
            <a:off x="10117679" y="6438798"/>
            <a:ext cx="340242" cy="0"/>
          </a:xfrm>
          <a:prstGeom prst="line">
            <a:avLst/>
          </a:prstGeom>
          <a:ln w="28575">
            <a:solidFill>
              <a:srgbClr val="E3591B"/>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87" name="Oval 786">
            <a:extLst>
              <a:ext uri="{FF2B5EF4-FFF2-40B4-BE49-F238E27FC236}">
                <a16:creationId xmlns:a16="http://schemas.microsoft.com/office/drawing/2014/main" id="{DB54D437-E62E-404C-AA47-024C4AC273B7}"/>
              </a:ext>
            </a:extLst>
          </p:cNvPr>
          <p:cNvSpPr/>
          <p:nvPr/>
        </p:nvSpPr>
        <p:spPr bwMode="auto">
          <a:xfrm>
            <a:off x="3497023" y="2671875"/>
            <a:ext cx="548640" cy="54864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791" name="Graphic 790">
            <a:extLst>
              <a:ext uri="{FF2B5EF4-FFF2-40B4-BE49-F238E27FC236}">
                <a16:creationId xmlns:a16="http://schemas.microsoft.com/office/drawing/2014/main" id="{7BDFF83E-615A-4EBD-8E35-85826424B7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4648" y="2900533"/>
            <a:ext cx="228421" cy="228421"/>
          </a:xfrm>
          <a:prstGeom prst="rect">
            <a:avLst/>
          </a:prstGeom>
        </p:spPr>
      </p:pic>
      <p:sp>
        <p:nvSpPr>
          <p:cNvPr id="794" name="Rounded Rectangle 21">
            <a:extLst>
              <a:ext uri="{FF2B5EF4-FFF2-40B4-BE49-F238E27FC236}">
                <a16:creationId xmlns:a16="http://schemas.microsoft.com/office/drawing/2014/main" id="{FFA667E4-A723-45F7-8983-05B4930C3EC5}"/>
              </a:ext>
            </a:extLst>
          </p:cNvPr>
          <p:cNvSpPr/>
          <p:nvPr/>
        </p:nvSpPr>
        <p:spPr bwMode="auto">
          <a:xfrm>
            <a:off x="3059935" y="4607189"/>
            <a:ext cx="1439157" cy="324083"/>
          </a:xfrm>
          <a:prstGeom prst="roundRect">
            <a:avLst>
              <a:gd name="adj" fmla="val 27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Stream </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processing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engine</a:t>
            </a:r>
          </a:p>
        </p:txBody>
      </p:sp>
      <p:sp>
        <p:nvSpPr>
          <p:cNvPr id="795" name="Arrow: Pentagon 794">
            <a:extLst>
              <a:ext uri="{FF2B5EF4-FFF2-40B4-BE49-F238E27FC236}">
                <a16:creationId xmlns:a16="http://schemas.microsoft.com/office/drawing/2014/main" id="{9FD4BBA1-F42C-4BE3-A7C9-DEE388FF3B91}"/>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Collect</a:t>
            </a:r>
          </a:p>
        </p:txBody>
      </p:sp>
      <p:sp>
        <p:nvSpPr>
          <p:cNvPr id="796" name="Rectangle 795">
            <a:extLst>
              <a:ext uri="{FF2B5EF4-FFF2-40B4-BE49-F238E27FC236}">
                <a16:creationId xmlns:a16="http://schemas.microsoft.com/office/drawing/2014/main" id="{31528BE6-3CA3-4DEF-9C0F-DD192F285842}"/>
              </a:ext>
              <a:ext uri="{C183D7F6-B498-43B3-948B-1728B52AA6E4}">
                <adec:decorative xmlns:adec="http://schemas.microsoft.com/office/drawing/2017/decorative" val="1"/>
              </a:ext>
            </a:extLst>
          </p:cNvPr>
          <p:cNvSpPr/>
          <p:nvPr/>
        </p:nvSpPr>
        <p:spPr>
          <a:xfrm>
            <a:off x="411479" y="5955277"/>
            <a:ext cx="3982516" cy="91440"/>
          </a:xfrm>
          <a:prstGeom prst="rect">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cxnSp>
        <p:nvCxnSpPr>
          <p:cNvPr id="799" name="Straight Arrow Connector 798">
            <a:extLst>
              <a:ext uri="{FF2B5EF4-FFF2-40B4-BE49-F238E27FC236}">
                <a16:creationId xmlns:a16="http://schemas.microsoft.com/office/drawing/2014/main" id="{35973497-41A7-4F5A-9FF5-8CA035628FDB}"/>
              </a:ext>
            </a:extLst>
          </p:cNvPr>
          <p:cNvCxnSpPr>
            <a:cxnSpLocks/>
          </p:cNvCxnSpPr>
          <p:nvPr/>
        </p:nvCxnSpPr>
        <p:spPr>
          <a:xfrm flipV="1">
            <a:off x="3771343" y="3276744"/>
            <a:ext cx="0" cy="285208"/>
          </a:xfrm>
          <a:prstGeom prst="straightConnector1">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811" name="Group 810">
            <a:extLst>
              <a:ext uri="{FF2B5EF4-FFF2-40B4-BE49-F238E27FC236}">
                <a16:creationId xmlns:a16="http://schemas.microsoft.com/office/drawing/2014/main" id="{8040B788-44B3-4BFE-8635-6DE013EF5E00}"/>
              </a:ext>
            </a:extLst>
          </p:cNvPr>
          <p:cNvGrpSpPr/>
          <p:nvPr/>
        </p:nvGrpSpPr>
        <p:grpSpPr>
          <a:xfrm>
            <a:off x="2190205" y="1227755"/>
            <a:ext cx="548640" cy="548640"/>
            <a:chOff x="1427625" y="2265815"/>
            <a:chExt cx="844109" cy="844111"/>
          </a:xfrm>
        </p:grpSpPr>
        <p:sp>
          <p:nvSpPr>
            <p:cNvPr id="812" name="Oval 811">
              <a:extLst>
                <a:ext uri="{FF2B5EF4-FFF2-40B4-BE49-F238E27FC236}">
                  <a16:creationId xmlns:a16="http://schemas.microsoft.com/office/drawing/2014/main" id="{8777EFCC-0560-41C0-BA6D-0F6412B905FB}"/>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accent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3" name="Group 812">
              <a:extLst>
                <a:ext uri="{FF2B5EF4-FFF2-40B4-BE49-F238E27FC236}">
                  <a16:creationId xmlns:a16="http://schemas.microsoft.com/office/drawing/2014/main" id="{312BDF88-1CC8-48A9-AB20-626439ACD342}"/>
                </a:ext>
              </a:extLst>
            </p:cNvPr>
            <p:cNvGrpSpPr/>
            <p:nvPr/>
          </p:nvGrpSpPr>
          <p:grpSpPr>
            <a:xfrm>
              <a:off x="1653837" y="2463440"/>
              <a:ext cx="425119" cy="425320"/>
              <a:chOff x="2809993" y="1208899"/>
              <a:chExt cx="365586" cy="365760"/>
            </a:xfrm>
          </p:grpSpPr>
          <p:sp>
            <p:nvSpPr>
              <p:cNvPr id="814" name="BackToWindow_E73F" title="Icon of two arrows pointing towards eachother">
                <a:extLst>
                  <a:ext uri="{FF2B5EF4-FFF2-40B4-BE49-F238E27FC236}">
                    <a16:creationId xmlns:a16="http://schemas.microsoft.com/office/drawing/2014/main" id="{E60A9221-6CFF-4767-A0D4-5B444C9EF9B9}"/>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15" name="BackToWindow_E73F" title="Icon of two arrows pointing towards eachother">
                <a:extLst>
                  <a:ext uri="{FF2B5EF4-FFF2-40B4-BE49-F238E27FC236}">
                    <a16:creationId xmlns:a16="http://schemas.microsoft.com/office/drawing/2014/main" id="{B0BAC901-9783-4A6C-A1C6-5B20335C7152}"/>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sp>
        <p:nvSpPr>
          <p:cNvPr id="816" name="Rectangle 815">
            <a:extLst>
              <a:ext uri="{FF2B5EF4-FFF2-40B4-BE49-F238E27FC236}">
                <a16:creationId xmlns:a16="http://schemas.microsoft.com/office/drawing/2014/main" id="{B8703805-81F2-4234-A5F7-A8DC48325123}"/>
              </a:ext>
            </a:extLst>
          </p:cNvPr>
          <p:cNvSpPr/>
          <p:nvPr/>
        </p:nvSpPr>
        <p:spPr bwMode="auto">
          <a:xfrm>
            <a:off x="1736965" y="4039796"/>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817" name="Graphic 21">
            <a:extLst>
              <a:ext uri="{FF2B5EF4-FFF2-40B4-BE49-F238E27FC236}">
                <a16:creationId xmlns:a16="http://schemas.microsoft.com/office/drawing/2014/main" id="{D2DB0488-7374-4B91-B0D1-75549DE56611}"/>
              </a:ext>
            </a:extLst>
          </p:cNvPr>
          <p:cNvGrpSpPr/>
          <p:nvPr/>
        </p:nvGrpSpPr>
        <p:grpSpPr>
          <a:xfrm>
            <a:off x="1812867" y="3987981"/>
            <a:ext cx="299102" cy="304037"/>
            <a:chOff x="5614987" y="3432237"/>
            <a:chExt cx="946785" cy="962406"/>
          </a:xfrm>
          <a:solidFill>
            <a:schemeClr val="accent1">
              <a:lumMod val="75000"/>
            </a:schemeClr>
          </a:solidFill>
        </p:grpSpPr>
        <p:sp>
          <p:nvSpPr>
            <p:cNvPr id="818" name="Freeform: Shape 817">
              <a:extLst>
                <a:ext uri="{FF2B5EF4-FFF2-40B4-BE49-F238E27FC236}">
                  <a16:creationId xmlns:a16="http://schemas.microsoft.com/office/drawing/2014/main" id="{7A5EAC99-5F30-4EED-A360-7ABC878B67C2}"/>
                </a:ext>
              </a:extLst>
            </p:cNvPr>
            <p:cNvSpPr/>
            <p:nvPr/>
          </p:nvSpPr>
          <p:spPr>
            <a:xfrm>
              <a:off x="6288880" y="3432237"/>
              <a:ext cx="272891" cy="267747"/>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9" name="Freeform: Shape 818">
              <a:extLst>
                <a:ext uri="{FF2B5EF4-FFF2-40B4-BE49-F238E27FC236}">
                  <a16:creationId xmlns:a16="http://schemas.microsoft.com/office/drawing/2014/main" id="{52242C35-ABE9-4C4F-A83B-A3E1A01761C2}"/>
                </a:ext>
              </a:extLst>
            </p:cNvPr>
            <p:cNvSpPr/>
            <p:nvPr/>
          </p:nvSpPr>
          <p:spPr>
            <a:xfrm>
              <a:off x="5614987" y="4126991"/>
              <a:ext cx="272891" cy="267652"/>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0" name="Freeform: Shape 819">
              <a:extLst>
                <a:ext uri="{FF2B5EF4-FFF2-40B4-BE49-F238E27FC236}">
                  <a16:creationId xmlns:a16="http://schemas.microsoft.com/office/drawing/2014/main" id="{C5DB2279-0FE6-4F75-8909-DD17C2A42912}"/>
                </a:ext>
              </a:extLst>
            </p:cNvPr>
            <p:cNvSpPr/>
            <p:nvPr/>
          </p:nvSpPr>
          <p:spPr>
            <a:xfrm>
              <a:off x="5690329" y="3495864"/>
              <a:ext cx="803338" cy="804195"/>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21" name="Connector: Elbow 820">
            <a:extLst>
              <a:ext uri="{FF2B5EF4-FFF2-40B4-BE49-F238E27FC236}">
                <a16:creationId xmlns:a16="http://schemas.microsoft.com/office/drawing/2014/main" id="{0F5FBFD8-130B-4883-A24B-B04A78D85E6A}"/>
              </a:ext>
            </a:extLst>
          </p:cNvPr>
          <p:cNvCxnSpPr>
            <a:cxnSpLocks/>
            <a:endCxn id="678" idx="3"/>
          </p:cNvCxnSpPr>
          <p:nvPr/>
        </p:nvCxnSpPr>
        <p:spPr>
          <a:xfrm>
            <a:off x="961613" y="2194832"/>
            <a:ext cx="1777233" cy="2704007"/>
          </a:xfrm>
          <a:prstGeom prst="bentConnector3">
            <a:avLst>
              <a:gd name="adj1" fmla="val 112863"/>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F6EA7494-1E8A-4C70-B61A-FF6301EBC4B5}"/>
              </a:ext>
            </a:extLst>
          </p:cNvPr>
          <p:cNvCxnSpPr>
            <a:cxnSpLocks/>
          </p:cNvCxnSpPr>
          <p:nvPr/>
        </p:nvCxnSpPr>
        <p:spPr>
          <a:xfrm>
            <a:off x="2738845" y="4111386"/>
            <a:ext cx="459325" cy="0"/>
          </a:xfrm>
          <a:prstGeom prst="straightConnector1">
            <a:avLst/>
          </a:prstGeom>
          <a:ln w="12700">
            <a:solidFill>
              <a:schemeClr val="accent3"/>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98560304-2342-4E18-BA66-E08D54EA448D}"/>
              </a:ext>
            </a:extLst>
          </p:cNvPr>
          <p:cNvCxnSpPr>
            <a:cxnSpLocks/>
          </p:cNvCxnSpPr>
          <p:nvPr/>
        </p:nvCxnSpPr>
        <p:spPr>
          <a:xfrm flipH="1">
            <a:off x="2738845" y="3335772"/>
            <a:ext cx="223270" cy="0"/>
          </a:xfrm>
          <a:prstGeom prst="straightConnector1">
            <a:avLst/>
          </a:prstGeom>
          <a:ln w="12700">
            <a:solidFill>
              <a:schemeClr val="accent3"/>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E544D48-3541-504B-8F2B-81747BBB20F3}"/>
              </a:ext>
            </a:extLst>
          </p:cNvPr>
          <p:cNvPicPr>
            <a:picLocks noChangeAspect="1"/>
          </p:cNvPicPr>
          <p:nvPr/>
        </p:nvPicPr>
        <p:blipFill>
          <a:blip r:embed="rId7"/>
          <a:stretch>
            <a:fillRect/>
          </a:stretch>
        </p:blipFill>
        <p:spPr>
          <a:xfrm>
            <a:off x="3712269" y="2736833"/>
            <a:ext cx="137197" cy="137197"/>
          </a:xfrm>
          <a:prstGeom prst="rect">
            <a:avLst/>
          </a:prstGeom>
        </p:spPr>
      </p:pic>
      <p:pic>
        <p:nvPicPr>
          <p:cNvPr id="63" name="Picture 62">
            <a:extLst>
              <a:ext uri="{FF2B5EF4-FFF2-40B4-BE49-F238E27FC236}">
                <a16:creationId xmlns:a16="http://schemas.microsoft.com/office/drawing/2014/main" id="{D57EC17C-ABE2-E349-B161-23FFC22170B7}"/>
              </a:ext>
            </a:extLst>
          </p:cNvPr>
          <p:cNvPicPr>
            <a:picLocks noChangeAspect="1"/>
          </p:cNvPicPr>
          <p:nvPr/>
        </p:nvPicPr>
        <p:blipFill>
          <a:blip r:embed="rId7"/>
          <a:stretch>
            <a:fillRect/>
          </a:stretch>
        </p:blipFill>
        <p:spPr>
          <a:xfrm>
            <a:off x="3826958" y="2817845"/>
            <a:ext cx="137197" cy="137197"/>
          </a:xfrm>
          <a:prstGeom prst="rect">
            <a:avLst/>
          </a:prstGeom>
        </p:spPr>
      </p:pic>
      <p:sp>
        <p:nvSpPr>
          <p:cNvPr id="4" name="Rectangle 3">
            <a:extLst>
              <a:ext uri="{FF2B5EF4-FFF2-40B4-BE49-F238E27FC236}">
                <a16:creationId xmlns:a16="http://schemas.microsoft.com/office/drawing/2014/main" id="{836C5456-8590-40FE-B129-D6B41657FA71}"/>
              </a:ext>
            </a:extLst>
          </p:cNvPr>
          <p:cNvSpPr/>
          <p:nvPr/>
        </p:nvSpPr>
        <p:spPr bwMode="auto">
          <a:xfrm>
            <a:off x="3038448" y="2294016"/>
            <a:ext cx="1453888" cy="375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Real Time Processing engine</a:t>
            </a:r>
          </a:p>
        </p:txBody>
      </p:sp>
    </p:spTree>
    <p:extLst>
      <p:ext uri="{BB962C8B-B14F-4D97-AF65-F5344CB8AC3E}">
        <p14:creationId xmlns:p14="http://schemas.microsoft.com/office/powerpoint/2010/main" val="8031097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Freeform: Shape 867">
            <a:extLst>
              <a:ext uri="{FF2B5EF4-FFF2-40B4-BE49-F238E27FC236}">
                <a16:creationId xmlns:a16="http://schemas.microsoft.com/office/drawing/2014/main" id="{C037E4C1-FE31-40F7-BCC7-16045A4D7D9B}"/>
              </a:ext>
            </a:extLst>
          </p:cNvPr>
          <p:cNvSpPr/>
          <p:nvPr/>
        </p:nvSpPr>
        <p:spPr bwMode="auto">
          <a:xfrm>
            <a:off x="694230" y="2897173"/>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992070 w 992070"/>
              <a:gd name="connsiteY3" fmla="*/ 387341 h 2443324"/>
              <a:gd name="connsiteX4" fmla="*/ 992070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992070 w 992070"/>
              <a:gd name="connsiteY11" fmla="*/ 1944275 h 2443324"/>
              <a:gd name="connsiteX12" fmla="*/ 992070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992070" y="387341"/>
                </a:lnTo>
                <a:lnTo>
                  <a:pt x="992070" y="497069"/>
                </a:lnTo>
                <a:lnTo>
                  <a:pt x="676485" y="497069"/>
                </a:lnTo>
                <a:lnTo>
                  <a:pt x="676485" y="1165808"/>
                </a:lnTo>
                <a:lnTo>
                  <a:pt x="992070" y="1165808"/>
                </a:lnTo>
                <a:lnTo>
                  <a:pt x="992070" y="1275536"/>
                </a:lnTo>
                <a:lnTo>
                  <a:pt x="676485" y="1275536"/>
                </a:lnTo>
                <a:lnTo>
                  <a:pt x="676485" y="1944275"/>
                </a:lnTo>
                <a:lnTo>
                  <a:pt x="992070" y="1944275"/>
                </a:lnTo>
                <a:lnTo>
                  <a:pt x="992070"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869" name="Rectangle 868">
            <a:extLst>
              <a:ext uri="{FF2B5EF4-FFF2-40B4-BE49-F238E27FC236}">
                <a16:creationId xmlns:a16="http://schemas.microsoft.com/office/drawing/2014/main" id="{347E0E01-B266-4A2B-969E-B5E67FDA065C}"/>
              </a:ext>
            </a:extLst>
          </p:cNvPr>
          <p:cNvSpPr/>
          <p:nvPr/>
        </p:nvSpPr>
        <p:spPr bwMode="auto">
          <a:xfrm>
            <a:off x="1663901" y="3240620"/>
            <a:ext cx="260839" cy="1762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871" name="network" title="Icon of a device or computer network">
            <a:extLst>
              <a:ext uri="{FF2B5EF4-FFF2-40B4-BE49-F238E27FC236}">
                <a16:creationId xmlns:a16="http://schemas.microsoft.com/office/drawing/2014/main" id="{7D5EA9EE-A6AB-4FE0-975F-8C9CD5AFD8AB}"/>
              </a:ext>
            </a:extLst>
          </p:cNvPr>
          <p:cNvSpPr>
            <a:spLocks noChangeAspect="1" noEditPoints="1"/>
          </p:cNvSpPr>
          <p:nvPr/>
        </p:nvSpPr>
        <p:spPr bwMode="auto">
          <a:xfrm>
            <a:off x="544196" y="2067280"/>
            <a:ext cx="267144" cy="27815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2" name="Oval 871">
            <a:extLst>
              <a:ext uri="{FF2B5EF4-FFF2-40B4-BE49-F238E27FC236}">
                <a16:creationId xmlns:a16="http://schemas.microsoft.com/office/drawing/2014/main" id="{A7C7C77F-48E6-428C-9C10-8C9C59ECAD22}"/>
              </a:ext>
            </a:extLst>
          </p:cNvPr>
          <p:cNvSpPr/>
          <p:nvPr/>
        </p:nvSpPr>
        <p:spPr bwMode="auto">
          <a:xfrm>
            <a:off x="412973" y="2676814"/>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73" name="Truck" title="Icon of a truck with a storage trailer">
            <a:extLst>
              <a:ext uri="{FF2B5EF4-FFF2-40B4-BE49-F238E27FC236}">
                <a16:creationId xmlns:a16="http://schemas.microsoft.com/office/drawing/2014/main" id="{82A5EFF4-7688-42A1-B76E-88C0B3209596}"/>
              </a:ext>
            </a:extLst>
          </p:cNvPr>
          <p:cNvSpPr>
            <a:spLocks noChangeAspect="1" noEditPoints="1"/>
          </p:cNvSpPr>
          <p:nvPr/>
        </p:nvSpPr>
        <p:spPr bwMode="auto">
          <a:xfrm>
            <a:off x="497126" y="2861663"/>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74" name="Oval 873">
            <a:extLst>
              <a:ext uri="{FF2B5EF4-FFF2-40B4-BE49-F238E27FC236}">
                <a16:creationId xmlns:a16="http://schemas.microsoft.com/office/drawing/2014/main" id="{3421B1BB-0A6E-4B23-87B1-B25C0FD66C5C}"/>
              </a:ext>
            </a:extLst>
          </p:cNvPr>
          <p:cNvSpPr/>
          <p:nvPr/>
        </p:nvSpPr>
        <p:spPr bwMode="auto">
          <a:xfrm>
            <a:off x="412973" y="3455281"/>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875" name="building_7" title="Icon of a building with a curved section protruding from it">
            <a:extLst>
              <a:ext uri="{FF2B5EF4-FFF2-40B4-BE49-F238E27FC236}">
                <a16:creationId xmlns:a16="http://schemas.microsoft.com/office/drawing/2014/main" id="{6C4C6BF1-60C0-4FDF-9350-4FDD870D5F78}"/>
              </a:ext>
            </a:extLst>
          </p:cNvPr>
          <p:cNvSpPr>
            <a:spLocks noChangeAspect="1" noEditPoints="1"/>
          </p:cNvSpPr>
          <p:nvPr/>
        </p:nvSpPr>
        <p:spPr bwMode="auto">
          <a:xfrm>
            <a:off x="555949" y="3575761"/>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6" name="Oval 875">
            <a:extLst>
              <a:ext uri="{FF2B5EF4-FFF2-40B4-BE49-F238E27FC236}">
                <a16:creationId xmlns:a16="http://schemas.microsoft.com/office/drawing/2014/main" id="{67A3A89F-3F25-41B3-BC80-E056A23544D6}"/>
              </a:ext>
            </a:extLst>
          </p:cNvPr>
          <p:cNvSpPr/>
          <p:nvPr/>
        </p:nvSpPr>
        <p:spPr bwMode="auto">
          <a:xfrm>
            <a:off x="412973" y="4233748"/>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877" name="building_11" title="Icon of a school house">
            <a:extLst>
              <a:ext uri="{FF2B5EF4-FFF2-40B4-BE49-F238E27FC236}">
                <a16:creationId xmlns:a16="http://schemas.microsoft.com/office/drawing/2014/main" id="{F15EE9E0-74C2-4BCB-B532-F2737C12621F}"/>
              </a:ext>
            </a:extLst>
          </p:cNvPr>
          <p:cNvSpPr>
            <a:spLocks noChangeAspect="1" noEditPoints="1"/>
          </p:cNvSpPr>
          <p:nvPr/>
        </p:nvSpPr>
        <p:spPr bwMode="auto">
          <a:xfrm>
            <a:off x="491865" y="4378542"/>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8" name="Oval 877">
            <a:extLst>
              <a:ext uri="{FF2B5EF4-FFF2-40B4-BE49-F238E27FC236}">
                <a16:creationId xmlns:a16="http://schemas.microsoft.com/office/drawing/2014/main" id="{FB344D19-E5C7-4047-9D8D-D5084E34F703}"/>
              </a:ext>
            </a:extLst>
          </p:cNvPr>
          <p:cNvSpPr/>
          <p:nvPr/>
        </p:nvSpPr>
        <p:spPr bwMode="auto">
          <a:xfrm>
            <a:off x="412973" y="5012215"/>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79" name="factory_3" title="Icon of a factory">
            <a:extLst>
              <a:ext uri="{FF2B5EF4-FFF2-40B4-BE49-F238E27FC236}">
                <a16:creationId xmlns:a16="http://schemas.microsoft.com/office/drawing/2014/main" id="{D5AD669F-371D-4FAC-8CF4-FC54682764AC}"/>
              </a:ext>
            </a:extLst>
          </p:cNvPr>
          <p:cNvSpPr>
            <a:spLocks noChangeAspect="1" noEditPoints="1"/>
          </p:cNvSpPr>
          <p:nvPr/>
        </p:nvSpPr>
        <p:spPr bwMode="auto">
          <a:xfrm>
            <a:off x="523698" y="5164920"/>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03" name="Title 1">
            <a:extLst>
              <a:ext uri="{FF2B5EF4-FFF2-40B4-BE49-F238E27FC236}">
                <a16:creationId xmlns:a16="http://schemas.microsoft.com/office/drawing/2014/main" id="{B5FE7631-AB65-4401-8750-D79BB0EA9DC5}"/>
              </a:ext>
            </a:extLst>
          </p:cNvPr>
          <p:cNvSpPr txBox="1">
            <a:spLocks/>
          </p:cNvSpPr>
          <p:nvPr/>
        </p:nvSpPr>
        <p:spPr>
          <a:xfrm>
            <a:off x="569409" y="194800"/>
            <a:ext cx="11049000" cy="492443"/>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ED7D31"/>
                </a:solidFill>
                <a:effectLst/>
                <a:uLnTx/>
                <a:uFillTx/>
                <a:latin typeface="Calibri Light" panose="020F0302020204030204"/>
                <a:ea typeface="+mn-ea"/>
                <a:cs typeface="Segoe UI" pitchFamily="34" charset="0"/>
              </a:rPr>
              <a:t>Azure Time Series Insights pay as you go high level architecture</a:t>
            </a:r>
          </a:p>
        </p:txBody>
      </p:sp>
      <p:sp>
        <p:nvSpPr>
          <p:cNvPr id="667" name="Rectangle 666">
            <a:extLst>
              <a:ext uri="{FF2B5EF4-FFF2-40B4-BE49-F238E27FC236}">
                <a16:creationId xmlns:a16="http://schemas.microsoft.com/office/drawing/2014/main" id="{34D27DA8-3170-43DB-B275-F8499A6EC8AF}"/>
              </a:ext>
            </a:extLst>
          </p:cNvPr>
          <p:cNvSpPr/>
          <p:nvPr/>
        </p:nvSpPr>
        <p:spPr bwMode="auto">
          <a:xfrm>
            <a:off x="5703707"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68" name="Arrow: Chevron 667">
            <a:extLst>
              <a:ext uri="{FF2B5EF4-FFF2-40B4-BE49-F238E27FC236}">
                <a16:creationId xmlns:a16="http://schemas.microsoft.com/office/drawing/2014/main" id="{AF603719-CD5A-4E9B-A1A8-B90EFFB57817}"/>
              </a:ext>
              <a:ext uri="{C183D7F6-B498-43B3-948B-1728B52AA6E4}">
                <adec:decorative xmlns:adec="http://schemas.microsoft.com/office/drawing/2017/decorative" val="1"/>
              </a:ext>
            </a:extLst>
          </p:cNvPr>
          <p:cNvSpPr/>
          <p:nvPr/>
        </p:nvSpPr>
        <p:spPr>
          <a:xfrm>
            <a:off x="4414712"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Store</a:t>
            </a:r>
          </a:p>
        </p:txBody>
      </p:sp>
      <p:sp>
        <p:nvSpPr>
          <p:cNvPr id="670" name="Rectangle 669">
            <a:extLst>
              <a:ext uri="{FF2B5EF4-FFF2-40B4-BE49-F238E27FC236}">
                <a16:creationId xmlns:a16="http://schemas.microsoft.com/office/drawing/2014/main" id="{9E6A2BF0-76A9-4944-B1C4-3625D2D8025A}"/>
              </a:ext>
              <a:ext uri="{C183D7F6-B498-43B3-948B-1728B52AA6E4}">
                <adec:decorative xmlns:adec="http://schemas.microsoft.com/office/drawing/2017/decorative" val="1"/>
              </a:ext>
            </a:extLst>
          </p:cNvPr>
          <p:cNvSpPr/>
          <p:nvPr/>
        </p:nvSpPr>
        <p:spPr>
          <a:xfrm>
            <a:off x="4411675" y="5955277"/>
            <a:ext cx="2152728" cy="91440"/>
          </a:xfrm>
          <a:prstGeom prst="rect">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72" name="Rectangle 671">
            <a:extLst>
              <a:ext uri="{FF2B5EF4-FFF2-40B4-BE49-F238E27FC236}">
                <a16:creationId xmlns:a16="http://schemas.microsoft.com/office/drawing/2014/main" id="{083E2185-0D94-476E-9B24-2100A1F968BF}"/>
              </a:ext>
            </a:extLst>
          </p:cNvPr>
          <p:cNvSpPr/>
          <p:nvPr/>
        </p:nvSpPr>
        <p:spPr bwMode="auto">
          <a:xfrm>
            <a:off x="5703707"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73" name="Rectangle 672">
            <a:extLst>
              <a:ext uri="{FF2B5EF4-FFF2-40B4-BE49-F238E27FC236}">
                <a16:creationId xmlns:a16="http://schemas.microsoft.com/office/drawing/2014/main" id="{C4436A46-FCA1-4CEF-A775-A9935F55D049}"/>
              </a:ext>
            </a:extLst>
          </p:cNvPr>
          <p:cNvSpPr/>
          <p:nvPr/>
        </p:nvSpPr>
        <p:spPr bwMode="auto">
          <a:xfrm>
            <a:off x="3687390" y="2493902"/>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76" name="Rectangle 675">
            <a:extLst>
              <a:ext uri="{FF2B5EF4-FFF2-40B4-BE49-F238E27FC236}">
                <a16:creationId xmlns:a16="http://schemas.microsoft.com/office/drawing/2014/main" id="{B427DA0D-7135-48BF-B4EC-D08661AF05CE}"/>
              </a:ext>
            </a:extLst>
          </p:cNvPr>
          <p:cNvSpPr/>
          <p:nvPr/>
        </p:nvSpPr>
        <p:spPr bwMode="auto">
          <a:xfrm>
            <a:off x="5170163"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79" name="Rectangle 678">
            <a:extLst>
              <a:ext uri="{FF2B5EF4-FFF2-40B4-BE49-F238E27FC236}">
                <a16:creationId xmlns:a16="http://schemas.microsoft.com/office/drawing/2014/main" id="{548911D9-B6A3-4B9E-A77B-C0741915AEA9}"/>
              </a:ext>
            </a:extLst>
          </p:cNvPr>
          <p:cNvSpPr/>
          <p:nvPr/>
        </p:nvSpPr>
        <p:spPr bwMode="auto">
          <a:xfrm>
            <a:off x="5170163"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84" name="Rectangle 683">
            <a:extLst>
              <a:ext uri="{FF2B5EF4-FFF2-40B4-BE49-F238E27FC236}">
                <a16:creationId xmlns:a16="http://schemas.microsoft.com/office/drawing/2014/main" id="{46A97597-4E0C-4073-B15E-FA4F5718F6D7}"/>
              </a:ext>
            </a:extLst>
          </p:cNvPr>
          <p:cNvSpPr/>
          <p:nvPr/>
        </p:nvSpPr>
        <p:spPr bwMode="auto">
          <a:xfrm>
            <a:off x="2058364" y="462070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Digital Twins</a:t>
            </a:r>
          </a:p>
        </p:txBody>
      </p:sp>
      <p:sp>
        <p:nvSpPr>
          <p:cNvPr id="685" name="Rectangle 684">
            <a:extLst>
              <a:ext uri="{FF2B5EF4-FFF2-40B4-BE49-F238E27FC236}">
                <a16:creationId xmlns:a16="http://schemas.microsoft.com/office/drawing/2014/main" id="{661D1BD7-00A1-4066-92FF-FF0D2F2A055C}"/>
              </a:ext>
            </a:extLst>
          </p:cNvPr>
          <p:cNvSpPr/>
          <p:nvPr/>
        </p:nvSpPr>
        <p:spPr bwMode="auto">
          <a:xfrm>
            <a:off x="2058364" y="386186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IOT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sp>
        <p:nvSpPr>
          <p:cNvPr id="686" name="Rectangle 685">
            <a:extLst>
              <a:ext uri="{FF2B5EF4-FFF2-40B4-BE49-F238E27FC236}">
                <a16:creationId xmlns:a16="http://schemas.microsoft.com/office/drawing/2014/main" id="{1CBED79F-6213-4C56-9C3F-E85C2D87CF0C}"/>
              </a:ext>
            </a:extLst>
          </p:cNvPr>
          <p:cNvSpPr/>
          <p:nvPr/>
        </p:nvSpPr>
        <p:spPr bwMode="auto">
          <a:xfrm>
            <a:off x="2058364" y="3062268"/>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Event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grpSp>
        <p:nvGrpSpPr>
          <p:cNvPr id="687" name="Graphic 21">
            <a:extLst>
              <a:ext uri="{FF2B5EF4-FFF2-40B4-BE49-F238E27FC236}">
                <a16:creationId xmlns:a16="http://schemas.microsoft.com/office/drawing/2014/main" id="{BE30A7D9-0544-4913-A767-66E978B77064}"/>
              </a:ext>
            </a:extLst>
          </p:cNvPr>
          <p:cNvGrpSpPr/>
          <p:nvPr/>
        </p:nvGrpSpPr>
        <p:grpSpPr>
          <a:xfrm>
            <a:off x="1812867" y="3173105"/>
            <a:ext cx="265478" cy="330601"/>
            <a:chOff x="5653616" y="2462212"/>
            <a:chExt cx="924390" cy="951356"/>
          </a:xfrm>
          <a:solidFill>
            <a:schemeClr val="accent1">
              <a:lumMod val="75000"/>
            </a:schemeClr>
          </a:solidFill>
        </p:grpSpPr>
        <p:sp>
          <p:nvSpPr>
            <p:cNvPr id="688" name="Freeform: Shape 687">
              <a:extLst>
                <a:ext uri="{FF2B5EF4-FFF2-40B4-BE49-F238E27FC236}">
                  <a16:creationId xmlns:a16="http://schemas.microsoft.com/office/drawing/2014/main" id="{2CD420B8-5028-4309-B01D-1AFCA66C6BFE}"/>
                </a:ext>
              </a:extLst>
            </p:cNvPr>
            <p:cNvSpPr/>
            <p:nvPr/>
          </p:nvSpPr>
          <p:spPr>
            <a:xfrm>
              <a:off x="5653616" y="2462212"/>
              <a:ext cx="924348" cy="220122"/>
            </a:xfrm>
            <a:custGeom>
              <a:avLst/>
              <a:gdLst>
                <a:gd name="connsiteX0" fmla="*/ 2709 w 924348"/>
                <a:gd name="connsiteY0" fmla="*/ 0 h 220122"/>
                <a:gd name="connsiteX1" fmla="*/ 2709 w 924348"/>
                <a:gd name="connsiteY1" fmla="*/ 220123 h 220122"/>
                <a:gd name="connsiteX2" fmla="*/ 136440 w 924348"/>
                <a:gd name="connsiteY2" fmla="*/ 220123 h 220122"/>
                <a:gd name="connsiteX3" fmla="*/ 136440 w 924348"/>
                <a:gd name="connsiteY3" fmla="*/ 124016 h 220122"/>
                <a:gd name="connsiteX4" fmla="*/ 800333 w 924348"/>
                <a:gd name="connsiteY4" fmla="*/ 124016 h 220122"/>
                <a:gd name="connsiteX5" fmla="*/ 800333 w 924348"/>
                <a:gd name="connsiteY5" fmla="*/ 220123 h 220122"/>
                <a:gd name="connsiteX6" fmla="*/ 924348 w 924348"/>
                <a:gd name="connsiteY6" fmla="*/ 220123 h 220122"/>
                <a:gd name="connsiteX7" fmla="*/ 924348 w 924348"/>
                <a:gd name="connsiteY7" fmla="*/ 0 h 220122"/>
                <a:gd name="connsiteX8" fmla="*/ 2709 w 924348"/>
                <a:gd name="connsiteY8" fmla="*/ 0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122">
                  <a:moveTo>
                    <a:pt x="2709" y="0"/>
                  </a:moveTo>
                  <a:cubicBezTo>
                    <a:pt x="2709" y="0"/>
                    <a:pt x="-3387" y="220123"/>
                    <a:pt x="2709" y="220123"/>
                  </a:cubicBezTo>
                  <a:cubicBezTo>
                    <a:pt x="8805" y="220123"/>
                    <a:pt x="136440" y="220123"/>
                    <a:pt x="136440" y="220123"/>
                  </a:cubicBezTo>
                  <a:lnTo>
                    <a:pt x="136440" y="124016"/>
                  </a:lnTo>
                  <a:lnTo>
                    <a:pt x="800333" y="124016"/>
                  </a:lnTo>
                  <a:lnTo>
                    <a:pt x="800333" y="220123"/>
                  </a:lnTo>
                  <a:lnTo>
                    <a:pt x="924348" y="220123"/>
                  </a:lnTo>
                  <a:lnTo>
                    <a:pt x="924348" y="0"/>
                  </a:lnTo>
                  <a:lnTo>
                    <a:pt x="2709"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9" name="Freeform: Shape 688">
              <a:extLst>
                <a:ext uri="{FF2B5EF4-FFF2-40B4-BE49-F238E27FC236}">
                  <a16:creationId xmlns:a16="http://schemas.microsoft.com/office/drawing/2014/main" id="{5B825B91-D0F2-4219-9983-52A45318CA78}"/>
                </a:ext>
              </a:extLst>
            </p:cNvPr>
            <p:cNvSpPr/>
            <p:nvPr/>
          </p:nvSpPr>
          <p:spPr>
            <a:xfrm>
              <a:off x="5653658" y="3193351"/>
              <a:ext cx="924348" cy="220217"/>
            </a:xfrm>
            <a:custGeom>
              <a:avLst/>
              <a:gdLst>
                <a:gd name="connsiteX0" fmla="*/ 921639 w 924348"/>
                <a:gd name="connsiteY0" fmla="*/ 220123 h 220217"/>
                <a:gd name="connsiteX1" fmla="*/ 921639 w 924348"/>
                <a:gd name="connsiteY1" fmla="*/ 0 h 220217"/>
                <a:gd name="connsiteX2" fmla="*/ 787908 w 924348"/>
                <a:gd name="connsiteY2" fmla="*/ 0 h 220217"/>
                <a:gd name="connsiteX3" fmla="*/ 787908 w 924348"/>
                <a:gd name="connsiteY3" fmla="*/ 96107 h 220217"/>
                <a:gd name="connsiteX4" fmla="*/ 124016 w 924348"/>
                <a:gd name="connsiteY4" fmla="*/ 96107 h 220217"/>
                <a:gd name="connsiteX5" fmla="*/ 124016 w 924348"/>
                <a:gd name="connsiteY5" fmla="*/ 95 h 220217"/>
                <a:gd name="connsiteX6" fmla="*/ 0 w 924348"/>
                <a:gd name="connsiteY6" fmla="*/ 95 h 220217"/>
                <a:gd name="connsiteX7" fmla="*/ 0 w 924348"/>
                <a:gd name="connsiteY7" fmla="*/ 220218 h 220217"/>
                <a:gd name="connsiteX8" fmla="*/ 921639 w 924348"/>
                <a:gd name="connsiteY8" fmla="*/ 220218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217">
                  <a:moveTo>
                    <a:pt x="921639" y="220123"/>
                  </a:moveTo>
                  <a:cubicBezTo>
                    <a:pt x="921639" y="220123"/>
                    <a:pt x="927735" y="0"/>
                    <a:pt x="921639" y="0"/>
                  </a:cubicBezTo>
                  <a:cubicBezTo>
                    <a:pt x="915543" y="0"/>
                    <a:pt x="787908" y="0"/>
                    <a:pt x="787908" y="0"/>
                  </a:cubicBezTo>
                  <a:lnTo>
                    <a:pt x="787908" y="96107"/>
                  </a:lnTo>
                  <a:lnTo>
                    <a:pt x="124016" y="96107"/>
                  </a:lnTo>
                  <a:lnTo>
                    <a:pt x="124016" y="95"/>
                  </a:lnTo>
                  <a:lnTo>
                    <a:pt x="0" y="95"/>
                  </a:lnTo>
                  <a:lnTo>
                    <a:pt x="0" y="220218"/>
                  </a:lnTo>
                  <a:lnTo>
                    <a:pt x="921639" y="220218"/>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0" name="Freeform: Shape 689">
              <a:extLst>
                <a:ext uri="{FF2B5EF4-FFF2-40B4-BE49-F238E27FC236}">
                  <a16:creationId xmlns:a16="http://schemas.microsoft.com/office/drawing/2014/main" id="{D2FA5D8C-6EE9-4B80-934F-9996F2DB956B}"/>
                </a:ext>
              </a:extLst>
            </p:cNvPr>
            <p:cNvSpPr/>
            <p:nvPr/>
          </p:nvSpPr>
          <p:spPr>
            <a:xfrm>
              <a:off x="5838729" y="268233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1" name="Freeform: Shape 690">
              <a:extLst>
                <a:ext uri="{FF2B5EF4-FFF2-40B4-BE49-F238E27FC236}">
                  <a16:creationId xmlns:a16="http://schemas.microsoft.com/office/drawing/2014/main" id="{4F2C59E3-1AA6-4209-8FCB-862222FFF764}"/>
                </a:ext>
              </a:extLst>
            </p:cNvPr>
            <p:cNvSpPr/>
            <p:nvPr/>
          </p:nvSpPr>
          <p:spPr>
            <a:xfrm>
              <a:off x="5838729"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2" name="Freeform: Shape 691">
              <a:extLst>
                <a:ext uri="{FF2B5EF4-FFF2-40B4-BE49-F238E27FC236}">
                  <a16:creationId xmlns:a16="http://schemas.microsoft.com/office/drawing/2014/main" id="{FEE5E908-96EB-48E1-85FC-547044483B14}"/>
                </a:ext>
              </a:extLst>
            </p:cNvPr>
            <p:cNvSpPr/>
            <p:nvPr/>
          </p:nvSpPr>
          <p:spPr>
            <a:xfrm>
              <a:off x="5838729" y="3065335"/>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3" name="Freeform: Shape 692">
              <a:extLst>
                <a:ext uri="{FF2B5EF4-FFF2-40B4-BE49-F238E27FC236}">
                  <a16:creationId xmlns:a16="http://schemas.microsoft.com/office/drawing/2014/main" id="{47D6D932-C907-4545-AF81-42E7F523AD85}"/>
                </a:ext>
              </a:extLst>
            </p:cNvPr>
            <p:cNvSpPr/>
            <p:nvPr/>
          </p:nvSpPr>
          <p:spPr>
            <a:xfrm>
              <a:off x="6063709" y="277348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4" name="Freeform: Shape 693">
              <a:extLst>
                <a:ext uri="{FF2B5EF4-FFF2-40B4-BE49-F238E27FC236}">
                  <a16:creationId xmlns:a16="http://schemas.microsoft.com/office/drawing/2014/main" id="{F6D78DCD-A5D3-4D8B-97E4-630BA2D33C39}"/>
                </a:ext>
              </a:extLst>
            </p:cNvPr>
            <p:cNvSpPr/>
            <p:nvPr/>
          </p:nvSpPr>
          <p:spPr>
            <a:xfrm>
              <a:off x="6063709" y="296808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5" name="Freeform: Shape 694">
              <a:extLst>
                <a:ext uri="{FF2B5EF4-FFF2-40B4-BE49-F238E27FC236}">
                  <a16:creationId xmlns:a16="http://schemas.microsoft.com/office/drawing/2014/main" id="{DECE1554-F88A-44E9-914B-4800919833C6}"/>
                </a:ext>
              </a:extLst>
            </p:cNvPr>
            <p:cNvSpPr/>
            <p:nvPr/>
          </p:nvSpPr>
          <p:spPr>
            <a:xfrm>
              <a:off x="6294691"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96" name="Picture 695" descr="A picture containing clock&#10;&#10;Description automatically generated">
            <a:extLst>
              <a:ext uri="{FF2B5EF4-FFF2-40B4-BE49-F238E27FC236}">
                <a16:creationId xmlns:a16="http://schemas.microsoft.com/office/drawing/2014/main" id="{25452147-903F-40F5-BEA1-427A7AE7D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67" y="4683495"/>
            <a:ext cx="341096" cy="429743"/>
          </a:xfrm>
          <a:prstGeom prst="rect">
            <a:avLst/>
          </a:prstGeom>
        </p:spPr>
      </p:pic>
      <p:sp>
        <p:nvSpPr>
          <p:cNvPr id="698" name="Rectangle 697">
            <a:extLst>
              <a:ext uri="{FF2B5EF4-FFF2-40B4-BE49-F238E27FC236}">
                <a16:creationId xmlns:a16="http://schemas.microsoft.com/office/drawing/2014/main" id="{BA030FEE-8B06-4153-9B13-F463CDB54B28}"/>
              </a:ext>
            </a:extLst>
          </p:cNvPr>
          <p:cNvSpPr/>
          <p:nvPr/>
        </p:nvSpPr>
        <p:spPr bwMode="auto">
          <a:xfrm>
            <a:off x="6095127" y="6257050"/>
            <a:ext cx="5758943" cy="363496"/>
          </a:xfrm>
          <a:prstGeom prst="rect">
            <a:avLst/>
          </a:prstGeom>
          <a:solidFill>
            <a:schemeClr val="bg1">
              <a:lumMod val="95000"/>
            </a:schemeClr>
          </a:solidFill>
          <a:ln w="6350">
            <a:no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699" name="TextBox 698">
            <a:extLst>
              <a:ext uri="{FF2B5EF4-FFF2-40B4-BE49-F238E27FC236}">
                <a16:creationId xmlns:a16="http://schemas.microsoft.com/office/drawing/2014/main" id="{6A4742F6-32A7-4B6C-8288-E6B3EE8C949A}"/>
              </a:ext>
            </a:extLst>
          </p:cNvPr>
          <p:cNvSpPr txBox="1"/>
          <p:nvPr/>
        </p:nvSpPr>
        <p:spPr>
          <a:xfrm>
            <a:off x="6726426"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Timeseries data</a:t>
            </a:r>
          </a:p>
        </p:txBody>
      </p:sp>
      <p:sp>
        <p:nvSpPr>
          <p:cNvPr id="700" name="TextBox 699">
            <a:extLst>
              <a:ext uri="{FF2B5EF4-FFF2-40B4-BE49-F238E27FC236}">
                <a16:creationId xmlns:a16="http://schemas.microsoft.com/office/drawing/2014/main" id="{131C6C02-B1F9-4EBD-8E29-236F9FDFE840}"/>
              </a:ext>
            </a:extLst>
          </p:cNvPr>
          <p:cNvSpPr txBox="1"/>
          <p:nvPr/>
        </p:nvSpPr>
        <p:spPr>
          <a:xfrm>
            <a:off x="8458967"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API requests/returns</a:t>
            </a:r>
          </a:p>
        </p:txBody>
      </p:sp>
      <p:sp>
        <p:nvSpPr>
          <p:cNvPr id="701" name="TextBox 700">
            <a:extLst>
              <a:ext uri="{FF2B5EF4-FFF2-40B4-BE49-F238E27FC236}">
                <a16:creationId xmlns:a16="http://schemas.microsoft.com/office/drawing/2014/main" id="{9E14B8CB-1A1D-418D-93AF-8EE4ACF5E2CF}"/>
              </a:ext>
            </a:extLst>
          </p:cNvPr>
          <p:cNvSpPr txBox="1"/>
          <p:nvPr/>
        </p:nvSpPr>
        <p:spPr>
          <a:xfrm>
            <a:off x="10530988"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AI/ML workflow</a:t>
            </a:r>
          </a:p>
        </p:txBody>
      </p:sp>
      <p:pic>
        <p:nvPicPr>
          <p:cNvPr id="708" name="Picture 707">
            <a:extLst>
              <a:ext uri="{FF2B5EF4-FFF2-40B4-BE49-F238E27FC236}">
                <a16:creationId xmlns:a16="http://schemas.microsoft.com/office/drawing/2014/main" id="{8F61F6C5-5C40-4D76-93AD-3641582D90EC}"/>
              </a:ext>
            </a:extLst>
          </p:cNvPr>
          <p:cNvPicPr>
            <a:picLocks noChangeAspect="1"/>
          </p:cNvPicPr>
          <p:nvPr/>
        </p:nvPicPr>
        <p:blipFill>
          <a:blip r:embed="rId4">
            <a:duotone>
              <a:schemeClr val="accent1">
                <a:shade val="45000"/>
                <a:satMod val="135000"/>
              </a:schemeClr>
              <a:prstClr val="white"/>
            </a:duotone>
            <a:lum bright="-20000"/>
          </a:blip>
          <a:stretch>
            <a:fillRect/>
          </a:stretch>
        </p:blipFill>
        <p:spPr>
          <a:xfrm>
            <a:off x="3268636" y="3628691"/>
            <a:ext cx="1048388" cy="904388"/>
          </a:xfrm>
          <a:prstGeom prst="rect">
            <a:avLst/>
          </a:prstGeom>
        </p:spPr>
      </p:pic>
      <p:grpSp>
        <p:nvGrpSpPr>
          <p:cNvPr id="742" name="Group 741">
            <a:extLst>
              <a:ext uri="{FF2B5EF4-FFF2-40B4-BE49-F238E27FC236}">
                <a16:creationId xmlns:a16="http://schemas.microsoft.com/office/drawing/2014/main" id="{589C4392-A494-4CA3-8563-C43C9A0E2ED1}"/>
              </a:ext>
            </a:extLst>
          </p:cNvPr>
          <p:cNvGrpSpPr/>
          <p:nvPr/>
        </p:nvGrpSpPr>
        <p:grpSpPr>
          <a:xfrm>
            <a:off x="5253390" y="1227755"/>
            <a:ext cx="548640" cy="548640"/>
            <a:chOff x="4258502" y="2265815"/>
            <a:chExt cx="844109" cy="844111"/>
          </a:xfrm>
        </p:grpSpPr>
        <p:sp>
          <p:nvSpPr>
            <p:cNvPr id="743" name="Oval 742">
              <a:extLst>
                <a:ext uri="{FF2B5EF4-FFF2-40B4-BE49-F238E27FC236}">
                  <a16:creationId xmlns:a16="http://schemas.microsoft.com/office/drawing/2014/main" id="{EA1F17A5-311D-4C0E-BBF2-044C98AD9ACE}"/>
                </a:ext>
                <a:ext uri="{C183D7F6-B498-43B3-948B-1728B52AA6E4}">
                  <adec:decorative xmlns:adec="http://schemas.microsoft.com/office/drawing/2017/decorative" val="1"/>
                </a:ext>
              </a:extLst>
            </p:cNvPr>
            <p:cNvSpPr/>
            <p:nvPr/>
          </p:nvSpPr>
          <p:spPr bwMode="auto">
            <a:xfrm>
              <a:off x="4258502"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4" name="Database_EFC7" title="Icon of a cylinder">
              <a:extLst>
                <a:ext uri="{FF2B5EF4-FFF2-40B4-BE49-F238E27FC236}">
                  <a16:creationId xmlns:a16="http://schemas.microsoft.com/office/drawing/2014/main" id="{A10621FF-BA05-4BE2-95AE-F32186E97C11}"/>
                </a:ext>
              </a:extLst>
            </p:cNvPr>
            <p:cNvSpPr>
              <a:spLocks noChangeAspect="1" noEditPoints="1"/>
            </p:cNvSpPr>
            <p:nvPr/>
          </p:nvSpPr>
          <p:spPr bwMode="auto">
            <a:xfrm>
              <a:off x="4501709" y="2455397"/>
              <a:ext cx="357695" cy="4649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754" name="Graphic 276">
            <a:extLst>
              <a:ext uri="{FF2B5EF4-FFF2-40B4-BE49-F238E27FC236}">
                <a16:creationId xmlns:a16="http://schemas.microsoft.com/office/drawing/2014/main" id="{40932EF1-1536-4372-A349-325979C9E716}"/>
              </a:ext>
            </a:extLst>
          </p:cNvPr>
          <p:cNvGrpSpPr/>
          <p:nvPr/>
        </p:nvGrpSpPr>
        <p:grpSpPr>
          <a:xfrm>
            <a:off x="5270118" y="3238488"/>
            <a:ext cx="510189" cy="716571"/>
            <a:chOff x="5755481" y="2939577"/>
            <a:chExt cx="680085" cy="955195"/>
          </a:xfrm>
          <a:solidFill>
            <a:schemeClr val="bg1"/>
          </a:solidFill>
        </p:grpSpPr>
        <p:sp>
          <p:nvSpPr>
            <p:cNvPr id="755" name="Freeform: Shape 278">
              <a:extLst>
                <a:ext uri="{FF2B5EF4-FFF2-40B4-BE49-F238E27FC236}">
                  <a16:creationId xmlns:a16="http://schemas.microsoft.com/office/drawing/2014/main" id="{4C9101E9-9808-4761-8E5A-2F6D8FB1A197}"/>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6" name="Freeform: Shape 279">
              <a:extLst>
                <a:ext uri="{FF2B5EF4-FFF2-40B4-BE49-F238E27FC236}">
                  <a16:creationId xmlns:a16="http://schemas.microsoft.com/office/drawing/2014/main" id="{BA308E47-AE71-4C57-91D0-DE75508319E1}"/>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 name="Freeform: Shape 280">
              <a:extLst>
                <a:ext uri="{FF2B5EF4-FFF2-40B4-BE49-F238E27FC236}">
                  <a16:creationId xmlns:a16="http://schemas.microsoft.com/office/drawing/2014/main" id="{04F72D4B-5BE3-40C1-94AA-D9956A41C8A7}"/>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8" name="Freeform: Shape 281">
              <a:extLst>
                <a:ext uri="{FF2B5EF4-FFF2-40B4-BE49-F238E27FC236}">
                  <a16:creationId xmlns:a16="http://schemas.microsoft.com/office/drawing/2014/main" id="{8385FADA-340C-43D3-AE88-DAB8472E350D}"/>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9" name="Graphic 276">
            <a:extLst>
              <a:ext uri="{FF2B5EF4-FFF2-40B4-BE49-F238E27FC236}">
                <a16:creationId xmlns:a16="http://schemas.microsoft.com/office/drawing/2014/main" id="{1C0FB3AB-E5C0-427F-AB1B-360E424C9184}"/>
              </a:ext>
            </a:extLst>
          </p:cNvPr>
          <p:cNvGrpSpPr/>
          <p:nvPr/>
        </p:nvGrpSpPr>
        <p:grpSpPr>
          <a:xfrm>
            <a:off x="5269447" y="4182268"/>
            <a:ext cx="510189" cy="716571"/>
            <a:chOff x="5755481" y="2939577"/>
            <a:chExt cx="680085" cy="955195"/>
          </a:xfrm>
          <a:solidFill>
            <a:schemeClr val="bg1"/>
          </a:solidFill>
        </p:grpSpPr>
        <p:sp>
          <p:nvSpPr>
            <p:cNvPr id="760" name="Freeform: Shape 288">
              <a:extLst>
                <a:ext uri="{FF2B5EF4-FFF2-40B4-BE49-F238E27FC236}">
                  <a16:creationId xmlns:a16="http://schemas.microsoft.com/office/drawing/2014/main" id="{6F9150E2-35E7-4F65-9957-BA03FF5C10AB}"/>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1" name="Freeform: Shape 289">
              <a:extLst>
                <a:ext uri="{FF2B5EF4-FFF2-40B4-BE49-F238E27FC236}">
                  <a16:creationId xmlns:a16="http://schemas.microsoft.com/office/drawing/2014/main" id="{1B94EE4C-3A60-48A3-BA5C-F01E44F7B656}"/>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2" name="Freeform: Shape 290">
              <a:extLst>
                <a:ext uri="{FF2B5EF4-FFF2-40B4-BE49-F238E27FC236}">
                  <a16:creationId xmlns:a16="http://schemas.microsoft.com/office/drawing/2014/main" id="{1FEA900F-36C2-469D-B86F-33ED678D714E}"/>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3" name="Freeform: Shape 291">
              <a:extLst>
                <a:ext uri="{FF2B5EF4-FFF2-40B4-BE49-F238E27FC236}">
                  <a16:creationId xmlns:a16="http://schemas.microsoft.com/office/drawing/2014/main" id="{72360D77-C560-421E-9A93-3C3CD8D1FA57}"/>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64" name="Rectangle 763">
            <a:extLst>
              <a:ext uri="{FF2B5EF4-FFF2-40B4-BE49-F238E27FC236}">
                <a16:creationId xmlns:a16="http://schemas.microsoft.com/office/drawing/2014/main" id="{9F681D0F-E5EB-4E12-B7F8-5807F0027C6E}"/>
              </a:ext>
            </a:extLst>
          </p:cNvPr>
          <p:cNvSpPr/>
          <p:nvPr/>
        </p:nvSpPr>
        <p:spPr bwMode="auto">
          <a:xfrm>
            <a:off x="4993139" y="4754502"/>
            <a:ext cx="1062804" cy="556260"/>
          </a:xfrm>
          <a:prstGeom prst="rect">
            <a:avLst/>
          </a:prstGeom>
          <a:no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WARM STORE</a:t>
            </a:r>
          </a:p>
        </p:txBody>
      </p:sp>
      <p:cxnSp>
        <p:nvCxnSpPr>
          <p:cNvPr id="767" name="Straight Connector 766">
            <a:extLst>
              <a:ext uri="{FF2B5EF4-FFF2-40B4-BE49-F238E27FC236}">
                <a16:creationId xmlns:a16="http://schemas.microsoft.com/office/drawing/2014/main" id="{2C631160-BF59-4748-AA85-3A13023E48C6}"/>
              </a:ext>
            </a:extLst>
          </p:cNvPr>
          <p:cNvCxnSpPr/>
          <p:nvPr/>
        </p:nvCxnSpPr>
        <p:spPr>
          <a:xfrm>
            <a:off x="6313117" y="6438798"/>
            <a:ext cx="340242" cy="0"/>
          </a:xfrm>
          <a:prstGeom prst="line">
            <a:avLst/>
          </a:prstGeom>
          <a:ln w="28575">
            <a:solidFill>
              <a:schemeClr val="accent3"/>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15352335-85F1-4B4E-9C1A-C38EDC924EAB}"/>
              </a:ext>
            </a:extLst>
          </p:cNvPr>
          <p:cNvCxnSpPr/>
          <p:nvPr/>
        </p:nvCxnSpPr>
        <p:spPr>
          <a:xfrm>
            <a:off x="8045658" y="6438798"/>
            <a:ext cx="340242" cy="0"/>
          </a:xfrm>
          <a:prstGeom prst="line">
            <a:avLst/>
          </a:prstGeom>
          <a:ln w="28575">
            <a:solidFill>
              <a:schemeClr val="accent4"/>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2898D51A-1E3B-497F-BFA6-BDA413032A88}"/>
              </a:ext>
            </a:extLst>
          </p:cNvPr>
          <p:cNvCxnSpPr/>
          <p:nvPr/>
        </p:nvCxnSpPr>
        <p:spPr>
          <a:xfrm>
            <a:off x="10117679" y="6438798"/>
            <a:ext cx="340242" cy="0"/>
          </a:xfrm>
          <a:prstGeom prst="line">
            <a:avLst/>
          </a:prstGeom>
          <a:ln w="28575">
            <a:solidFill>
              <a:srgbClr val="E3591B"/>
            </a:solidFill>
            <a:prstDash val="solid"/>
            <a:tailEnd type="none" w="lg" len="med"/>
          </a:ln>
        </p:spPr>
        <p:style>
          <a:lnRef idx="1">
            <a:schemeClr val="accent1"/>
          </a:lnRef>
          <a:fillRef idx="0">
            <a:schemeClr val="accent1"/>
          </a:fillRef>
          <a:effectRef idx="0">
            <a:schemeClr val="accent1"/>
          </a:effectRef>
          <a:fontRef idx="minor">
            <a:schemeClr val="tx1"/>
          </a:fontRef>
        </p:style>
      </p:cxnSp>
      <p:grpSp>
        <p:nvGrpSpPr>
          <p:cNvPr id="792" name="Group 791">
            <a:extLst>
              <a:ext uri="{FF2B5EF4-FFF2-40B4-BE49-F238E27FC236}">
                <a16:creationId xmlns:a16="http://schemas.microsoft.com/office/drawing/2014/main" id="{8436424C-099A-4E11-96E4-42B5B119DC2A}"/>
              </a:ext>
            </a:extLst>
          </p:cNvPr>
          <p:cNvGrpSpPr/>
          <p:nvPr/>
        </p:nvGrpSpPr>
        <p:grpSpPr>
          <a:xfrm>
            <a:off x="3594648" y="2747945"/>
            <a:ext cx="353076" cy="381008"/>
            <a:chOff x="3218968" y="2962504"/>
            <a:chExt cx="388384" cy="419109"/>
          </a:xfrm>
        </p:grpSpPr>
        <p:pic>
          <p:nvPicPr>
            <p:cNvPr id="793" name="Picture 792">
              <a:extLst>
                <a:ext uri="{FF2B5EF4-FFF2-40B4-BE49-F238E27FC236}">
                  <a16:creationId xmlns:a16="http://schemas.microsoft.com/office/drawing/2014/main" id="{D06A089D-AEDE-4AE5-BB3D-3F053C20A038}"/>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331329" y="2962504"/>
              <a:ext cx="150917" cy="150917"/>
            </a:xfrm>
            <a:prstGeom prst="rect">
              <a:avLst/>
            </a:prstGeom>
          </p:spPr>
        </p:pic>
        <p:pic>
          <p:nvPicPr>
            <p:cNvPr id="794" name="Picture 793">
              <a:extLst>
                <a:ext uri="{FF2B5EF4-FFF2-40B4-BE49-F238E27FC236}">
                  <a16:creationId xmlns:a16="http://schemas.microsoft.com/office/drawing/2014/main" id="{7B7B267F-FD7D-49BE-A81C-DF339F1B0123}"/>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456435" y="3051218"/>
              <a:ext cx="150917" cy="150917"/>
            </a:xfrm>
            <a:prstGeom prst="rect">
              <a:avLst/>
            </a:prstGeom>
          </p:spPr>
        </p:pic>
        <p:pic>
          <p:nvPicPr>
            <p:cNvPr id="795" name="Graphic 794">
              <a:extLst>
                <a:ext uri="{FF2B5EF4-FFF2-40B4-BE49-F238E27FC236}">
                  <a16:creationId xmlns:a16="http://schemas.microsoft.com/office/drawing/2014/main" id="{8002763F-D808-45E2-A194-F98410EB0E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8968" y="3130350"/>
              <a:ext cx="251263" cy="251263"/>
            </a:xfrm>
            <a:prstGeom prst="rect">
              <a:avLst/>
            </a:prstGeom>
          </p:spPr>
        </p:pic>
      </p:grpSp>
      <p:sp>
        <p:nvSpPr>
          <p:cNvPr id="796" name="Rectangle 795">
            <a:extLst>
              <a:ext uri="{FF2B5EF4-FFF2-40B4-BE49-F238E27FC236}">
                <a16:creationId xmlns:a16="http://schemas.microsoft.com/office/drawing/2014/main" id="{718D1A8D-AC93-44DB-8D39-13B39F2CFFDA}"/>
              </a:ext>
            </a:extLst>
          </p:cNvPr>
          <p:cNvSpPr/>
          <p:nvPr/>
        </p:nvSpPr>
        <p:spPr bwMode="auto">
          <a:xfrm>
            <a:off x="3038448" y="2427634"/>
            <a:ext cx="1453888" cy="2420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Calculation engine</a:t>
            </a:r>
          </a:p>
        </p:txBody>
      </p:sp>
      <p:cxnSp>
        <p:nvCxnSpPr>
          <p:cNvPr id="797" name="Connector: Elbow 796">
            <a:extLst>
              <a:ext uri="{FF2B5EF4-FFF2-40B4-BE49-F238E27FC236}">
                <a16:creationId xmlns:a16="http://schemas.microsoft.com/office/drawing/2014/main" id="{E77F849D-0CA4-46D1-81ED-9584F572B3DE}"/>
              </a:ext>
            </a:extLst>
          </p:cNvPr>
          <p:cNvCxnSpPr>
            <a:cxnSpLocks/>
            <a:stCxn id="676" idx="1"/>
            <a:endCxn id="679" idx="1"/>
          </p:cNvCxnSpPr>
          <p:nvPr/>
        </p:nvCxnSpPr>
        <p:spPr>
          <a:xfrm rot="10800000">
            <a:off x="5170163" y="3724396"/>
            <a:ext cx="12700" cy="735856"/>
          </a:xfrm>
          <a:prstGeom prst="bentConnector3">
            <a:avLst>
              <a:gd name="adj1" fmla="val 1800000"/>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98" name="Rounded Rectangle 21">
            <a:extLst>
              <a:ext uri="{FF2B5EF4-FFF2-40B4-BE49-F238E27FC236}">
                <a16:creationId xmlns:a16="http://schemas.microsoft.com/office/drawing/2014/main" id="{677F08F7-87EB-47E0-A797-4796B3D4A09F}"/>
              </a:ext>
            </a:extLst>
          </p:cNvPr>
          <p:cNvSpPr/>
          <p:nvPr/>
        </p:nvSpPr>
        <p:spPr bwMode="auto">
          <a:xfrm>
            <a:off x="3059935" y="4607189"/>
            <a:ext cx="1439157" cy="324083"/>
          </a:xfrm>
          <a:prstGeom prst="roundRect">
            <a:avLst>
              <a:gd name="adj" fmla="val 27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Stream </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processing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engine</a:t>
            </a:r>
          </a:p>
        </p:txBody>
      </p:sp>
      <p:sp>
        <p:nvSpPr>
          <p:cNvPr id="799" name="Arrow: Pentagon 798">
            <a:extLst>
              <a:ext uri="{FF2B5EF4-FFF2-40B4-BE49-F238E27FC236}">
                <a16:creationId xmlns:a16="http://schemas.microsoft.com/office/drawing/2014/main" id="{3495AAD5-20FC-4CA3-A8F4-D1A02B9A0843}"/>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Collect</a:t>
            </a:r>
          </a:p>
        </p:txBody>
      </p:sp>
      <p:sp>
        <p:nvSpPr>
          <p:cNvPr id="800" name="Rectangle 799">
            <a:extLst>
              <a:ext uri="{FF2B5EF4-FFF2-40B4-BE49-F238E27FC236}">
                <a16:creationId xmlns:a16="http://schemas.microsoft.com/office/drawing/2014/main" id="{321513E4-00BB-42B3-9B54-C3A488FAC082}"/>
              </a:ext>
              <a:ext uri="{C183D7F6-B498-43B3-948B-1728B52AA6E4}">
                <adec:decorative xmlns:adec="http://schemas.microsoft.com/office/drawing/2017/decorative" val="1"/>
              </a:ext>
            </a:extLst>
          </p:cNvPr>
          <p:cNvSpPr/>
          <p:nvPr/>
        </p:nvSpPr>
        <p:spPr>
          <a:xfrm>
            <a:off x="411479" y="5955277"/>
            <a:ext cx="3982516" cy="91440"/>
          </a:xfrm>
          <a:prstGeom prst="rect">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cxnSp>
        <p:nvCxnSpPr>
          <p:cNvPr id="803" name="Straight Arrow Connector 802">
            <a:extLst>
              <a:ext uri="{FF2B5EF4-FFF2-40B4-BE49-F238E27FC236}">
                <a16:creationId xmlns:a16="http://schemas.microsoft.com/office/drawing/2014/main" id="{CA420E48-4BE9-42C9-A831-ABA272E7E6CD}"/>
              </a:ext>
            </a:extLst>
          </p:cNvPr>
          <p:cNvCxnSpPr>
            <a:cxnSpLocks/>
          </p:cNvCxnSpPr>
          <p:nvPr/>
        </p:nvCxnSpPr>
        <p:spPr>
          <a:xfrm flipV="1">
            <a:off x="3771343" y="3276744"/>
            <a:ext cx="0" cy="285208"/>
          </a:xfrm>
          <a:prstGeom prst="straightConnector1">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2" name="Straight Arrow Connector 811">
            <a:extLst>
              <a:ext uri="{FF2B5EF4-FFF2-40B4-BE49-F238E27FC236}">
                <a16:creationId xmlns:a16="http://schemas.microsoft.com/office/drawing/2014/main" id="{32A3C4F3-9D5C-4637-971E-FFC57D0E0D04}"/>
              </a:ext>
            </a:extLst>
          </p:cNvPr>
          <p:cNvCxnSpPr>
            <a:cxnSpLocks/>
          </p:cNvCxnSpPr>
          <p:nvPr/>
        </p:nvCxnSpPr>
        <p:spPr>
          <a:xfrm>
            <a:off x="4421200" y="4111386"/>
            <a:ext cx="532030" cy="0"/>
          </a:xfrm>
          <a:prstGeom prst="straightConnector1">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grpSp>
        <p:nvGrpSpPr>
          <p:cNvPr id="815" name="Group 814">
            <a:extLst>
              <a:ext uri="{FF2B5EF4-FFF2-40B4-BE49-F238E27FC236}">
                <a16:creationId xmlns:a16="http://schemas.microsoft.com/office/drawing/2014/main" id="{D592CC3F-7545-422B-AAEC-FC145271C58D}"/>
              </a:ext>
            </a:extLst>
          </p:cNvPr>
          <p:cNvGrpSpPr/>
          <p:nvPr/>
        </p:nvGrpSpPr>
        <p:grpSpPr>
          <a:xfrm>
            <a:off x="2190205" y="1227755"/>
            <a:ext cx="548640" cy="548640"/>
            <a:chOff x="1427625" y="2265815"/>
            <a:chExt cx="844109" cy="844111"/>
          </a:xfrm>
        </p:grpSpPr>
        <p:sp>
          <p:nvSpPr>
            <p:cNvPr id="816" name="Oval 815">
              <a:extLst>
                <a:ext uri="{FF2B5EF4-FFF2-40B4-BE49-F238E27FC236}">
                  <a16:creationId xmlns:a16="http://schemas.microsoft.com/office/drawing/2014/main" id="{7483BD57-D1D8-40E7-8898-625930C6D366}"/>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accent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7" name="Group 816">
              <a:extLst>
                <a:ext uri="{FF2B5EF4-FFF2-40B4-BE49-F238E27FC236}">
                  <a16:creationId xmlns:a16="http://schemas.microsoft.com/office/drawing/2014/main" id="{49240439-E7F1-4261-AD96-105419BB55A5}"/>
                </a:ext>
              </a:extLst>
            </p:cNvPr>
            <p:cNvGrpSpPr/>
            <p:nvPr/>
          </p:nvGrpSpPr>
          <p:grpSpPr>
            <a:xfrm>
              <a:off x="1653837" y="2463440"/>
              <a:ext cx="425119" cy="425320"/>
              <a:chOff x="2809993" y="1208899"/>
              <a:chExt cx="365586" cy="365760"/>
            </a:xfrm>
          </p:grpSpPr>
          <p:sp>
            <p:nvSpPr>
              <p:cNvPr id="818" name="BackToWindow_E73F" title="Icon of two arrows pointing towards eachother">
                <a:extLst>
                  <a:ext uri="{FF2B5EF4-FFF2-40B4-BE49-F238E27FC236}">
                    <a16:creationId xmlns:a16="http://schemas.microsoft.com/office/drawing/2014/main" id="{82D52922-B932-49A7-9B60-1BCD9705D552}"/>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19" name="BackToWindow_E73F" title="Icon of two arrows pointing towards eachother">
                <a:extLst>
                  <a:ext uri="{FF2B5EF4-FFF2-40B4-BE49-F238E27FC236}">
                    <a16:creationId xmlns:a16="http://schemas.microsoft.com/office/drawing/2014/main" id="{72DAD674-4C3A-4551-B473-907EC8E9355F}"/>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sp>
        <p:nvSpPr>
          <p:cNvPr id="820" name="Rectangle 819">
            <a:extLst>
              <a:ext uri="{FF2B5EF4-FFF2-40B4-BE49-F238E27FC236}">
                <a16:creationId xmlns:a16="http://schemas.microsoft.com/office/drawing/2014/main" id="{68E1BC31-BC9B-4CDB-AADB-ACC6E25C67DC}"/>
              </a:ext>
            </a:extLst>
          </p:cNvPr>
          <p:cNvSpPr/>
          <p:nvPr/>
        </p:nvSpPr>
        <p:spPr bwMode="auto">
          <a:xfrm>
            <a:off x="1736965" y="4039796"/>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821" name="Graphic 21">
            <a:extLst>
              <a:ext uri="{FF2B5EF4-FFF2-40B4-BE49-F238E27FC236}">
                <a16:creationId xmlns:a16="http://schemas.microsoft.com/office/drawing/2014/main" id="{C3B41FB4-0671-4AAB-81B7-D94045E396D4}"/>
              </a:ext>
            </a:extLst>
          </p:cNvPr>
          <p:cNvGrpSpPr/>
          <p:nvPr/>
        </p:nvGrpSpPr>
        <p:grpSpPr>
          <a:xfrm>
            <a:off x="1812867" y="3987981"/>
            <a:ext cx="299102" cy="304037"/>
            <a:chOff x="5614987" y="3432237"/>
            <a:chExt cx="946785" cy="962406"/>
          </a:xfrm>
          <a:solidFill>
            <a:schemeClr val="accent1">
              <a:lumMod val="75000"/>
            </a:schemeClr>
          </a:solidFill>
        </p:grpSpPr>
        <p:sp>
          <p:nvSpPr>
            <p:cNvPr id="822" name="Freeform: Shape 821">
              <a:extLst>
                <a:ext uri="{FF2B5EF4-FFF2-40B4-BE49-F238E27FC236}">
                  <a16:creationId xmlns:a16="http://schemas.microsoft.com/office/drawing/2014/main" id="{9180F953-ACD9-4F62-AD6A-3E5AE0138910}"/>
                </a:ext>
              </a:extLst>
            </p:cNvPr>
            <p:cNvSpPr/>
            <p:nvPr/>
          </p:nvSpPr>
          <p:spPr>
            <a:xfrm>
              <a:off x="6288880" y="3432237"/>
              <a:ext cx="272891" cy="267747"/>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3" name="Freeform: Shape 822">
              <a:extLst>
                <a:ext uri="{FF2B5EF4-FFF2-40B4-BE49-F238E27FC236}">
                  <a16:creationId xmlns:a16="http://schemas.microsoft.com/office/drawing/2014/main" id="{4D2543AA-597A-4D75-84E9-37AD09A2974A}"/>
                </a:ext>
              </a:extLst>
            </p:cNvPr>
            <p:cNvSpPr/>
            <p:nvPr/>
          </p:nvSpPr>
          <p:spPr>
            <a:xfrm>
              <a:off x="5614987" y="4126991"/>
              <a:ext cx="272891" cy="267652"/>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4" name="Freeform: Shape 823">
              <a:extLst>
                <a:ext uri="{FF2B5EF4-FFF2-40B4-BE49-F238E27FC236}">
                  <a16:creationId xmlns:a16="http://schemas.microsoft.com/office/drawing/2014/main" id="{F0BED055-18BE-47FF-A921-3904FEFFE184}"/>
                </a:ext>
              </a:extLst>
            </p:cNvPr>
            <p:cNvSpPr/>
            <p:nvPr/>
          </p:nvSpPr>
          <p:spPr>
            <a:xfrm>
              <a:off x="5690329" y="3495864"/>
              <a:ext cx="803338" cy="804195"/>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25" name="Connector: Elbow 824">
            <a:extLst>
              <a:ext uri="{FF2B5EF4-FFF2-40B4-BE49-F238E27FC236}">
                <a16:creationId xmlns:a16="http://schemas.microsoft.com/office/drawing/2014/main" id="{87D28AA3-05FE-4345-8162-4BE347AC0485}"/>
              </a:ext>
            </a:extLst>
          </p:cNvPr>
          <p:cNvCxnSpPr>
            <a:cxnSpLocks/>
            <a:endCxn id="684" idx="3"/>
          </p:cNvCxnSpPr>
          <p:nvPr/>
        </p:nvCxnSpPr>
        <p:spPr>
          <a:xfrm rot="5400000">
            <a:off x="2068948" y="4005671"/>
            <a:ext cx="1563067" cy="223269"/>
          </a:xfrm>
          <a:prstGeom prst="bentConnector2">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6F3EF301-CDB8-45B5-AF43-25B7CAE17B1A}"/>
              </a:ext>
            </a:extLst>
          </p:cNvPr>
          <p:cNvCxnSpPr>
            <a:cxnSpLocks/>
          </p:cNvCxnSpPr>
          <p:nvPr/>
        </p:nvCxnSpPr>
        <p:spPr>
          <a:xfrm>
            <a:off x="2738845" y="4111386"/>
            <a:ext cx="459325" cy="0"/>
          </a:xfrm>
          <a:prstGeom prst="straightConnector1">
            <a:avLst/>
          </a:prstGeom>
          <a:ln w="12700">
            <a:solidFill>
              <a:schemeClr val="accent3"/>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6549DFDD-9F4C-41FE-A113-0A823D320037}"/>
              </a:ext>
            </a:extLst>
          </p:cNvPr>
          <p:cNvCxnSpPr>
            <a:cxnSpLocks/>
          </p:cNvCxnSpPr>
          <p:nvPr/>
        </p:nvCxnSpPr>
        <p:spPr>
          <a:xfrm flipH="1">
            <a:off x="2738845" y="3335772"/>
            <a:ext cx="223270" cy="0"/>
          </a:xfrm>
          <a:prstGeom prst="straightConnector1">
            <a:avLst/>
          </a:prstGeom>
          <a:ln w="12700">
            <a:solidFill>
              <a:schemeClr val="accent3"/>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F772BAA-F760-054D-A9A0-9CF3F4024CED}"/>
              </a:ext>
            </a:extLst>
          </p:cNvPr>
          <p:cNvGrpSpPr/>
          <p:nvPr/>
        </p:nvGrpSpPr>
        <p:grpSpPr>
          <a:xfrm>
            <a:off x="3497023" y="2671875"/>
            <a:ext cx="548640" cy="548640"/>
            <a:chOff x="3497023" y="2671875"/>
            <a:chExt cx="548640" cy="548640"/>
          </a:xfrm>
        </p:grpSpPr>
        <p:sp>
          <p:nvSpPr>
            <p:cNvPr id="85" name="Oval 84">
              <a:extLst>
                <a:ext uri="{FF2B5EF4-FFF2-40B4-BE49-F238E27FC236}">
                  <a16:creationId xmlns:a16="http://schemas.microsoft.com/office/drawing/2014/main" id="{BE5F8CB5-38C0-9E4C-9567-C72CEE817928}"/>
                </a:ext>
              </a:extLst>
            </p:cNvPr>
            <p:cNvSpPr/>
            <p:nvPr/>
          </p:nvSpPr>
          <p:spPr bwMode="auto">
            <a:xfrm>
              <a:off x="3497023" y="2671875"/>
              <a:ext cx="548640" cy="548640"/>
            </a:xfrm>
            <a:prstGeom prst="ellipse">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86" name="Graphic 85">
              <a:extLst>
                <a:ext uri="{FF2B5EF4-FFF2-40B4-BE49-F238E27FC236}">
                  <a16:creationId xmlns:a16="http://schemas.microsoft.com/office/drawing/2014/main" id="{4C40548A-C8C2-2F4E-94CA-023817E62C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4648" y="2900533"/>
              <a:ext cx="228421" cy="228421"/>
            </a:xfrm>
            <a:prstGeom prst="rect">
              <a:avLst/>
            </a:prstGeom>
          </p:spPr>
        </p:pic>
        <p:pic>
          <p:nvPicPr>
            <p:cNvPr id="87" name="Picture 86">
              <a:extLst>
                <a:ext uri="{FF2B5EF4-FFF2-40B4-BE49-F238E27FC236}">
                  <a16:creationId xmlns:a16="http://schemas.microsoft.com/office/drawing/2014/main" id="{1546E081-B617-0148-8BD1-1DECF5DE0F5D}"/>
                </a:ext>
              </a:extLst>
            </p:cNvPr>
            <p:cNvPicPr>
              <a:picLocks noChangeAspect="1"/>
            </p:cNvPicPr>
            <p:nvPr/>
          </p:nvPicPr>
          <p:blipFill>
            <a:blip r:embed="rId10"/>
            <a:stretch>
              <a:fillRect/>
            </a:stretch>
          </p:blipFill>
          <p:spPr>
            <a:xfrm>
              <a:off x="3712269" y="2736833"/>
              <a:ext cx="137197" cy="137197"/>
            </a:xfrm>
            <a:prstGeom prst="rect">
              <a:avLst/>
            </a:prstGeom>
          </p:spPr>
        </p:pic>
        <p:pic>
          <p:nvPicPr>
            <p:cNvPr id="88" name="Picture 87">
              <a:extLst>
                <a:ext uri="{FF2B5EF4-FFF2-40B4-BE49-F238E27FC236}">
                  <a16:creationId xmlns:a16="http://schemas.microsoft.com/office/drawing/2014/main" id="{996F2B51-1ACF-7145-875E-B51C42C0CBB7}"/>
                </a:ext>
              </a:extLst>
            </p:cNvPr>
            <p:cNvPicPr>
              <a:picLocks noChangeAspect="1"/>
            </p:cNvPicPr>
            <p:nvPr/>
          </p:nvPicPr>
          <p:blipFill>
            <a:blip r:embed="rId10"/>
            <a:stretch>
              <a:fillRect/>
            </a:stretch>
          </p:blipFill>
          <p:spPr>
            <a:xfrm>
              <a:off x="3826958" y="2817845"/>
              <a:ext cx="137197" cy="137197"/>
            </a:xfrm>
            <a:prstGeom prst="rect">
              <a:avLst/>
            </a:prstGeom>
          </p:spPr>
        </p:pic>
      </p:grpSp>
      <p:sp>
        <p:nvSpPr>
          <p:cNvPr id="5" name="Rectangle 4">
            <a:extLst>
              <a:ext uri="{FF2B5EF4-FFF2-40B4-BE49-F238E27FC236}">
                <a16:creationId xmlns:a16="http://schemas.microsoft.com/office/drawing/2014/main" id="{08B129D9-1976-488D-B132-92B2EC02C0A1}"/>
              </a:ext>
            </a:extLst>
          </p:cNvPr>
          <p:cNvSpPr/>
          <p:nvPr/>
        </p:nvSpPr>
        <p:spPr bwMode="auto">
          <a:xfrm>
            <a:off x="4993139" y="2707321"/>
            <a:ext cx="1062804" cy="741510"/>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COLD STORE</a:t>
            </a:r>
            <a:b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br>
            <a:r>
              <a:rPr kumimoji="0" lang="en-US" sz="800" b="0" i="0" u="none" strike="noStrike" kern="1200" cap="none" spc="0" normalizeH="0" baseline="0" noProof="0" dirty="0">
                <a:ln>
                  <a:noFill/>
                </a:ln>
                <a:solidFill>
                  <a:srgbClr val="4472C4"/>
                </a:solidFill>
                <a:effectLst/>
                <a:uLnTx/>
                <a:uFillTx/>
                <a:latin typeface="Calibri Light" panose="020F0302020204030204"/>
                <a:ea typeface="+mn-ea"/>
                <a:cs typeface="+mn-cs"/>
              </a:rPr>
              <a:t>ADLS Gen 2/ Azure Blog</a:t>
            </a:r>
            <a:endPar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7135551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D67F29-0B42-4F6D-A12D-F47213B88AAF}"/>
              </a:ext>
            </a:extLst>
          </p:cNvPr>
          <p:cNvSpPr/>
          <p:nvPr/>
        </p:nvSpPr>
        <p:spPr bwMode="auto">
          <a:xfrm>
            <a:off x="3059935" y="2194832"/>
            <a:ext cx="4611624" cy="3145664"/>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3" name="Rectangle 2">
            <a:extLst>
              <a:ext uri="{FF2B5EF4-FFF2-40B4-BE49-F238E27FC236}">
                <a16:creationId xmlns:a16="http://schemas.microsoft.com/office/drawing/2014/main" id="{079756E4-223F-6348-9EE5-C0E095FA6330}"/>
              </a:ext>
            </a:extLst>
          </p:cNvPr>
          <p:cNvSpPr/>
          <p:nvPr/>
        </p:nvSpPr>
        <p:spPr bwMode="auto">
          <a:xfrm>
            <a:off x="7042451" y="2817845"/>
            <a:ext cx="1271011" cy="21591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871" name="Freeform: Shape 870">
            <a:extLst>
              <a:ext uri="{FF2B5EF4-FFF2-40B4-BE49-F238E27FC236}">
                <a16:creationId xmlns:a16="http://schemas.microsoft.com/office/drawing/2014/main" id="{4A3FF5BA-C5A5-44CD-B8C2-80B0ED684136}"/>
              </a:ext>
            </a:extLst>
          </p:cNvPr>
          <p:cNvSpPr/>
          <p:nvPr/>
        </p:nvSpPr>
        <p:spPr bwMode="auto">
          <a:xfrm>
            <a:off x="694230" y="2897173"/>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992070 w 992070"/>
              <a:gd name="connsiteY3" fmla="*/ 387341 h 2443324"/>
              <a:gd name="connsiteX4" fmla="*/ 992070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992070 w 992070"/>
              <a:gd name="connsiteY11" fmla="*/ 1944275 h 2443324"/>
              <a:gd name="connsiteX12" fmla="*/ 992070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992070" y="387341"/>
                </a:lnTo>
                <a:lnTo>
                  <a:pt x="992070" y="497069"/>
                </a:lnTo>
                <a:lnTo>
                  <a:pt x="676485" y="497069"/>
                </a:lnTo>
                <a:lnTo>
                  <a:pt x="676485" y="1165808"/>
                </a:lnTo>
                <a:lnTo>
                  <a:pt x="992070" y="1165808"/>
                </a:lnTo>
                <a:lnTo>
                  <a:pt x="992070" y="1275536"/>
                </a:lnTo>
                <a:lnTo>
                  <a:pt x="676485" y="1275536"/>
                </a:lnTo>
                <a:lnTo>
                  <a:pt x="676485" y="1944275"/>
                </a:lnTo>
                <a:lnTo>
                  <a:pt x="992070" y="1944275"/>
                </a:lnTo>
                <a:lnTo>
                  <a:pt x="992070"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872" name="Rectangle 871">
            <a:extLst>
              <a:ext uri="{FF2B5EF4-FFF2-40B4-BE49-F238E27FC236}">
                <a16:creationId xmlns:a16="http://schemas.microsoft.com/office/drawing/2014/main" id="{36A2590E-2967-4BB4-AE43-0E062BDD2F0B}"/>
              </a:ext>
            </a:extLst>
          </p:cNvPr>
          <p:cNvSpPr/>
          <p:nvPr/>
        </p:nvSpPr>
        <p:spPr bwMode="auto">
          <a:xfrm>
            <a:off x="1663901" y="3240620"/>
            <a:ext cx="260839" cy="1762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874" name="network" title="Icon of a device or computer network">
            <a:extLst>
              <a:ext uri="{FF2B5EF4-FFF2-40B4-BE49-F238E27FC236}">
                <a16:creationId xmlns:a16="http://schemas.microsoft.com/office/drawing/2014/main" id="{1041C69E-BA31-4721-AA75-C3706B9897DD}"/>
              </a:ext>
            </a:extLst>
          </p:cNvPr>
          <p:cNvSpPr>
            <a:spLocks noChangeAspect="1" noEditPoints="1"/>
          </p:cNvSpPr>
          <p:nvPr/>
        </p:nvSpPr>
        <p:spPr bwMode="auto">
          <a:xfrm>
            <a:off x="544196" y="2067280"/>
            <a:ext cx="267144" cy="27815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5" name="Oval 874">
            <a:extLst>
              <a:ext uri="{FF2B5EF4-FFF2-40B4-BE49-F238E27FC236}">
                <a16:creationId xmlns:a16="http://schemas.microsoft.com/office/drawing/2014/main" id="{CE7EA79A-626D-4701-961F-20CC4BEDBA01}"/>
              </a:ext>
            </a:extLst>
          </p:cNvPr>
          <p:cNvSpPr/>
          <p:nvPr/>
        </p:nvSpPr>
        <p:spPr bwMode="auto">
          <a:xfrm>
            <a:off x="412973" y="2676814"/>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76" name="Truck" title="Icon of a truck with a storage trailer">
            <a:extLst>
              <a:ext uri="{FF2B5EF4-FFF2-40B4-BE49-F238E27FC236}">
                <a16:creationId xmlns:a16="http://schemas.microsoft.com/office/drawing/2014/main" id="{5F9B0CF2-FCBA-4435-9DAC-3FF9FAF68B7E}"/>
              </a:ext>
            </a:extLst>
          </p:cNvPr>
          <p:cNvSpPr>
            <a:spLocks noChangeAspect="1" noEditPoints="1"/>
          </p:cNvSpPr>
          <p:nvPr/>
        </p:nvSpPr>
        <p:spPr bwMode="auto">
          <a:xfrm>
            <a:off x="497126" y="2861663"/>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77" name="Oval 876">
            <a:extLst>
              <a:ext uri="{FF2B5EF4-FFF2-40B4-BE49-F238E27FC236}">
                <a16:creationId xmlns:a16="http://schemas.microsoft.com/office/drawing/2014/main" id="{99FDB513-F70D-45BB-8FD7-AF59274D0F20}"/>
              </a:ext>
            </a:extLst>
          </p:cNvPr>
          <p:cNvSpPr/>
          <p:nvPr/>
        </p:nvSpPr>
        <p:spPr bwMode="auto">
          <a:xfrm>
            <a:off x="412973" y="3455281"/>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878" name="building_7" title="Icon of a building with a curved section protruding from it">
            <a:extLst>
              <a:ext uri="{FF2B5EF4-FFF2-40B4-BE49-F238E27FC236}">
                <a16:creationId xmlns:a16="http://schemas.microsoft.com/office/drawing/2014/main" id="{2E270054-646A-41FF-AEE3-454AD3285635}"/>
              </a:ext>
            </a:extLst>
          </p:cNvPr>
          <p:cNvSpPr>
            <a:spLocks noChangeAspect="1" noEditPoints="1"/>
          </p:cNvSpPr>
          <p:nvPr/>
        </p:nvSpPr>
        <p:spPr bwMode="auto">
          <a:xfrm>
            <a:off x="555949" y="3575761"/>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9" name="Oval 878">
            <a:extLst>
              <a:ext uri="{FF2B5EF4-FFF2-40B4-BE49-F238E27FC236}">
                <a16:creationId xmlns:a16="http://schemas.microsoft.com/office/drawing/2014/main" id="{C95280F5-496F-4129-9632-FB9E886C331F}"/>
              </a:ext>
            </a:extLst>
          </p:cNvPr>
          <p:cNvSpPr/>
          <p:nvPr/>
        </p:nvSpPr>
        <p:spPr bwMode="auto">
          <a:xfrm>
            <a:off x="412973" y="4233748"/>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880" name="building_11" title="Icon of a school house">
            <a:extLst>
              <a:ext uri="{FF2B5EF4-FFF2-40B4-BE49-F238E27FC236}">
                <a16:creationId xmlns:a16="http://schemas.microsoft.com/office/drawing/2014/main" id="{B981F863-9FD9-4B65-AB4A-7F8CE7FBDF54}"/>
              </a:ext>
            </a:extLst>
          </p:cNvPr>
          <p:cNvSpPr>
            <a:spLocks noChangeAspect="1" noEditPoints="1"/>
          </p:cNvSpPr>
          <p:nvPr/>
        </p:nvSpPr>
        <p:spPr bwMode="auto">
          <a:xfrm>
            <a:off x="491865" y="4378542"/>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1" name="Oval 880">
            <a:extLst>
              <a:ext uri="{FF2B5EF4-FFF2-40B4-BE49-F238E27FC236}">
                <a16:creationId xmlns:a16="http://schemas.microsoft.com/office/drawing/2014/main" id="{78BEB8F5-640F-4C9A-9143-DF097AF2A458}"/>
              </a:ext>
            </a:extLst>
          </p:cNvPr>
          <p:cNvSpPr/>
          <p:nvPr/>
        </p:nvSpPr>
        <p:spPr bwMode="auto">
          <a:xfrm>
            <a:off x="412973" y="5012215"/>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82" name="factory_3" title="Icon of a factory">
            <a:extLst>
              <a:ext uri="{FF2B5EF4-FFF2-40B4-BE49-F238E27FC236}">
                <a16:creationId xmlns:a16="http://schemas.microsoft.com/office/drawing/2014/main" id="{198FA050-A105-4E5F-9254-07CE0B394678}"/>
              </a:ext>
            </a:extLst>
          </p:cNvPr>
          <p:cNvSpPr>
            <a:spLocks noChangeAspect="1" noEditPoints="1"/>
          </p:cNvSpPr>
          <p:nvPr/>
        </p:nvSpPr>
        <p:spPr bwMode="auto">
          <a:xfrm>
            <a:off x="523698" y="5164920"/>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03" name="Title 1">
            <a:extLst>
              <a:ext uri="{FF2B5EF4-FFF2-40B4-BE49-F238E27FC236}">
                <a16:creationId xmlns:a16="http://schemas.microsoft.com/office/drawing/2014/main" id="{B5FE7631-AB65-4401-8750-D79BB0EA9DC5}"/>
              </a:ext>
            </a:extLst>
          </p:cNvPr>
          <p:cNvSpPr txBox="1">
            <a:spLocks/>
          </p:cNvSpPr>
          <p:nvPr/>
        </p:nvSpPr>
        <p:spPr>
          <a:xfrm>
            <a:off x="569409" y="194800"/>
            <a:ext cx="11049000" cy="492443"/>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ED7D31"/>
                </a:solidFill>
                <a:effectLst/>
                <a:uLnTx/>
                <a:uFillTx/>
                <a:latin typeface="Calibri Light" panose="020F0302020204030204"/>
                <a:ea typeface="+mn-ea"/>
                <a:cs typeface="Segoe UI" pitchFamily="34" charset="0"/>
              </a:rPr>
              <a:t>Azure Time Series Insights pay as you go high level architecture</a:t>
            </a:r>
          </a:p>
        </p:txBody>
      </p:sp>
      <p:sp>
        <p:nvSpPr>
          <p:cNvPr id="670" name="Rectangle 669">
            <a:extLst>
              <a:ext uri="{FF2B5EF4-FFF2-40B4-BE49-F238E27FC236}">
                <a16:creationId xmlns:a16="http://schemas.microsoft.com/office/drawing/2014/main" id="{CE73E3A4-D628-401E-91AB-26C265413E3E}"/>
              </a:ext>
            </a:extLst>
          </p:cNvPr>
          <p:cNvSpPr/>
          <p:nvPr/>
        </p:nvSpPr>
        <p:spPr bwMode="auto">
          <a:xfrm>
            <a:off x="5703707"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71" name="Arrow: Chevron 670">
            <a:extLst>
              <a:ext uri="{FF2B5EF4-FFF2-40B4-BE49-F238E27FC236}">
                <a16:creationId xmlns:a16="http://schemas.microsoft.com/office/drawing/2014/main" id="{2795D30E-28ED-4F58-83AD-EAD8A528B11C}"/>
              </a:ext>
              <a:ext uri="{C183D7F6-B498-43B3-948B-1728B52AA6E4}">
                <adec:decorative xmlns:adec="http://schemas.microsoft.com/office/drawing/2017/decorative" val="1"/>
              </a:ext>
            </a:extLst>
          </p:cNvPr>
          <p:cNvSpPr/>
          <p:nvPr/>
        </p:nvSpPr>
        <p:spPr>
          <a:xfrm>
            <a:off x="4414712"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Store</a:t>
            </a:r>
          </a:p>
        </p:txBody>
      </p:sp>
      <p:sp>
        <p:nvSpPr>
          <p:cNvPr id="672" name="Arrow: Chevron 671">
            <a:extLst>
              <a:ext uri="{FF2B5EF4-FFF2-40B4-BE49-F238E27FC236}">
                <a16:creationId xmlns:a16="http://schemas.microsoft.com/office/drawing/2014/main" id="{16823248-6057-4F03-B9C8-945B42F89A4A}"/>
              </a:ext>
              <a:ext uri="{C183D7F6-B498-43B3-948B-1728B52AA6E4}">
                <adec:decorative xmlns:adec="http://schemas.microsoft.com/office/drawing/2017/decorative" val="1"/>
              </a:ext>
            </a:extLst>
          </p:cNvPr>
          <p:cNvSpPr/>
          <p:nvPr/>
        </p:nvSpPr>
        <p:spPr>
          <a:xfrm>
            <a:off x="6566210"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Model</a:t>
            </a:r>
          </a:p>
        </p:txBody>
      </p:sp>
      <p:sp>
        <p:nvSpPr>
          <p:cNvPr id="673" name="Rectangle 672">
            <a:extLst>
              <a:ext uri="{FF2B5EF4-FFF2-40B4-BE49-F238E27FC236}">
                <a16:creationId xmlns:a16="http://schemas.microsoft.com/office/drawing/2014/main" id="{0137CF39-9421-4619-A7A0-F26835A22B14}"/>
              </a:ext>
              <a:ext uri="{C183D7F6-B498-43B3-948B-1728B52AA6E4}">
                <adec:decorative xmlns:adec="http://schemas.microsoft.com/office/drawing/2017/decorative" val="1"/>
              </a:ext>
            </a:extLst>
          </p:cNvPr>
          <p:cNvSpPr/>
          <p:nvPr/>
        </p:nvSpPr>
        <p:spPr>
          <a:xfrm>
            <a:off x="4411675" y="5955277"/>
            <a:ext cx="2152728" cy="91440"/>
          </a:xfrm>
          <a:prstGeom prst="rect">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74" name="Rectangle 673">
            <a:extLst>
              <a:ext uri="{FF2B5EF4-FFF2-40B4-BE49-F238E27FC236}">
                <a16:creationId xmlns:a16="http://schemas.microsoft.com/office/drawing/2014/main" id="{306B3792-365C-4368-9461-5FF8B107B1EF}"/>
              </a:ext>
              <a:ext uri="{C183D7F6-B498-43B3-948B-1728B52AA6E4}">
                <adec:decorative xmlns:adec="http://schemas.microsoft.com/office/drawing/2017/decorative" val="1"/>
              </a:ext>
            </a:extLst>
          </p:cNvPr>
          <p:cNvSpPr/>
          <p:nvPr/>
        </p:nvSpPr>
        <p:spPr>
          <a:xfrm>
            <a:off x="6590555" y="5955277"/>
            <a:ext cx="2126935" cy="91440"/>
          </a:xfrm>
          <a:prstGeom prst="rect">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75" name="Rectangle 674">
            <a:extLst>
              <a:ext uri="{FF2B5EF4-FFF2-40B4-BE49-F238E27FC236}">
                <a16:creationId xmlns:a16="http://schemas.microsoft.com/office/drawing/2014/main" id="{7E25093D-C64F-4772-99C3-1677ADE69E1A}"/>
              </a:ext>
            </a:extLst>
          </p:cNvPr>
          <p:cNvSpPr/>
          <p:nvPr/>
        </p:nvSpPr>
        <p:spPr bwMode="auto">
          <a:xfrm>
            <a:off x="5703707"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76" name="Rectangle 675">
            <a:extLst>
              <a:ext uri="{FF2B5EF4-FFF2-40B4-BE49-F238E27FC236}">
                <a16:creationId xmlns:a16="http://schemas.microsoft.com/office/drawing/2014/main" id="{BA6F0440-898A-4A9D-B03E-7FC987AB3BFF}"/>
              </a:ext>
            </a:extLst>
          </p:cNvPr>
          <p:cNvSpPr/>
          <p:nvPr/>
        </p:nvSpPr>
        <p:spPr bwMode="auto">
          <a:xfrm>
            <a:off x="3687390" y="2493902"/>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82" name="Rectangle 681">
            <a:extLst>
              <a:ext uri="{FF2B5EF4-FFF2-40B4-BE49-F238E27FC236}">
                <a16:creationId xmlns:a16="http://schemas.microsoft.com/office/drawing/2014/main" id="{B85B9435-26DF-41F4-8D4F-95DA2F43A37B}"/>
              </a:ext>
            </a:extLst>
          </p:cNvPr>
          <p:cNvSpPr/>
          <p:nvPr/>
        </p:nvSpPr>
        <p:spPr bwMode="auto">
          <a:xfrm>
            <a:off x="5170163"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84" name="Rectangle 683">
            <a:extLst>
              <a:ext uri="{FF2B5EF4-FFF2-40B4-BE49-F238E27FC236}">
                <a16:creationId xmlns:a16="http://schemas.microsoft.com/office/drawing/2014/main" id="{CFA6B0DE-87DE-4FB5-A569-DE1EA8E8E860}"/>
              </a:ext>
            </a:extLst>
          </p:cNvPr>
          <p:cNvSpPr/>
          <p:nvPr/>
        </p:nvSpPr>
        <p:spPr bwMode="auto">
          <a:xfrm>
            <a:off x="5170163"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85" name="Rectangle 684">
            <a:extLst>
              <a:ext uri="{FF2B5EF4-FFF2-40B4-BE49-F238E27FC236}">
                <a16:creationId xmlns:a16="http://schemas.microsoft.com/office/drawing/2014/main" id="{BFAF8037-9145-4015-913E-4B935F6CC31F}"/>
              </a:ext>
            </a:extLst>
          </p:cNvPr>
          <p:cNvSpPr/>
          <p:nvPr/>
        </p:nvSpPr>
        <p:spPr bwMode="auto">
          <a:xfrm>
            <a:off x="8017272"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87" name="Rectangle 686">
            <a:extLst>
              <a:ext uri="{FF2B5EF4-FFF2-40B4-BE49-F238E27FC236}">
                <a16:creationId xmlns:a16="http://schemas.microsoft.com/office/drawing/2014/main" id="{B8B278D1-F62C-4FFE-80D8-0B5DB1BD8E98}"/>
              </a:ext>
            </a:extLst>
          </p:cNvPr>
          <p:cNvSpPr/>
          <p:nvPr/>
        </p:nvSpPr>
        <p:spPr bwMode="auto">
          <a:xfrm>
            <a:off x="2058364" y="462070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Digital Twins</a:t>
            </a:r>
          </a:p>
        </p:txBody>
      </p:sp>
      <p:sp>
        <p:nvSpPr>
          <p:cNvPr id="688" name="Rectangle 687">
            <a:extLst>
              <a:ext uri="{FF2B5EF4-FFF2-40B4-BE49-F238E27FC236}">
                <a16:creationId xmlns:a16="http://schemas.microsoft.com/office/drawing/2014/main" id="{F360BE1C-BA4D-49C5-86E2-46A87AFB6FAE}"/>
              </a:ext>
            </a:extLst>
          </p:cNvPr>
          <p:cNvSpPr/>
          <p:nvPr/>
        </p:nvSpPr>
        <p:spPr bwMode="auto">
          <a:xfrm>
            <a:off x="2058364" y="386186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IOT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sp>
        <p:nvSpPr>
          <p:cNvPr id="689" name="Rectangle 688">
            <a:extLst>
              <a:ext uri="{FF2B5EF4-FFF2-40B4-BE49-F238E27FC236}">
                <a16:creationId xmlns:a16="http://schemas.microsoft.com/office/drawing/2014/main" id="{5D7269AC-D9BE-497F-B451-0C86C1C8CA8F}"/>
              </a:ext>
            </a:extLst>
          </p:cNvPr>
          <p:cNvSpPr/>
          <p:nvPr/>
        </p:nvSpPr>
        <p:spPr bwMode="auto">
          <a:xfrm>
            <a:off x="2058364" y="3062268"/>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Event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grpSp>
        <p:nvGrpSpPr>
          <p:cNvPr id="690" name="Graphic 21">
            <a:extLst>
              <a:ext uri="{FF2B5EF4-FFF2-40B4-BE49-F238E27FC236}">
                <a16:creationId xmlns:a16="http://schemas.microsoft.com/office/drawing/2014/main" id="{A54E208A-B2C6-421D-9F94-EC8D19F45FC7}"/>
              </a:ext>
            </a:extLst>
          </p:cNvPr>
          <p:cNvGrpSpPr/>
          <p:nvPr/>
        </p:nvGrpSpPr>
        <p:grpSpPr>
          <a:xfrm>
            <a:off x="1812867" y="3173105"/>
            <a:ext cx="265478" cy="330601"/>
            <a:chOff x="5653616" y="2462212"/>
            <a:chExt cx="924390" cy="951356"/>
          </a:xfrm>
          <a:solidFill>
            <a:schemeClr val="accent1">
              <a:lumMod val="75000"/>
            </a:schemeClr>
          </a:solidFill>
        </p:grpSpPr>
        <p:sp>
          <p:nvSpPr>
            <p:cNvPr id="691" name="Freeform: Shape 690">
              <a:extLst>
                <a:ext uri="{FF2B5EF4-FFF2-40B4-BE49-F238E27FC236}">
                  <a16:creationId xmlns:a16="http://schemas.microsoft.com/office/drawing/2014/main" id="{B4EDEF35-13B7-4220-A6A9-1A6CC1492109}"/>
                </a:ext>
              </a:extLst>
            </p:cNvPr>
            <p:cNvSpPr/>
            <p:nvPr/>
          </p:nvSpPr>
          <p:spPr>
            <a:xfrm>
              <a:off x="5653616" y="2462212"/>
              <a:ext cx="924348" cy="220122"/>
            </a:xfrm>
            <a:custGeom>
              <a:avLst/>
              <a:gdLst>
                <a:gd name="connsiteX0" fmla="*/ 2709 w 924348"/>
                <a:gd name="connsiteY0" fmla="*/ 0 h 220122"/>
                <a:gd name="connsiteX1" fmla="*/ 2709 w 924348"/>
                <a:gd name="connsiteY1" fmla="*/ 220123 h 220122"/>
                <a:gd name="connsiteX2" fmla="*/ 136440 w 924348"/>
                <a:gd name="connsiteY2" fmla="*/ 220123 h 220122"/>
                <a:gd name="connsiteX3" fmla="*/ 136440 w 924348"/>
                <a:gd name="connsiteY3" fmla="*/ 124016 h 220122"/>
                <a:gd name="connsiteX4" fmla="*/ 800333 w 924348"/>
                <a:gd name="connsiteY4" fmla="*/ 124016 h 220122"/>
                <a:gd name="connsiteX5" fmla="*/ 800333 w 924348"/>
                <a:gd name="connsiteY5" fmla="*/ 220123 h 220122"/>
                <a:gd name="connsiteX6" fmla="*/ 924348 w 924348"/>
                <a:gd name="connsiteY6" fmla="*/ 220123 h 220122"/>
                <a:gd name="connsiteX7" fmla="*/ 924348 w 924348"/>
                <a:gd name="connsiteY7" fmla="*/ 0 h 220122"/>
                <a:gd name="connsiteX8" fmla="*/ 2709 w 924348"/>
                <a:gd name="connsiteY8" fmla="*/ 0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122">
                  <a:moveTo>
                    <a:pt x="2709" y="0"/>
                  </a:moveTo>
                  <a:cubicBezTo>
                    <a:pt x="2709" y="0"/>
                    <a:pt x="-3387" y="220123"/>
                    <a:pt x="2709" y="220123"/>
                  </a:cubicBezTo>
                  <a:cubicBezTo>
                    <a:pt x="8805" y="220123"/>
                    <a:pt x="136440" y="220123"/>
                    <a:pt x="136440" y="220123"/>
                  </a:cubicBezTo>
                  <a:lnTo>
                    <a:pt x="136440" y="124016"/>
                  </a:lnTo>
                  <a:lnTo>
                    <a:pt x="800333" y="124016"/>
                  </a:lnTo>
                  <a:lnTo>
                    <a:pt x="800333" y="220123"/>
                  </a:lnTo>
                  <a:lnTo>
                    <a:pt x="924348" y="220123"/>
                  </a:lnTo>
                  <a:lnTo>
                    <a:pt x="924348" y="0"/>
                  </a:lnTo>
                  <a:lnTo>
                    <a:pt x="2709"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2" name="Freeform: Shape 691">
              <a:extLst>
                <a:ext uri="{FF2B5EF4-FFF2-40B4-BE49-F238E27FC236}">
                  <a16:creationId xmlns:a16="http://schemas.microsoft.com/office/drawing/2014/main" id="{3B0DE9EB-CBB4-4519-81B5-FDF62170E600}"/>
                </a:ext>
              </a:extLst>
            </p:cNvPr>
            <p:cNvSpPr/>
            <p:nvPr/>
          </p:nvSpPr>
          <p:spPr>
            <a:xfrm>
              <a:off x="5653658" y="3193351"/>
              <a:ext cx="924348" cy="220217"/>
            </a:xfrm>
            <a:custGeom>
              <a:avLst/>
              <a:gdLst>
                <a:gd name="connsiteX0" fmla="*/ 921639 w 924348"/>
                <a:gd name="connsiteY0" fmla="*/ 220123 h 220217"/>
                <a:gd name="connsiteX1" fmla="*/ 921639 w 924348"/>
                <a:gd name="connsiteY1" fmla="*/ 0 h 220217"/>
                <a:gd name="connsiteX2" fmla="*/ 787908 w 924348"/>
                <a:gd name="connsiteY2" fmla="*/ 0 h 220217"/>
                <a:gd name="connsiteX3" fmla="*/ 787908 w 924348"/>
                <a:gd name="connsiteY3" fmla="*/ 96107 h 220217"/>
                <a:gd name="connsiteX4" fmla="*/ 124016 w 924348"/>
                <a:gd name="connsiteY4" fmla="*/ 96107 h 220217"/>
                <a:gd name="connsiteX5" fmla="*/ 124016 w 924348"/>
                <a:gd name="connsiteY5" fmla="*/ 95 h 220217"/>
                <a:gd name="connsiteX6" fmla="*/ 0 w 924348"/>
                <a:gd name="connsiteY6" fmla="*/ 95 h 220217"/>
                <a:gd name="connsiteX7" fmla="*/ 0 w 924348"/>
                <a:gd name="connsiteY7" fmla="*/ 220218 h 220217"/>
                <a:gd name="connsiteX8" fmla="*/ 921639 w 924348"/>
                <a:gd name="connsiteY8" fmla="*/ 220218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217">
                  <a:moveTo>
                    <a:pt x="921639" y="220123"/>
                  </a:moveTo>
                  <a:cubicBezTo>
                    <a:pt x="921639" y="220123"/>
                    <a:pt x="927735" y="0"/>
                    <a:pt x="921639" y="0"/>
                  </a:cubicBezTo>
                  <a:cubicBezTo>
                    <a:pt x="915543" y="0"/>
                    <a:pt x="787908" y="0"/>
                    <a:pt x="787908" y="0"/>
                  </a:cubicBezTo>
                  <a:lnTo>
                    <a:pt x="787908" y="96107"/>
                  </a:lnTo>
                  <a:lnTo>
                    <a:pt x="124016" y="96107"/>
                  </a:lnTo>
                  <a:lnTo>
                    <a:pt x="124016" y="95"/>
                  </a:lnTo>
                  <a:lnTo>
                    <a:pt x="0" y="95"/>
                  </a:lnTo>
                  <a:lnTo>
                    <a:pt x="0" y="220218"/>
                  </a:lnTo>
                  <a:lnTo>
                    <a:pt x="921639" y="220218"/>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3" name="Freeform: Shape 692">
              <a:extLst>
                <a:ext uri="{FF2B5EF4-FFF2-40B4-BE49-F238E27FC236}">
                  <a16:creationId xmlns:a16="http://schemas.microsoft.com/office/drawing/2014/main" id="{FE50B66E-9C43-4596-9912-8BCE3FD02678}"/>
                </a:ext>
              </a:extLst>
            </p:cNvPr>
            <p:cNvSpPr/>
            <p:nvPr/>
          </p:nvSpPr>
          <p:spPr>
            <a:xfrm>
              <a:off x="5838729" y="268233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4" name="Freeform: Shape 693">
              <a:extLst>
                <a:ext uri="{FF2B5EF4-FFF2-40B4-BE49-F238E27FC236}">
                  <a16:creationId xmlns:a16="http://schemas.microsoft.com/office/drawing/2014/main" id="{95886BDD-CF00-461B-A96F-38F0FF7D4987}"/>
                </a:ext>
              </a:extLst>
            </p:cNvPr>
            <p:cNvSpPr/>
            <p:nvPr/>
          </p:nvSpPr>
          <p:spPr>
            <a:xfrm>
              <a:off x="5838729"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5" name="Freeform: Shape 694">
              <a:extLst>
                <a:ext uri="{FF2B5EF4-FFF2-40B4-BE49-F238E27FC236}">
                  <a16:creationId xmlns:a16="http://schemas.microsoft.com/office/drawing/2014/main" id="{28C23176-5D8B-43A8-8A6A-66D0E57F97A0}"/>
                </a:ext>
              </a:extLst>
            </p:cNvPr>
            <p:cNvSpPr/>
            <p:nvPr/>
          </p:nvSpPr>
          <p:spPr>
            <a:xfrm>
              <a:off x="5838729" y="3065335"/>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6" name="Freeform: Shape 695">
              <a:extLst>
                <a:ext uri="{FF2B5EF4-FFF2-40B4-BE49-F238E27FC236}">
                  <a16:creationId xmlns:a16="http://schemas.microsoft.com/office/drawing/2014/main" id="{0A097EF7-62DA-47FD-AE99-B919A789276A}"/>
                </a:ext>
              </a:extLst>
            </p:cNvPr>
            <p:cNvSpPr/>
            <p:nvPr/>
          </p:nvSpPr>
          <p:spPr>
            <a:xfrm>
              <a:off x="6063709" y="277348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7" name="Freeform: Shape 696">
              <a:extLst>
                <a:ext uri="{FF2B5EF4-FFF2-40B4-BE49-F238E27FC236}">
                  <a16:creationId xmlns:a16="http://schemas.microsoft.com/office/drawing/2014/main" id="{674AAFC0-C12D-4A09-BAFD-B725BA75B19F}"/>
                </a:ext>
              </a:extLst>
            </p:cNvPr>
            <p:cNvSpPr/>
            <p:nvPr/>
          </p:nvSpPr>
          <p:spPr>
            <a:xfrm>
              <a:off x="6063709" y="296808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8" name="Freeform: Shape 697">
              <a:extLst>
                <a:ext uri="{FF2B5EF4-FFF2-40B4-BE49-F238E27FC236}">
                  <a16:creationId xmlns:a16="http://schemas.microsoft.com/office/drawing/2014/main" id="{97FB0EFF-C35F-49A5-8E76-4707F60F1656}"/>
                </a:ext>
              </a:extLst>
            </p:cNvPr>
            <p:cNvSpPr/>
            <p:nvPr/>
          </p:nvSpPr>
          <p:spPr>
            <a:xfrm>
              <a:off x="6294691"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99" name="Picture 698" descr="A picture containing clock&#10;&#10;Description automatically generated">
            <a:extLst>
              <a:ext uri="{FF2B5EF4-FFF2-40B4-BE49-F238E27FC236}">
                <a16:creationId xmlns:a16="http://schemas.microsoft.com/office/drawing/2014/main" id="{CADC2618-ED9B-4485-AB55-983E0E115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67" y="4683495"/>
            <a:ext cx="341096" cy="429743"/>
          </a:xfrm>
          <a:prstGeom prst="rect">
            <a:avLst/>
          </a:prstGeom>
        </p:spPr>
      </p:pic>
      <p:sp>
        <p:nvSpPr>
          <p:cNvPr id="701" name="Rectangle 700">
            <a:extLst>
              <a:ext uri="{FF2B5EF4-FFF2-40B4-BE49-F238E27FC236}">
                <a16:creationId xmlns:a16="http://schemas.microsoft.com/office/drawing/2014/main" id="{84BCEA7C-533A-43CB-8429-CE082D1ECCFD}"/>
              </a:ext>
            </a:extLst>
          </p:cNvPr>
          <p:cNvSpPr/>
          <p:nvPr/>
        </p:nvSpPr>
        <p:spPr bwMode="auto">
          <a:xfrm>
            <a:off x="6095127" y="6257050"/>
            <a:ext cx="5758943" cy="363496"/>
          </a:xfrm>
          <a:prstGeom prst="rect">
            <a:avLst/>
          </a:prstGeom>
          <a:solidFill>
            <a:schemeClr val="bg1">
              <a:lumMod val="95000"/>
            </a:schemeClr>
          </a:solidFill>
          <a:ln w="6350">
            <a:no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02" name="TextBox 701">
            <a:extLst>
              <a:ext uri="{FF2B5EF4-FFF2-40B4-BE49-F238E27FC236}">
                <a16:creationId xmlns:a16="http://schemas.microsoft.com/office/drawing/2014/main" id="{860BE143-B6E2-451B-A808-B0C7ED639E9F}"/>
              </a:ext>
            </a:extLst>
          </p:cNvPr>
          <p:cNvSpPr txBox="1"/>
          <p:nvPr/>
        </p:nvSpPr>
        <p:spPr>
          <a:xfrm>
            <a:off x="6726426"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Timeseries data</a:t>
            </a:r>
          </a:p>
        </p:txBody>
      </p:sp>
      <p:sp>
        <p:nvSpPr>
          <p:cNvPr id="703" name="TextBox 702">
            <a:extLst>
              <a:ext uri="{FF2B5EF4-FFF2-40B4-BE49-F238E27FC236}">
                <a16:creationId xmlns:a16="http://schemas.microsoft.com/office/drawing/2014/main" id="{84C5F617-6AFE-4F81-8358-9F5DB505E8AB}"/>
              </a:ext>
            </a:extLst>
          </p:cNvPr>
          <p:cNvSpPr txBox="1"/>
          <p:nvPr/>
        </p:nvSpPr>
        <p:spPr>
          <a:xfrm>
            <a:off x="8458967"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API requests/returns</a:t>
            </a:r>
          </a:p>
        </p:txBody>
      </p:sp>
      <p:sp>
        <p:nvSpPr>
          <p:cNvPr id="704" name="TextBox 703">
            <a:extLst>
              <a:ext uri="{FF2B5EF4-FFF2-40B4-BE49-F238E27FC236}">
                <a16:creationId xmlns:a16="http://schemas.microsoft.com/office/drawing/2014/main" id="{A5298AE5-DF85-4CEF-9FE4-E6134DCF725C}"/>
              </a:ext>
            </a:extLst>
          </p:cNvPr>
          <p:cNvSpPr txBox="1"/>
          <p:nvPr/>
        </p:nvSpPr>
        <p:spPr>
          <a:xfrm>
            <a:off x="10530988"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AI/ML workflow</a:t>
            </a:r>
          </a:p>
        </p:txBody>
      </p:sp>
      <p:pic>
        <p:nvPicPr>
          <p:cNvPr id="711" name="Picture 710">
            <a:extLst>
              <a:ext uri="{FF2B5EF4-FFF2-40B4-BE49-F238E27FC236}">
                <a16:creationId xmlns:a16="http://schemas.microsoft.com/office/drawing/2014/main" id="{3EEF3E7E-4606-469E-918B-5E73F13042BE}"/>
              </a:ext>
            </a:extLst>
          </p:cNvPr>
          <p:cNvPicPr>
            <a:picLocks noChangeAspect="1"/>
          </p:cNvPicPr>
          <p:nvPr/>
        </p:nvPicPr>
        <p:blipFill>
          <a:blip r:embed="rId4">
            <a:duotone>
              <a:schemeClr val="accent1">
                <a:shade val="45000"/>
                <a:satMod val="135000"/>
              </a:schemeClr>
              <a:prstClr val="white"/>
            </a:duotone>
            <a:lum bright="-20000"/>
          </a:blip>
          <a:stretch>
            <a:fillRect/>
          </a:stretch>
        </p:blipFill>
        <p:spPr>
          <a:xfrm>
            <a:off x="3268636" y="3628691"/>
            <a:ext cx="1048388" cy="904388"/>
          </a:xfrm>
          <a:prstGeom prst="rect">
            <a:avLst/>
          </a:prstGeom>
        </p:spPr>
      </p:pic>
      <p:grpSp>
        <p:nvGrpSpPr>
          <p:cNvPr id="712" name="Group 711">
            <a:extLst>
              <a:ext uri="{FF2B5EF4-FFF2-40B4-BE49-F238E27FC236}">
                <a16:creationId xmlns:a16="http://schemas.microsoft.com/office/drawing/2014/main" id="{E164EB82-D039-4887-894E-51C4923A78FC}"/>
              </a:ext>
            </a:extLst>
          </p:cNvPr>
          <p:cNvGrpSpPr/>
          <p:nvPr/>
        </p:nvGrpSpPr>
        <p:grpSpPr>
          <a:xfrm>
            <a:off x="7264352" y="3418948"/>
            <a:ext cx="853216" cy="1372246"/>
            <a:chOff x="7172802" y="3508888"/>
            <a:chExt cx="853216" cy="1372246"/>
          </a:xfrm>
        </p:grpSpPr>
        <p:sp>
          <p:nvSpPr>
            <p:cNvPr id="713" name="Freeform: Shape 712">
              <a:extLst>
                <a:ext uri="{FF2B5EF4-FFF2-40B4-BE49-F238E27FC236}">
                  <a16:creationId xmlns:a16="http://schemas.microsoft.com/office/drawing/2014/main" id="{F8CD40F5-46A7-4519-8B58-FAFB10D7AEC1}"/>
                </a:ext>
              </a:extLst>
            </p:cNvPr>
            <p:cNvSpPr/>
            <p:nvPr/>
          </p:nvSpPr>
          <p:spPr bwMode="auto">
            <a:xfrm>
              <a:off x="7194926" y="4137515"/>
              <a:ext cx="792956" cy="340519"/>
            </a:xfrm>
            <a:custGeom>
              <a:avLst/>
              <a:gdLst>
                <a:gd name="connsiteX0" fmla="*/ 376237 w 792956"/>
                <a:gd name="connsiteY0" fmla="*/ 0 h 340519"/>
                <a:gd name="connsiteX1" fmla="*/ 0 w 792956"/>
                <a:gd name="connsiteY1" fmla="*/ 138113 h 340519"/>
                <a:gd name="connsiteX2" fmla="*/ 388144 w 792956"/>
                <a:gd name="connsiteY2" fmla="*/ 340519 h 340519"/>
                <a:gd name="connsiteX3" fmla="*/ 792956 w 792956"/>
                <a:gd name="connsiteY3" fmla="*/ 154782 h 340519"/>
                <a:gd name="connsiteX4" fmla="*/ 376237 w 792956"/>
                <a:gd name="connsiteY4" fmla="*/ 0 h 34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56" h="340519">
                  <a:moveTo>
                    <a:pt x="376237" y="0"/>
                  </a:moveTo>
                  <a:lnTo>
                    <a:pt x="0" y="138113"/>
                  </a:lnTo>
                  <a:lnTo>
                    <a:pt x="388144" y="340519"/>
                  </a:lnTo>
                  <a:lnTo>
                    <a:pt x="792956" y="154782"/>
                  </a:lnTo>
                  <a:lnTo>
                    <a:pt x="37623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714" name="Group 713">
              <a:extLst>
                <a:ext uri="{FF2B5EF4-FFF2-40B4-BE49-F238E27FC236}">
                  <a16:creationId xmlns:a16="http://schemas.microsoft.com/office/drawing/2014/main" id="{E459FEE5-218A-41A0-AE19-AC20D4C31241}"/>
                </a:ext>
              </a:extLst>
            </p:cNvPr>
            <p:cNvGrpSpPr/>
            <p:nvPr/>
          </p:nvGrpSpPr>
          <p:grpSpPr>
            <a:xfrm>
              <a:off x="7172802" y="3508888"/>
              <a:ext cx="853216" cy="1372246"/>
              <a:chOff x="7551470" y="2878314"/>
              <a:chExt cx="775651" cy="1247496"/>
            </a:xfrm>
            <a:solidFill>
              <a:schemeClr val="bg1"/>
            </a:solidFill>
          </p:grpSpPr>
          <p:sp>
            <p:nvSpPr>
              <p:cNvPr id="715" name="Freeform: Shape 308">
                <a:extLst>
                  <a:ext uri="{FF2B5EF4-FFF2-40B4-BE49-F238E27FC236}">
                    <a16:creationId xmlns:a16="http://schemas.microsoft.com/office/drawing/2014/main" id="{EB99D797-A179-4F98-A10F-203BC1865686}"/>
                  </a:ext>
                </a:extLst>
              </p:cNvPr>
              <p:cNvSpPr/>
              <p:nvPr/>
            </p:nvSpPr>
            <p:spPr>
              <a:xfrm>
                <a:off x="7551470" y="3426792"/>
                <a:ext cx="775651" cy="699018"/>
              </a:xfrm>
              <a:custGeom>
                <a:avLst/>
                <a:gdLst>
                  <a:gd name="connsiteX0" fmla="*/ 452166 w 457200"/>
                  <a:gd name="connsiteY0" fmla="*/ 74976 h 304800"/>
                  <a:gd name="connsiteX1" fmla="*/ 452166 w 457200"/>
                  <a:gd name="connsiteY1" fmla="*/ 98788 h 304800"/>
                  <a:gd name="connsiteX2" fmla="*/ 220708 w 457200"/>
                  <a:gd name="connsiteY2" fmla="*/ 182608 h 304800"/>
                  <a:gd name="connsiteX3" fmla="*/ 7348 w 457200"/>
                  <a:gd name="connsiteY3" fmla="*/ 95931 h 304800"/>
                  <a:gd name="connsiteX4" fmla="*/ 7348 w 457200"/>
                  <a:gd name="connsiteY4" fmla="*/ 65451 h 304800"/>
                  <a:gd name="connsiteX5" fmla="*/ 220708 w 457200"/>
                  <a:gd name="connsiteY5" fmla="*/ 7348 h 304800"/>
                  <a:gd name="connsiteX6" fmla="*/ 452166 w 457200"/>
                  <a:gd name="connsiteY6" fmla="*/ 74976 h 304800"/>
                  <a:gd name="connsiteX7" fmla="*/ 10205 w 457200"/>
                  <a:gd name="connsiteY7" fmla="*/ 126411 h 304800"/>
                  <a:gd name="connsiteX8" fmla="*/ 220708 w 457200"/>
                  <a:gd name="connsiteY8" fmla="*/ 212136 h 304800"/>
                  <a:gd name="connsiteX9" fmla="*/ 448355 w 457200"/>
                  <a:gd name="connsiteY9" fmla="*/ 129268 h 304800"/>
                  <a:gd name="connsiteX10" fmla="*/ 10205 w 457200"/>
                  <a:gd name="connsiteY10" fmla="*/ 158796 h 304800"/>
                  <a:gd name="connsiteX11" fmla="*/ 220708 w 457200"/>
                  <a:gd name="connsiteY11" fmla="*/ 244521 h 304800"/>
                  <a:gd name="connsiteX12" fmla="*/ 448355 w 457200"/>
                  <a:gd name="connsiteY12" fmla="*/ 161653 h 304800"/>
                  <a:gd name="connsiteX13" fmla="*/ 10205 w 457200"/>
                  <a:gd name="connsiteY13" fmla="*/ 189276 h 304800"/>
                  <a:gd name="connsiteX14" fmla="*/ 220708 w 457200"/>
                  <a:gd name="connsiteY14" fmla="*/ 275001 h 304800"/>
                  <a:gd name="connsiteX15" fmla="*/ 449308 w 457200"/>
                  <a:gd name="connsiteY15" fmla="*/ 192133 h 304800"/>
                  <a:gd name="connsiteX16" fmla="*/ 7348 w 457200"/>
                  <a:gd name="connsiteY16" fmla="*/ 95931 h 304800"/>
                  <a:gd name="connsiteX17" fmla="*/ 7348 w 457200"/>
                  <a:gd name="connsiteY17" fmla="*/ 219756 h 304800"/>
                  <a:gd name="connsiteX18" fmla="*/ 220708 w 457200"/>
                  <a:gd name="connsiteY18" fmla="*/ 306433 h 304800"/>
                  <a:gd name="connsiteX19" fmla="*/ 452166 w 457200"/>
                  <a:gd name="connsiteY19" fmla="*/ 222613 h 304800"/>
                  <a:gd name="connsiteX20" fmla="*/ 452166 w 457200"/>
                  <a:gd name="connsiteY20" fmla="*/ 95931 h 304800"/>
                  <a:gd name="connsiteX21" fmla="*/ 14016 w 457200"/>
                  <a:gd name="connsiteY21" fmla="*/ 68308 h 304800"/>
                  <a:gd name="connsiteX22" fmla="*/ 220708 w 457200"/>
                  <a:gd name="connsiteY22" fmla="*/ 147366 h 304800"/>
                  <a:gd name="connsiteX23" fmla="*/ 439783 w 457200"/>
                  <a:gd name="connsiteY23" fmla="*/ 749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304800">
                    <a:moveTo>
                      <a:pt x="452166" y="74976"/>
                    </a:moveTo>
                    <a:lnTo>
                      <a:pt x="452166" y="98788"/>
                    </a:lnTo>
                    <a:lnTo>
                      <a:pt x="220708" y="182608"/>
                    </a:lnTo>
                    <a:lnTo>
                      <a:pt x="7348" y="95931"/>
                    </a:lnTo>
                    <a:lnTo>
                      <a:pt x="7348" y="65451"/>
                    </a:lnTo>
                    <a:lnTo>
                      <a:pt x="220708" y="7348"/>
                    </a:lnTo>
                    <a:lnTo>
                      <a:pt x="452166" y="74976"/>
                    </a:lnTo>
                    <a:close/>
                    <a:moveTo>
                      <a:pt x="10205" y="126411"/>
                    </a:moveTo>
                    <a:lnTo>
                      <a:pt x="220708" y="212136"/>
                    </a:lnTo>
                    <a:lnTo>
                      <a:pt x="448355" y="129268"/>
                    </a:lnTo>
                    <a:moveTo>
                      <a:pt x="10205" y="158796"/>
                    </a:moveTo>
                    <a:lnTo>
                      <a:pt x="220708" y="244521"/>
                    </a:lnTo>
                    <a:lnTo>
                      <a:pt x="448355" y="161653"/>
                    </a:lnTo>
                    <a:moveTo>
                      <a:pt x="10205" y="189276"/>
                    </a:moveTo>
                    <a:lnTo>
                      <a:pt x="220708" y="275001"/>
                    </a:lnTo>
                    <a:lnTo>
                      <a:pt x="449308" y="192133"/>
                    </a:lnTo>
                    <a:moveTo>
                      <a:pt x="7348" y="95931"/>
                    </a:moveTo>
                    <a:lnTo>
                      <a:pt x="7348" y="219756"/>
                    </a:lnTo>
                    <a:lnTo>
                      <a:pt x="220708" y="306433"/>
                    </a:lnTo>
                    <a:lnTo>
                      <a:pt x="452166" y="222613"/>
                    </a:lnTo>
                    <a:lnTo>
                      <a:pt x="452166" y="95931"/>
                    </a:lnTo>
                    <a:moveTo>
                      <a:pt x="14016" y="68308"/>
                    </a:moveTo>
                    <a:lnTo>
                      <a:pt x="220708" y="147366"/>
                    </a:lnTo>
                    <a:lnTo>
                      <a:pt x="439783" y="74976"/>
                    </a:lnTo>
                  </a:path>
                </a:pathLst>
              </a:cu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nvGrpSpPr>
              <p:cNvPr id="716" name="Group 715">
                <a:extLst>
                  <a:ext uri="{FF2B5EF4-FFF2-40B4-BE49-F238E27FC236}">
                    <a16:creationId xmlns:a16="http://schemas.microsoft.com/office/drawing/2014/main" id="{7C03A7F8-121C-49EF-9D10-EEBA3AE322C8}"/>
                  </a:ext>
                </a:extLst>
              </p:cNvPr>
              <p:cNvGrpSpPr/>
              <p:nvPr/>
            </p:nvGrpSpPr>
            <p:grpSpPr>
              <a:xfrm>
                <a:off x="7621836" y="2878314"/>
                <a:ext cx="593389" cy="533513"/>
                <a:chOff x="665019" y="3039690"/>
                <a:chExt cx="542084" cy="536126"/>
              </a:xfrm>
              <a:grpFill/>
            </p:grpSpPr>
            <p:sp>
              <p:nvSpPr>
                <p:cNvPr id="717" name="Freeform: Shape 339">
                  <a:extLst>
                    <a:ext uri="{FF2B5EF4-FFF2-40B4-BE49-F238E27FC236}">
                      <a16:creationId xmlns:a16="http://schemas.microsoft.com/office/drawing/2014/main" id="{64274CF0-B2FD-42D4-B620-FA6A0BB846C1}"/>
                    </a:ext>
                  </a:extLst>
                </p:cNvPr>
                <p:cNvSpPr/>
                <p:nvPr/>
              </p:nvSpPr>
              <p:spPr>
                <a:xfrm>
                  <a:off x="818994" y="3039690"/>
                  <a:ext cx="236514" cy="266992"/>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18" name="Freeform: Shape 340">
                  <a:extLst>
                    <a:ext uri="{FF2B5EF4-FFF2-40B4-BE49-F238E27FC236}">
                      <a16:creationId xmlns:a16="http://schemas.microsoft.com/office/drawing/2014/main" id="{DEDC13D1-AD46-4C0A-9FC6-21ED1F91D8CF}"/>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19" name="Freeform: Shape 341">
                  <a:extLst>
                    <a:ext uri="{FF2B5EF4-FFF2-40B4-BE49-F238E27FC236}">
                      <a16:creationId xmlns:a16="http://schemas.microsoft.com/office/drawing/2014/main" id="{88E66696-89F5-43FB-88F5-50EC759B3B12}"/>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sp>
        <p:nvSpPr>
          <p:cNvPr id="720" name="Rectangle 719">
            <a:extLst>
              <a:ext uri="{FF2B5EF4-FFF2-40B4-BE49-F238E27FC236}">
                <a16:creationId xmlns:a16="http://schemas.microsoft.com/office/drawing/2014/main" id="{0CAC77B6-AD05-41EF-A072-B60670AA3282}"/>
              </a:ext>
            </a:extLst>
          </p:cNvPr>
          <p:cNvSpPr/>
          <p:nvPr/>
        </p:nvSpPr>
        <p:spPr bwMode="auto">
          <a:xfrm>
            <a:off x="6912935" y="2976680"/>
            <a:ext cx="1556050" cy="390278"/>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TIME SERIES </a:t>
            </a:r>
            <a:b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b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MODEL</a:t>
            </a:r>
          </a:p>
        </p:txBody>
      </p:sp>
      <p:grpSp>
        <p:nvGrpSpPr>
          <p:cNvPr id="745" name="Group 744">
            <a:extLst>
              <a:ext uri="{FF2B5EF4-FFF2-40B4-BE49-F238E27FC236}">
                <a16:creationId xmlns:a16="http://schemas.microsoft.com/office/drawing/2014/main" id="{1A85B717-89F6-48C3-8994-A66A2D906900}"/>
              </a:ext>
            </a:extLst>
          </p:cNvPr>
          <p:cNvGrpSpPr/>
          <p:nvPr/>
        </p:nvGrpSpPr>
        <p:grpSpPr>
          <a:xfrm>
            <a:off x="5253390" y="1227755"/>
            <a:ext cx="548640" cy="548640"/>
            <a:chOff x="4258502" y="2265815"/>
            <a:chExt cx="844109" cy="844111"/>
          </a:xfrm>
        </p:grpSpPr>
        <p:sp>
          <p:nvSpPr>
            <p:cNvPr id="746" name="Oval 745">
              <a:extLst>
                <a:ext uri="{FF2B5EF4-FFF2-40B4-BE49-F238E27FC236}">
                  <a16:creationId xmlns:a16="http://schemas.microsoft.com/office/drawing/2014/main" id="{1A6BFA51-38A3-488A-B50F-54933CB1294D}"/>
                </a:ext>
                <a:ext uri="{C183D7F6-B498-43B3-948B-1728B52AA6E4}">
                  <adec:decorative xmlns:adec="http://schemas.microsoft.com/office/drawing/2017/decorative" val="1"/>
                </a:ext>
              </a:extLst>
            </p:cNvPr>
            <p:cNvSpPr/>
            <p:nvPr/>
          </p:nvSpPr>
          <p:spPr bwMode="auto">
            <a:xfrm>
              <a:off x="4258502"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7" name="Database_EFC7" title="Icon of a cylinder">
              <a:extLst>
                <a:ext uri="{FF2B5EF4-FFF2-40B4-BE49-F238E27FC236}">
                  <a16:creationId xmlns:a16="http://schemas.microsoft.com/office/drawing/2014/main" id="{F2B6FCD5-C2C8-4FB6-ABF2-3C3678E9B653}"/>
                </a:ext>
              </a:extLst>
            </p:cNvPr>
            <p:cNvSpPr>
              <a:spLocks noChangeAspect="1" noEditPoints="1"/>
            </p:cNvSpPr>
            <p:nvPr/>
          </p:nvSpPr>
          <p:spPr bwMode="auto">
            <a:xfrm>
              <a:off x="4501709" y="2455397"/>
              <a:ext cx="357695" cy="4649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748" name="Group 747">
            <a:extLst>
              <a:ext uri="{FF2B5EF4-FFF2-40B4-BE49-F238E27FC236}">
                <a16:creationId xmlns:a16="http://schemas.microsoft.com/office/drawing/2014/main" id="{7FFE3C32-277D-4231-A46E-6F2792ADCCF3}"/>
              </a:ext>
            </a:extLst>
          </p:cNvPr>
          <p:cNvGrpSpPr/>
          <p:nvPr/>
        </p:nvGrpSpPr>
        <p:grpSpPr>
          <a:xfrm>
            <a:off x="7404888" y="1227755"/>
            <a:ext cx="548640" cy="548640"/>
            <a:chOff x="7089384" y="2265815"/>
            <a:chExt cx="844109" cy="844111"/>
          </a:xfrm>
        </p:grpSpPr>
        <p:sp>
          <p:nvSpPr>
            <p:cNvPr id="749" name="Oval 748">
              <a:extLst>
                <a:ext uri="{FF2B5EF4-FFF2-40B4-BE49-F238E27FC236}">
                  <a16:creationId xmlns:a16="http://schemas.microsoft.com/office/drawing/2014/main" id="{15EA95C4-46DB-4163-BD55-053B3C2BBEEB}"/>
                </a:ext>
                <a:ext uri="{C183D7F6-B498-43B3-948B-1728B52AA6E4}">
                  <adec:decorative xmlns:adec="http://schemas.microsoft.com/office/drawing/2017/decorative" val="1"/>
                </a:ext>
              </a:extLst>
            </p:cNvPr>
            <p:cNvSpPr/>
            <p:nvPr/>
          </p:nvSpPr>
          <p:spPr bwMode="auto">
            <a:xfrm>
              <a:off x="7089384"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0" name="Group 749">
              <a:extLst>
                <a:ext uri="{FF2B5EF4-FFF2-40B4-BE49-F238E27FC236}">
                  <a16:creationId xmlns:a16="http://schemas.microsoft.com/office/drawing/2014/main" id="{E1228189-3FCD-4786-B424-EF73391D679D}"/>
                </a:ext>
              </a:extLst>
            </p:cNvPr>
            <p:cNvGrpSpPr/>
            <p:nvPr/>
          </p:nvGrpSpPr>
          <p:grpSpPr>
            <a:xfrm>
              <a:off x="7256105" y="2422002"/>
              <a:ext cx="510665" cy="466758"/>
              <a:chOff x="665019" y="3030792"/>
              <a:chExt cx="542084" cy="545024"/>
            </a:xfrm>
          </p:grpSpPr>
          <p:sp>
            <p:nvSpPr>
              <p:cNvPr id="751" name="Freeform: Shape 750">
                <a:extLst>
                  <a:ext uri="{FF2B5EF4-FFF2-40B4-BE49-F238E27FC236}">
                    <a16:creationId xmlns:a16="http://schemas.microsoft.com/office/drawing/2014/main" id="{D01ABA74-4196-4532-89E4-85281675C6D1}"/>
                  </a:ext>
                </a:extLst>
              </p:cNvPr>
              <p:cNvSpPr/>
              <p:nvPr/>
            </p:nvSpPr>
            <p:spPr>
              <a:xfrm>
                <a:off x="818994" y="3030792"/>
                <a:ext cx="236514" cy="266991"/>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52" name="Freeform: Shape 751">
                <a:extLst>
                  <a:ext uri="{FF2B5EF4-FFF2-40B4-BE49-F238E27FC236}">
                    <a16:creationId xmlns:a16="http://schemas.microsoft.com/office/drawing/2014/main" id="{E3D4B92F-98BA-4FE5-837C-55D278D75C61}"/>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53" name="Freeform: Shape 752">
                <a:extLst>
                  <a:ext uri="{FF2B5EF4-FFF2-40B4-BE49-F238E27FC236}">
                    <a16:creationId xmlns:a16="http://schemas.microsoft.com/office/drawing/2014/main" id="{0CD794AF-11DE-44F9-99DF-DF262B35D6F4}"/>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nvGrpSpPr>
          <p:cNvPr id="757" name="Graphic 276">
            <a:extLst>
              <a:ext uri="{FF2B5EF4-FFF2-40B4-BE49-F238E27FC236}">
                <a16:creationId xmlns:a16="http://schemas.microsoft.com/office/drawing/2014/main" id="{59836AB3-2734-4820-BF9A-7EA5C454009C}"/>
              </a:ext>
            </a:extLst>
          </p:cNvPr>
          <p:cNvGrpSpPr/>
          <p:nvPr/>
        </p:nvGrpSpPr>
        <p:grpSpPr>
          <a:xfrm>
            <a:off x="5270118" y="3238488"/>
            <a:ext cx="510189" cy="716571"/>
            <a:chOff x="5755481" y="2939577"/>
            <a:chExt cx="680085" cy="955195"/>
          </a:xfrm>
          <a:solidFill>
            <a:schemeClr val="bg1"/>
          </a:solidFill>
        </p:grpSpPr>
        <p:sp>
          <p:nvSpPr>
            <p:cNvPr id="758" name="Freeform: Shape 278">
              <a:extLst>
                <a:ext uri="{FF2B5EF4-FFF2-40B4-BE49-F238E27FC236}">
                  <a16:creationId xmlns:a16="http://schemas.microsoft.com/office/drawing/2014/main" id="{757D88D6-C53C-4F6F-BEF2-0D7BB58C3A34}"/>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9" name="Freeform: Shape 279">
              <a:extLst>
                <a:ext uri="{FF2B5EF4-FFF2-40B4-BE49-F238E27FC236}">
                  <a16:creationId xmlns:a16="http://schemas.microsoft.com/office/drawing/2014/main" id="{60721AB8-49B4-45E0-AFD7-39E318164113}"/>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0" name="Freeform: Shape 280">
              <a:extLst>
                <a:ext uri="{FF2B5EF4-FFF2-40B4-BE49-F238E27FC236}">
                  <a16:creationId xmlns:a16="http://schemas.microsoft.com/office/drawing/2014/main" id="{1FEDAE4D-D278-4EDD-BD8E-D0813A337779}"/>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1" name="Freeform: Shape 281">
              <a:extLst>
                <a:ext uri="{FF2B5EF4-FFF2-40B4-BE49-F238E27FC236}">
                  <a16:creationId xmlns:a16="http://schemas.microsoft.com/office/drawing/2014/main" id="{15F2BBA0-2304-49C6-B7EB-CD1D0C187C21}"/>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2" name="Graphic 276">
            <a:extLst>
              <a:ext uri="{FF2B5EF4-FFF2-40B4-BE49-F238E27FC236}">
                <a16:creationId xmlns:a16="http://schemas.microsoft.com/office/drawing/2014/main" id="{0D209FFE-E2CE-4762-89A4-D7EC7FE025D5}"/>
              </a:ext>
            </a:extLst>
          </p:cNvPr>
          <p:cNvGrpSpPr/>
          <p:nvPr/>
        </p:nvGrpSpPr>
        <p:grpSpPr>
          <a:xfrm>
            <a:off x="5269447" y="4182268"/>
            <a:ext cx="510189" cy="716571"/>
            <a:chOff x="5755481" y="2939577"/>
            <a:chExt cx="680085" cy="955195"/>
          </a:xfrm>
          <a:solidFill>
            <a:schemeClr val="bg1"/>
          </a:solidFill>
        </p:grpSpPr>
        <p:sp>
          <p:nvSpPr>
            <p:cNvPr id="763" name="Freeform: Shape 288">
              <a:extLst>
                <a:ext uri="{FF2B5EF4-FFF2-40B4-BE49-F238E27FC236}">
                  <a16:creationId xmlns:a16="http://schemas.microsoft.com/office/drawing/2014/main" id="{BDF25443-9A1A-41BD-A5FD-8A8959215C62}"/>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4" name="Freeform: Shape 289">
              <a:extLst>
                <a:ext uri="{FF2B5EF4-FFF2-40B4-BE49-F238E27FC236}">
                  <a16:creationId xmlns:a16="http://schemas.microsoft.com/office/drawing/2014/main" id="{FFF43689-AC2C-4A97-9A19-DC8A7752416B}"/>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5" name="Freeform: Shape 290">
              <a:extLst>
                <a:ext uri="{FF2B5EF4-FFF2-40B4-BE49-F238E27FC236}">
                  <a16:creationId xmlns:a16="http://schemas.microsoft.com/office/drawing/2014/main" id="{98A06FAD-CA1D-409B-84BC-5C02594895E1}"/>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6" name="Freeform: Shape 291">
              <a:extLst>
                <a:ext uri="{FF2B5EF4-FFF2-40B4-BE49-F238E27FC236}">
                  <a16:creationId xmlns:a16="http://schemas.microsoft.com/office/drawing/2014/main" id="{3E52BD4B-0792-4152-8FA4-A29D216640B0}"/>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67" name="Rectangle 766">
            <a:extLst>
              <a:ext uri="{FF2B5EF4-FFF2-40B4-BE49-F238E27FC236}">
                <a16:creationId xmlns:a16="http://schemas.microsoft.com/office/drawing/2014/main" id="{92951448-5D52-47E2-B755-D7FE097A7778}"/>
              </a:ext>
            </a:extLst>
          </p:cNvPr>
          <p:cNvSpPr/>
          <p:nvPr/>
        </p:nvSpPr>
        <p:spPr bwMode="auto">
          <a:xfrm>
            <a:off x="4993139" y="4754502"/>
            <a:ext cx="1062804" cy="556260"/>
          </a:xfrm>
          <a:prstGeom prst="rect">
            <a:avLst/>
          </a:prstGeom>
          <a:no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WARM STORE</a:t>
            </a:r>
          </a:p>
        </p:txBody>
      </p:sp>
      <p:cxnSp>
        <p:nvCxnSpPr>
          <p:cNvPr id="770" name="Straight Connector 769">
            <a:extLst>
              <a:ext uri="{FF2B5EF4-FFF2-40B4-BE49-F238E27FC236}">
                <a16:creationId xmlns:a16="http://schemas.microsoft.com/office/drawing/2014/main" id="{8917EAA2-6679-41BE-8886-35BFB743A6EB}"/>
              </a:ext>
            </a:extLst>
          </p:cNvPr>
          <p:cNvCxnSpPr/>
          <p:nvPr/>
        </p:nvCxnSpPr>
        <p:spPr>
          <a:xfrm>
            <a:off x="6313117" y="6438798"/>
            <a:ext cx="340242" cy="0"/>
          </a:xfrm>
          <a:prstGeom prst="line">
            <a:avLst/>
          </a:prstGeom>
          <a:ln w="28575">
            <a:solidFill>
              <a:schemeClr val="accent3"/>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2B11EFDB-EDC2-4307-BAC8-3535D34A9A11}"/>
              </a:ext>
            </a:extLst>
          </p:cNvPr>
          <p:cNvCxnSpPr/>
          <p:nvPr/>
        </p:nvCxnSpPr>
        <p:spPr>
          <a:xfrm>
            <a:off x="8045658" y="6438798"/>
            <a:ext cx="340242" cy="0"/>
          </a:xfrm>
          <a:prstGeom prst="line">
            <a:avLst/>
          </a:prstGeom>
          <a:ln w="28575">
            <a:solidFill>
              <a:schemeClr val="accent4"/>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F7DF7F90-47C5-484D-813E-F22F617BC409}"/>
              </a:ext>
            </a:extLst>
          </p:cNvPr>
          <p:cNvCxnSpPr/>
          <p:nvPr/>
        </p:nvCxnSpPr>
        <p:spPr>
          <a:xfrm>
            <a:off x="10117679" y="6438798"/>
            <a:ext cx="340242" cy="0"/>
          </a:xfrm>
          <a:prstGeom prst="line">
            <a:avLst/>
          </a:prstGeom>
          <a:ln w="28575">
            <a:solidFill>
              <a:srgbClr val="E3591B"/>
            </a:solidFill>
            <a:prstDash val="solid"/>
            <a:tailEnd type="none" w="lg" len="med"/>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A65F7EE3-1BFF-43F5-9FF5-270103E79B4A}"/>
              </a:ext>
            </a:extLst>
          </p:cNvPr>
          <p:cNvGrpSpPr/>
          <p:nvPr/>
        </p:nvGrpSpPr>
        <p:grpSpPr>
          <a:xfrm>
            <a:off x="3594648" y="2747945"/>
            <a:ext cx="353076" cy="381008"/>
            <a:chOff x="3218968" y="2962504"/>
            <a:chExt cx="388384" cy="419109"/>
          </a:xfrm>
        </p:grpSpPr>
        <p:pic>
          <p:nvPicPr>
            <p:cNvPr id="796" name="Picture 795">
              <a:extLst>
                <a:ext uri="{FF2B5EF4-FFF2-40B4-BE49-F238E27FC236}">
                  <a16:creationId xmlns:a16="http://schemas.microsoft.com/office/drawing/2014/main" id="{A61D309F-9830-4647-8A78-1EE21D2F5D4E}"/>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331329" y="2962504"/>
              <a:ext cx="150917" cy="150917"/>
            </a:xfrm>
            <a:prstGeom prst="rect">
              <a:avLst/>
            </a:prstGeom>
          </p:spPr>
        </p:pic>
        <p:pic>
          <p:nvPicPr>
            <p:cNvPr id="797" name="Picture 796">
              <a:extLst>
                <a:ext uri="{FF2B5EF4-FFF2-40B4-BE49-F238E27FC236}">
                  <a16:creationId xmlns:a16="http://schemas.microsoft.com/office/drawing/2014/main" id="{4894FA30-4DDA-4BDE-9C5E-9534D5FDD266}"/>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456435" y="3051218"/>
              <a:ext cx="150917" cy="150917"/>
            </a:xfrm>
            <a:prstGeom prst="rect">
              <a:avLst/>
            </a:prstGeom>
          </p:spPr>
        </p:pic>
        <p:pic>
          <p:nvPicPr>
            <p:cNvPr id="798" name="Graphic 797">
              <a:extLst>
                <a:ext uri="{FF2B5EF4-FFF2-40B4-BE49-F238E27FC236}">
                  <a16:creationId xmlns:a16="http://schemas.microsoft.com/office/drawing/2014/main" id="{09F8ABF0-A85F-45F5-8DA6-427B471561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8968" y="3130350"/>
              <a:ext cx="251263" cy="251263"/>
            </a:xfrm>
            <a:prstGeom prst="rect">
              <a:avLst/>
            </a:prstGeom>
          </p:spPr>
        </p:pic>
      </p:grpSp>
      <p:cxnSp>
        <p:nvCxnSpPr>
          <p:cNvPr id="800" name="Connector: Elbow 799">
            <a:extLst>
              <a:ext uri="{FF2B5EF4-FFF2-40B4-BE49-F238E27FC236}">
                <a16:creationId xmlns:a16="http://schemas.microsoft.com/office/drawing/2014/main" id="{EAA42AA4-E856-4A1F-BE5D-12D36607B46B}"/>
              </a:ext>
            </a:extLst>
          </p:cNvPr>
          <p:cNvCxnSpPr>
            <a:cxnSpLocks/>
            <a:stCxn id="682" idx="1"/>
            <a:endCxn id="684" idx="1"/>
          </p:cNvCxnSpPr>
          <p:nvPr/>
        </p:nvCxnSpPr>
        <p:spPr>
          <a:xfrm rot="10800000">
            <a:off x="5170163" y="3724396"/>
            <a:ext cx="12700" cy="735856"/>
          </a:xfrm>
          <a:prstGeom prst="bentConnector3">
            <a:avLst>
              <a:gd name="adj1" fmla="val 1800000"/>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801" name="Rounded Rectangle 21">
            <a:extLst>
              <a:ext uri="{FF2B5EF4-FFF2-40B4-BE49-F238E27FC236}">
                <a16:creationId xmlns:a16="http://schemas.microsoft.com/office/drawing/2014/main" id="{7AB99913-F5A6-4BBD-89FB-A81D811BF90A}"/>
              </a:ext>
            </a:extLst>
          </p:cNvPr>
          <p:cNvSpPr/>
          <p:nvPr/>
        </p:nvSpPr>
        <p:spPr bwMode="auto">
          <a:xfrm>
            <a:off x="3238883" y="4607189"/>
            <a:ext cx="1081260" cy="324083"/>
          </a:xfrm>
          <a:prstGeom prst="roundRect">
            <a:avLst>
              <a:gd name="adj" fmla="val 27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Stream </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processing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engine</a:t>
            </a:r>
          </a:p>
        </p:txBody>
      </p:sp>
      <p:sp>
        <p:nvSpPr>
          <p:cNvPr id="802" name="Arrow: Pentagon 801">
            <a:extLst>
              <a:ext uri="{FF2B5EF4-FFF2-40B4-BE49-F238E27FC236}">
                <a16:creationId xmlns:a16="http://schemas.microsoft.com/office/drawing/2014/main" id="{FD45825F-530C-4721-9658-BA4F801AFDA1}"/>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Collect</a:t>
            </a:r>
          </a:p>
        </p:txBody>
      </p:sp>
      <p:sp>
        <p:nvSpPr>
          <p:cNvPr id="803" name="Rectangle 802">
            <a:extLst>
              <a:ext uri="{FF2B5EF4-FFF2-40B4-BE49-F238E27FC236}">
                <a16:creationId xmlns:a16="http://schemas.microsoft.com/office/drawing/2014/main" id="{47AE36BD-8540-46CE-AF5F-BA35D56AC44B}"/>
              </a:ext>
              <a:ext uri="{C183D7F6-B498-43B3-948B-1728B52AA6E4}">
                <adec:decorative xmlns:adec="http://schemas.microsoft.com/office/drawing/2017/decorative" val="1"/>
              </a:ext>
            </a:extLst>
          </p:cNvPr>
          <p:cNvSpPr/>
          <p:nvPr/>
        </p:nvSpPr>
        <p:spPr>
          <a:xfrm>
            <a:off x="411479" y="5955277"/>
            <a:ext cx="3982516" cy="91440"/>
          </a:xfrm>
          <a:prstGeom prst="rect">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cxnSp>
        <p:nvCxnSpPr>
          <p:cNvPr id="806" name="Straight Arrow Connector 805">
            <a:extLst>
              <a:ext uri="{FF2B5EF4-FFF2-40B4-BE49-F238E27FC236}">
                <a16:creationId xmlns:a16="http://schemas.microsoft.com/office/drawing/2014/main" id="{CF816F6A-2B95-4FC8-A6F1-6EF4978937E5}"/>
              </a:ext>
            </a:extLst>
          </p:cNvPr>
          <p:cNvCxnSpPr>
            <a:cxnSpLocks/>
          </p:cNvCxnSpPr>
          <p:nvPr/>
        </p:nvCxnSpPr>
        <p:spPr>
          <a:xfrm flipV="1">
            <a:off x="3771343" y="3276744"/>
            <a:ext cx="0" cy="285208"/>
          </a:xfrm>
          <a:prstGeom prst="straightConnector1">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34D7CF4F-9A0B-4028-AAF4-98F747BCDAFE}"/>
              </a:ext>
            </a:extLst>
          </p:cNvPr>
          <p:cNvCxnSpPr>
            <a:cxnSpLocks/>
          </p:cNvCxnSpPr>
          <p:nvPr/>
        </p:nvCxnSpPr>
        <p:spPr>
          <a:xfrm>
            <a:off x="4421200" y="4111386"/>
            <a:ext cx="532030" cy="0"/>
          </a:xfrm>
          <a:prstGeom prst="straightConnector1">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grpSp>
        <p:nvGrpSpPr>
          <p:cNvPr id="818" name="Group 817">
            <a:extLst>
              <a:ext uri="{FF2B5EF4-FFF2-40B4-BE49-F238E27FC236}">
                <a16:creationId xmlns:a16="http://schemas.microsoft.com/office/drawing/2014/main" id="{7669C63A-3275-4E9D-9449-73584ECCD126}"/>
              </a:ext>
            </a:extLst>
          </p:cNvPr>
          <p:cNvGrpSpPr/>
          <p:nvPr/>
        </p:nvGrpSpPr>
        <p:grpSpPr>
          <a:xfrm>
            <a:off x="2190205" y="1227755"/>
            <a:ext cx="548640" cy="548640"/>
            <a:chOff x="1427625" y="2265815"/>
            <a:chExt cx="844109" cy="844111"/>
          </a:xfrm>
        </p:grpSpPr>
        <p:sp>
          <p:nvSpPr>
            <p:cNvPr id="819" name="Oval 818">
              <a:extLst>
                <a:ext uri="{FF2B5EF4-FFF2-40B4-BE49-F238E27FC236}">
                  <a16:creationId xmlns:a16="http://schemas.microsoft.com/office/drawing/2014/main" id="{E7826914-5A41-4695-872D-BF1A15BE980B}"/>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accent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0" name="Group 819">
              <a:extLst>
                <a:ext uri="{FF2B5EF4-FFF2-40B4-BE49-F238E27FC236}">
                  <a16:creationId xmlns:a16="http://schemas.microsoft.com/office/drawing/2014/main" id="{F3FFF6BD-9552-4410-B2C6-3B418AC6CFB9}"/>
                </a:ext>
              </a:extLst>
            </p:cNvPr>
            <p:cNvGrpSpPr/>
            <p:nvPr/>
          </p:nvGrpSpPr>
          <p:grpSpPr>
            <a:xfrm>
              <a:off x="1653837" y="2463440"/>
              <a:ext cx="425119" cy="425320"/>
              <a:chOff x="2809993" y="1208899"/>
              <a:chExt cx="365586" cy="365760"/>
            </a:xfrm>
          </p:grpSpPr>
          <p:sp>
            <p:nvSpPr>
              <p:cNvPr id="821" name="BackToWindow_E73F" title="Icon of two arrows pointing towards eachother">
                <a:extLst>
                  <a:ext uri="{FF2B5EF4-FFF2-40B4-BE49-F238E27FC236}">
                    <a16:creationId xmlns:a16="http://schemas.microsoft.com/office/drawing/2014/main" id="{4B43DADF-460E-4F07-9CF5-C1521FE05BA8}"/>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22" name="BackToWindow_E73F" title="Icon of two arrows pointing towards eachother">
                <a:extLst>
                  <a:ext uri="{FF2B5EF4-FFF2-40B4-BE49-F238E27FC236}">
                    <a16:creationId xmlns:a16="http://schemas.microsoft.com/office/drawing/2014/main" id="{E8F928B3-3F05-4D6F-AAF9-7ED7B913403B}"/>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sp>
        <p:nvSpPr>
          <p:cNvPr id="823" name="Rectangle 822">
            <a:extLst>
              <a:ext uri="{FF2B5EF4-FFF2-40B4-BE49-F238E27FC236}">
                <a16:creationId xmlns:a16="http://schemas.microsoft.com/office/drawing/2014/main" id="{8D6EF06C-D1AF-4FFA-B628-6A1F756C8DD2}"/>
              </a:ext>
            </a:extLst>
          </p:cNvPr>
          <p:cNvSpPr/>
          <p:nvPr/>
        </p:nvSpPr>
        <p:spPr bwMode="auto">
          <a:xfrm>
            <a:off x="1736965" y="4039796"/>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824" name="Graphic 21">
            <a:extLst>
              <a:ext uri="{FF2B5EF4-FFF2-40B4-BE49-F238E27FC236}">
                <a16:creationId xmlns:a16="http://schemas.microsoft.com/office/drawing/2014/main" id="{2F2462B0-2BD9-46B3-A671-06F1D935D6DC}"/>
              </a:ext>
            </a:extLst>
          </p:cNvPr>
          <p:cNvGrpSpPr/>
          <p:nvPr/>
        </p:nvGrpSpPr>
        <p:grpSpPr>
          <a:xfrm>
            <a:off x="1812867" y="3987981"/>
            <a:ext cx="299102" cy="304037"/>
            <a:chOff x="5614987" y="3432237"/>
            <a:chExt cx="946785" cy="962406"/>
          </a:xfrm>
          <a:solidFill>
            <a:schemeClr val="accent1">
              <a:lumMod val="75000"/>
            </a:schemeClr>
          </a:solidFill>
        </p:grpSpPr>
        <p:sp>
          <p:nvSpPr>
            <p:cNvPr id="825" name="Freeform: Shape 824">
              <a:extLst>
                <a:ext uri="{FF2B5EF4-FFF2-40B4-BE49-F238E27FC236}">
                  <a16:creationId xmlns:a16="http://schemas.microsoft.com/office/drawing/2014/main" id="{DEB1400B-4A37-4A2A-B8E1-B11C4B9EF212}"/>
                </a:ext>
              </a:extLst>
            </p:cNvPr>
            <p:cNvSpPr/>
            <p:nvPr/>
          </p:nvSpPr>
          <p:spPr>
            <a:xfrm>
              <a:off x="6288880" y="3432237"/>
              <a:ext cx="272891" cy="267747"/>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6" name="Freeform: Shape 825">
              <a:extLst>
                <a:ext uri="{FF2B5EF4-FFF2-40B4-BE49-F238E27FC236}">
                  <a16:creationId xmlns:a16="http://schemas.microsoft.com/office/drawing/2014/main" id="{D054DA5A-CD79-4B12-BA69-526BDB1E0072}"/>
                </a:ext>
              </a:extLst>
            </p:cNvPr>
            <p:cNvSpPr/>
            <p:nvPr/>
          </p:nvSpPr>
          <p:spPr>
            <a:xfrm>
              <a:off x="5614987" y="4126991"/>
              <a:ext cx="272891" cy="267652"/>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7" name="Freeform: Shape 826">
              <a:extLst>
                <a:ext uri="{FF2B5EF4-FFF2-40B4-BE49-F238E27FC236}">
                  <a16:creationId xmlns:a16="http://schemas.microsoft.com/office/drawing/2014/main" id="{EBFBB994-0E56-4690-94DB-72007C9A2788}"/>
                </a:ext>
              </a:extLst>
            </p:cNvPr>
            <p:cNvSpPr/>
            <p:nvPr/>
          </p:nvSpPr>
          <p:spPr>
            <a:xfrm>
              <a:off x="5690329" y="3495864"/>
              <a:ext cx="803338" cy="804195"/>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28" name="Connector: Elbow 827">
            <a:extLst>
              <a:ext uri="{FF2B5EF4-FFF2-40B4-BE49-F238E27FC236}">
                <a16:creationId xmlns:a16="http://schemas.microsoft.com/office/drawing/2014/main" id="{31AD0751-9417-4772-95D8-AFC10A44B021}"/>
              </a:ext>
            </a:extLst>
          </p:cNvPr>
          <p:cNvCxnSpPr>
            <a:cxnSpLocks/>
            <a:endCxn id="687" idx="3"/>
          </p:cNvCxnSpPr>
          <p:nvPr/>
        </p:nvCxnSpPr>
        <p:spPr>
          <a:xfrm rot="5400000">
            <a:off x="2062834" y="3999558"/>
            <a:ext cx="1575294" cy="223269"/>
          </a:xfrm>
          <a:prstGeom prst="bentConnector2">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cxnSp>
        <p:nvCxnSpPr>
          <p:cNvPr id="829" name="Straight Arrow Connector 828">
            <a:extLst>
              <a:ext uri="{FF2B5EF4-FFF2-40B4-BE49-F238E27FC236}">
                <a16:creationId xmlns:a16="http://schemas.microsoft.com/office/drawing/2014/main" id="{988BE081-8A66-4F80-B8A8-78212C9D9E14}"/>
              </a:ext>
            </a:extLst>
          </p:cNvPr>
          <p:cNvCxnSpPr>
            <a:cxnSpLocks/>
          </p:cNvCxnSpPr>
          <p:nvPr/>
        </p:nvCxnSpPr>
        <p:spPr>
          <a:xfrm>
            <a:off x="2738845" y="4111386"/>
            <a:ext cx="459325" cy="0"/>
          </a:xfrm>
          <a:prstGeom prst="straightConnector1">
            <a:avLst/>
          </a:prstGeom>
          <a:ln w="12700">
            <a:solidFill>
              <a:schemeClr val="accent3"/>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C34D2AE5-7544-4545-BA9E-564A7FD19C31}"/>
              </a:ext>
            </a:extLst>
          </p:cNvPr>
          <p:cNvCxnSpPr>
            <a:cxnSpLocks/>
          </p:cNvCxnSpPr>
          <p:nvPr/>
        </p:nvCxnSpPr>
        <p:spPr>
          <a:xfrm flipH="1">
            <a:off x="2738845" y="3335772"/>
            <a:ext cx="223270" cy="0"/>
          </a:xfrm>
          <a:prstGeom prst="straightConnector1">
            <a:avLst/>
          </a:prstGeom>
          <a:ln w="12700">
            <a:solidFill>
              <a:schemeClr val="accent3"/>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A816549E-13C0-0649-8CC4-E80B26FCDB65}"/>
              </a:ext>
            </a:extLst>
          </p:cNvPr>
          <p:cNvGrpSpPr/>
          <p:nvPr/>
        </p:nvGrpSpPr>
        <p:grpSpPr>
          <a:xfrm>
            <a:off x="3497023" y="2671875"/>
            <a:ext cx="548640" cy="548640"/>
            <a:chOff x="3497023" y="2671875"/>
            <a:chExt cx="548640" cy="548640"/>
          </a:xfrm>
        </p:grpSpPr>
        <p:sp>
          <p:nvSpPr>
            <p:cNvPr id="106" name="Oval 105">
              <a:extLst>
                <a:ext uri="{FF2B5EF4-FFF2-40B4-BE49-F238E27FC236}">
                  <a16:creationId xmlns:a16="http://schemas.microsoft.com/office/drawing/2014/main" id="{868CB7B7-6FF1-9D43-B40C-78C97CB54E2E}"/>
                </a:ext>
              </a:extLst>
            </p:cNvPr>
            <p:cNvSpPr/>
            <p:nvPr/>
          </p:nvSpPr>
          <p:spPr bwMode="auto">
            <a:xfrm>
              <a:off x="3497023" y="2671875"/>
              <a:ext cx="548640" cy="548640"/>
            </a:xfrm>
            <a:prstGeom prst="ellipse">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07" name="Graphic 106">
              <a:extLst>
                <a:ext uri="{FF2B5EF4-FFF2-40B4-BE49-F238E27FC236}">
                  <a16:creationId xmlns:a16="http://schemas.microsoft.com/office/drawing/2014/main" id="{82B75C1F-BC67-2341-9432-5C5E6FDF28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4648" y="2900533"/>
              <a:ext cx="228421" cy="228421"/>
            </a:xfrm>
            <a:prstGeom prst="rect">
              <a:avLst/>
            </a:prstGeom>
          </p:spPr>
        </p:pic>
        <p:pic>
          <p:nvPicPr>
            <p:cNvPr id="108" name="Picture 107">
              <a:extLst>
                <a:ext uri="{FF2B5EF4-FFF2-40B4-BE49-F238E27FC236}">
                  <a16:creationId xmlns:a16="http://schemas.microsoft.com/office/drawing/2014/main" id="{76631A94-5209-8C43-936D-AB0097265A72}"/>
                </a:ext>
              </a:extLst>
            </p:cNvPr>
            <p:cNvPicPr>
              <a:picLocks noChangeAspect="1"/>
            </p:cNvPicPr>
            <p:nvPr/>
          </p:nvPicPr>
          <p:blipFill>
            <a:blip r:embed="rId10"/>
            <a:stretch>
              <a:fillRect/>
            </a:stretch>
          </p:blipFill>
          <p:spPr>
            <a:xfrm>
              <a:off x="3712269" y="2736833"/>
              <a:ext cx="137197" cy="137197"/>
            </a:xfrm>
            <a:prstGeom prst="rect">
              <a:avLst/>
            </a:prstGeom>
          </p:spPr>
        </p:pic>
        <p:pic>
          <p:nvPicPr>
            <p:cNvPr id="109" name="Picture 108">
              <a:extLst>
                <a:ext uri="{FF2B5EF4-FFF2-40B4-BE49-F238E27FC236}">
                  <a16:creationId xmlns:a16="http://schemas.microsoft.com/office/drawing/2014/main" id="{2AB0563B-39C9-3D45-93FD-70DECCCB8D1B}"/>
                </a:ext>
              </a:extLst>
            </p:cNvPr>
            <p:cNvPicPr>
              <a:picLocks noChangeAspect="1"/>
            </p:cNvPicPr>
            <p:nvPr/>
          </p:nvPicPr>
          <p:blipFill>
            <a:blip r:embed="rId10"/>
            <a:stretch>
              <a:fillRect/>
            </a:stretch>
          </p:blipFill>
          <p:spPr>
            <a:xfrm>
              <a:off x="3826958" y="2817845"/>
              <a:ext cx="137197" cy="137197"/>
            </a:xfrm>
            <a:prstGeom prst="rect">
              <a:avLst/>
            </a:prstGeom>
          </p:spPr>
        </p:pic>
      </p:grpSp>
      <p:sp>
        <p:nvSpPr>
          <p:cNvPr id="7" name="Rectangle 6">
            <a:extLst>
              <a:ext uri="{FF2B5EF4-FFF2-40B4-BE49-F238E27FC236}">
                <a16:creationId xmlns:a16="http://schemas.microsoft.com/office/drawing/2014/main" id="{F7CF9F53-E42F-49C2-AD11-F25E6591EBB1}"/>
              </a:ext>
            </a:extLst>
          </p:cNvPr>
          <p:cNvSpPr/>
          <p:nvPr/>
        </p:nvSpPr>
        <p:spPr bwMode="auto">
          <a:xfrm>
            <a:off x="3038448" y="2294016"/>
            <a:ext cx="1453888" cy="375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Real Time Processing engine</a:t>
            </a:r>
          </a:p>
        </p:txBody>
      </p:sp>
      <p:sp>
        <p:nvSpPr>
          <p:cNvPr id="11" name="Rectangle 10">
            <a:extLst>
              <a:ext uri="{FF2B5EF4-FFF2-40B4-BE49-F238E27FC236}">
                <a16:creationId xmlns:a16="http://schemas.microsoft.com/office/drawing/2014/main" id="{925EBBEF-F4EB-4380-8F4D-A3A178E692EB}"/>
              </a:ext>
            </a:extLst>
          </p:cNvPr>
          <p:cNvSpPr/>
          <p:nvPr/>
        </p:nvSpPr>
        <p:spPr bwMode="auto">
          <a:xfrm>
            <a:off x="4993139" y="2707321"/>
            <a:ext cx="1062804" cy="741510"/>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COLD STORE</a:t>
            </a:r>
            <a:b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br>
            <a:r>
              <a:rPr kumimoji="0" lang="en-US" sz="800" b="0" i="0" u="none" strike="noStrike" kern="1200" cap="none" spc="0" normalizeH="0" baseline="0" noProof="0" dirty="0">
                <a:ln>
                  <a:noFill/>
                </a:ln>
                <a:solidFill>
                  <a:srgbClr val="4472C4"/>
                </a:solidFill>
                <a:effectLst/>
                <a:uLnTx/>
                <a:uFillTx/>
                <a:latin typeface="Calibri Light" panose="020F0302020204030204"/>
                <a:ea typeface="+mn-ea"/>
                <a:cs typeface="+mn-cs"/>
              </a:rPr>
              <a:t>ADLS Gen 2/ Azure Blob</a:t>
            </a:r>
            <a:endPar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528141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Freeform: Shape 1025">
            <a:extLst>
              <a:ext uri="{FF2B5EF4-FFF2-40B4-BE49-F238E27FC236}">
                <a16:creationId xmlns:a16="http://schemas.microsoft.com/office/drawing/2014/main" id="{32850F9C-4FC0-4FFD-805F-B6CC96791841}"/>
              </a:ext>
            </a:extLst>
          </p:cNvPr>
          <p:cNvSpPr/>
          <p:nvPr/>
        </p:nvSpPr>
        <p:spPr bwMode="auto">
          <a:xfrm>
            <a:off x="694230" y="2897173"/>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992070 w 992070"/>
              <a:gd name="connsiteY3" fmla="*/ 387341 h 2443324"/>
              <a:gd name="connsiteX4" fmla="*/ 992070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992070 w 992070"/>
              <a:gd name="connsiteY11" fmla="*/ 1944275 h 2443324"/>
              <a:gd name="connsiteX12" fmla="*/ 992070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992070" y="387341"/>
                </a:lnTo>
                <a:lnTo>
                  <a:pt x="992070" y="497069"/>
                </a:lnTo>
                <a:lnTo>
                  <a:pt x="676485" y="497069"/>
                </a:lnTo>
                <a:lnTo>
                  <a:pt x="676485" y="1165808"/>
                </a:lnTo>
                <a:lnTo>
                  <a:pt x="992070" y="1165808"/>
                </a:lnTo>
                <a:lnTo>
                  <a:pt x="992070" y="1275536"/>
                </a:lnTo>
                <a:lnTo>
                  <a:pt x="676485" y="1275536"/>
                </a:lnTo>
                <a:lnTo>
                  <a:pt x="676485" y="1944275"/>
                </a:lnTo>
                <a:lnTo>
                  <a:pt x="992070" y="1944275"/>
                </a:lnTo>
                <a:lnTo>
                  <a:pt x="992070"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027" name="Rectangle 1026">
            <a:extLst>
              <a:ext uri="{FF2B5EF4-FFF2-40B4-BE49-F238E27FC236}">
                <a16:creationId xmlns:a16="http://schemas.microsoft.com/office/drawing/2014/main" id="{F5DF63E6-1A25-4935-A694-A6D399075A80}"/>
              </a:ext>
            </a:extLst>
          </p:cNvPr>
          <p:cNvSpPr/>
          <p:nvPr/>
        </p:nvSpPr>
        <p:spPr bwMode="auto">
          <a:xfrm>
            <a:off x="1663901" y="3240620"/>
            <a:ext cx="260839" cy="1762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029" name="network" title="Icon of a device or computer network">
            <a:extLst>
              <a:ext uri="{FF2B5EF4-FFF2-40B4-BE49-F238E27FC236}">
                <a16:creationId xmlns:a16="http://schemas.microsoft.com/office/drawing/2014/main" id="{317A2AF5-05D1-427B-B0B9-53EA35E5926C}"/>
              </a:ext>
            </a:extLst>
          </p:cNvPr>
          <p:cNvSpPr>
            <a:spLocks noChangeAspect="1" noEditPoints="1"/>
          </p:cNvSpPr>
          <p:nvPr/>
        </p:nvSpPr>
        <p:spPr bwMode="auto">
          <a:xfrm>
            <a:off x="544196" y="2067280"/>
            <a:ext cx="267144" cy="27815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0" name="Oval 1029">
            <a:extLst>
              <a:ext uri="{FF2B5EF4-FFF2-40B4-BE49-F238E27FC236}">
                <a16:creationId xmlns:a16="http://schemas.microsoft.com/office/drawing/2014/main" id="{4C825022-82B6-4993-A6D7-A112DBA076FA}"/>
              </a:ext>
            </a:extLst>
          </p:cNvPr>
          <p:cNvSpPr/>
          <p:nvPr/>
        </p:nvSpPr>
        <p:spPr bwMode="auto">
          <a:xfrm>
            <a:off x="412973" y="2676814"/>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031" name="Truck" title="Icon of a truck with a storage trailer">
            <a:extLst>
              <a:ext uri="{FF2B5EF4-FFF2-40B4-BE49-F238E27FC236}">
                <a16:creationId xmlns:a16="http://schemas.microsoft.com/office/drawing/2014/main" id="{E4C40CC4-E7E2-4AD6-882E-7DC28FC6C00C}"/>
              </a:ext>
            </a:extLst>
          </p:cNvPr>
          <p:cNvSpPr>
            <a:spLocks noChangeAspect="1" noEditPoints="1"/>
          </p:cNvSpPr>
          <p:nvPr/>
        </p:nvSpPr>
        <p:spPr bwMode="auto">
          <a:xfrm>
            <a:off x="497126" y="2861663"/>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32" name="Oval 1031">
            <a:extLst>
              <a:ext uri="{FF2B5EF4-FFF2-40B4-BE49-F238E27FC236}">
                <a16:creationId xmlns:a16="http://schemas.microsoft.com/office/drawing/2014/main" id="{6EDA6CAE-B8A1-420A-BBA0-005472DBFAA1}"/>
              </a:ext>
            </a:extLst>
          </p:cNvPr>
          <p:cNvSpPr/>
          <p:nvPr/>
        </p:nvSpPr>
        <p:spPr bwMode="auto">
          <a:xfrm>
            <a:off x="412973" y="3455281"/>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1033" name="building_7" title="Icon of a building with a curved section protruding from it">
            <a:extLst>
              <a:ext uri="{FF2B5EF4-FFF2-40B4-BE49-F238E27FC236}">
                <a16:creationId xmlns:a16="http://schemas.microsoft.com/office/drawing/2014/main" id="{BA394ABD-0B74-49C6-83A7-4CEF123015DF}"/>
              </a:ext>
            </a:extLst>
          </p:cNvPr>
          <p:cNvSpPr>
            <a:spLocks noChangeAspect="1" noEditPoints="1"/>
          </p:cNvSpPr>
          <p:nvPr/>
        </p:nvSpPr>
        <p:spPr bwMode="auto">
          <a:xfrm>
            <a:off x="555949" y="3575761"/>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4" name="Oval 1033">
            <a:extLst>
              <a:ext uri="{FF2B5EF4-FFF2-40B4-BE49-F238E27FC236}">
                <a16:creationId xmlns:a16="http://schemas.microsoft.com/office/drawing/2014/main" id="{A84B1EBF-6F8D-4EA2-83BD-6BBBCBB65DC4}"/>
              </a:ext>
            </a:extLst>
          </p:cNvPr>
          <p:cNvSpPr/>
          <p:nvPr/>
        </p:nvSpPr>
        <p:spPr bwMode="auto">
          <a:xfrm>
            <a:off x="412973" y="4233748"/>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035" name="building_11" title="Icon of a school house">
            <a:extLst>
              <a:ext uri="{FF2B5EF4-FFF2-40B4-BE49-F238E27FC236}">
                <a16:creationId xmlns:a16="http://schemas.microsoft.com/office/drawing/2014/main" id="{A7CB7070-DE82-46EC-BAD5-BEE47065C57D}"/>
              </a:ext>
            </a:extLst>
          </p:cNvPr>
          <p:cNvSpPr>
            <a:spLocks noChangeAspect="1" noEditPoints="1"/>
          </p:cNvSpPr>
          <p:nvPr/>
        </p:nvSpPr>
        <p:spPr bwMode="auto">
          <a:xfrm>
            <a:off x="491865" y="4378542"/>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6" name="Oval 1035">
            <a:extLst>
              <a:ext uri="{FF2B5EF4-FFF2-40B4-BE49-F238E27FC236}">
                <a16:creationId xmlns:a16="http://schemas.microsoft.com/office/drawing/2014/main" id="{B2B3E748-3B75-4DE9-B870-8A83E6DEB119}"/>
              </a:ext>
            </a:extLst>
          </p:cNvPr>
          <p:cNvSpPr/>
          <p:nvPr/>
        </p:nvSpPr>
        <p:spPr bwMode="auto">
          <a:xfrm>
            <a:off x="412973" y="5012215"/>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037" name="factory_3" title="Icon of a factory">
            <a:extLst>
              <a:ext uri="{FF2B5EF4-FFF2-40B4-BE49-F238E27FC236}">
                <a16:creationId xmlns:a16="http://schemas.microsoft.com/office/drawing/2014/main" id="{A1B8B2C9-3D4E-4B35-84F7-1DE977E5E957}"/>
              </a:ext>
            </a:extLst>
          </p:cNvPr>
          <p:cNvSpPr>
            <a:spLocks noChangeAspect="1" noEditPoints="1"/>
          </p:cNvSpPr>
          <p:nvPr/>
        </p:nvSpPr>
        <p:spPr bwMode="auto">
          <a:xfrm>
            <a:off x="523698" y="5164920"/>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981" name="Rectangle 980">
            <a:extLst>
              <a:ext uri="{FF2B5EF4-FFF2-40B4-BE49-F238E27FC236}">
                <a16:creationId xmlns:a16="http://schemas.microsoft.com/office/drawing/2014/main" id="{D1FC0157-99D0-4B43-962F-54F013EF1277}"/>
              </a:ext>
            </a:extLst>
          </p:cNvPr>
          <p:cNvSpPr/>
          <p:nvPr/>
        </p:nvSpPr>
        <p:spPr bwMode="auto">
          <a:xfrm>
            <a:off x="1663901" y="3240620"/>
            <a:ext cx="260839" cy="1762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203" name="Title 1">
            <a:extLst>
              <a:ext uri="{FF2B5EF4-FFF2-40B4-BE49-F238E27FC236}">
                <a16:creationId xmlns:a16="http://schemas.microsoft.com/office/drawing/2014/main" id="{B5FE7631-AB65-4401-8750-D79BB0EA9DC5}"/>
              </a:ext>
            </a:extLst>
          </p:cNvPr>
          <p:cNvSpPr txBox="1">
            <a:spLocks/>
          </p:cNvSpPr>
          <p:nvPr/>
        </p:nvSpPr>
        <p:spPr>
          <a:xfrm>
            <a:off x="569409" y="194800"/>
            <a:ext cx="11049000" cy="492443"/>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ED7D31"/>
                </a:solidFill>
                <a:effectLst/>
                <a:uLnTx/>
                <a:uFillTx/>
                <a:latin typeface="Calibri Light" panose="020F0302020204030204"/>
                <a:ea typeface="+mn-ea"/>
                <a:cs typeface="Segoe UI" pitchFamily="34" charset="0"/>
              </a:rPr>
              <a:t>Azure Time Series Insights pay as you go high level architecture</a:t>
            </a:r>
          </a:p>
        </p:txBody>
      </p:sp>
      <p:sp>
        <p:nvSpPr>
          <p:cNvPr id="687" name="Rectangle 686">
            <a:extLst>
              <a:ext uri="{FF2B5EF4-FFF2-40B4-BE49-F238E27FC236}">
                <a16:creationId xmlns:a16="http://schemas.microsoft.com/office/drawing/2014/main" id="{7722D3C7-3FC5-4AA5-8614-442C50EF53B3}"/>
              </a:ext>
            </a:extLst>
          </p:cNvPr>
          <p:cNvSpPr/>
          <p:nvPr/>
        </p:nvSpPr>
        <p:spPr bwMode="auto">
          <a:xfrm>
            <a:off x="5703707"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88" name="Arrow: Chevron 687">
            <a:extLst>
              <a:ext uri="{FF2B5EF4-FFF2-40B4-BE49-F238E27FC236}">
                <a16:creationId xmlns:a16="http://schemas.microsoft.com/office/drawing/2014/main" id="{4DE202CD-21F3-436E-9C78-98E0A1309AD2}"/>
              </a:ext>
              <a:ext uri="{C183D7F6-B498-43B3-948B-1728B52AA6E4}">
                <adec:decorative xmlns:adec="http://schemas.microsoft.com/office/drawing/2017/decorative" val="1"/>
              </a:ext>
            </a:extLst>
          </p:cNvPr>
          <p:cNvSpPr/>
          <p:nvPr/>
        </p:nvSpPr>
        <p:spPr>
          <a:xfrm>
            <a:off x="4414712"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Store</a:t>
            </a:r>
          </a:p>
        </p:txBody>
      </p:sp>
      <p:sp>
        <p:nvSpPr>
          <p:cNvPr id="689" name="Arrow: Chevron 688">
            <a:extLst>
              <a:ext uri="{FF2B5EF4-FFF2-40B4-BE49-F238E27FC236}">
                <a16:creationId xmlns:a16="http://schemas.microsoft.com/office/drawing/2014/main" id="{45E7FE4F-34A6-4CAA-A0F6-05ADA621F759}"/>
              </a:ext>
              <a:ext uri="{C183D7F6-B498-43B3-948B-1728B52AA6E4}">
                <adec:decorative xmlns:adec="http://schemas.microsoft.com/office/drawing/2017/decorative" val="1"/>
              </a:ext>
            </a:extLst>
          </p:cNvPr>
          <p:cNvSpPr/>
          <p:nvPr/>
        </p:nvSpPr>
        <p:spPr>
          <a:xfrm>
            <a:off x="6566210"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Model</a:t>
            </a:r>
          </a:p>
        </p:txBody>
      </p:sp>
      <p:sp>
        <p:nvSpPr>
          <p:cNvPr id="690" name="Rectangle 689">
            <a:extLst>
              <a:ext uri="{FF2B5EF4-FFF2-40B4-BE49-F238E27FC236}">
                <a16:creationId xmlns:a16="http://schemas.microsoft.com/office/drawing/2014/main" id="{4750ADB2-8EA7-4C98-A51E-192CA73342D4}"/>
              </a:ext>
              <a:ext uri="{C183D7F6-B498-43B3-948B-1728B52AA6E4}">
                <adec:decorative xmlns:adec="http://schemas.microsoft.com/office/drawing/2017/decorative" val="1"/>
              </a:ext>
            </a:extLst>
          </p:cNvPr>
          <p:cNvSpPr/>
          <p:nvPr/>
        </p:nvSpPr>
        <p:spPr>
          <a:xfrm>
            <a:off x="4411675" y="5955277"/>
            <a:ext cx="2152728" cy="91440"/>
          </a:xfrm>
          <a:prstGeom prst="rect">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91" name="Rectangle 690">
            <a:extLst>
              <a:ext uri="{FF2B5EF4-FFF2-40B4-BE49-F238E27FC236}">
                <a16:creationId xmlns:a16="http://schemas.microsoft.com/office/drawing/2014/main" id="{388F1DED-46F6-4F6D-88CA-A3A34DA2575A}"/>
              </a:ext>
              <a:ext uri="{C183D7F6-B498-43B3-948B-1728B52AA6E4}">
                <adec:decorative xmlns:adec="http://schemas.microsoft.com/office/drawing/2017/decorative" val="1"/>
              </a:ext>
            </a:extLst>
          </p:cNvPr>
          <p:cNvSpPr/>
          <p:nvPr/>
        </p:nvSpPr>
        <p:spPr>
          <a:xfrm>
            <a:off x="6590555" y="5955277"/>
            <a:ext cx="2126935" cy="91440"/>
          </a:xfrm>
          <a:prstGeom prst="rect">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92" name="Rectangle 691">
            <a:extLst>
              <a:ext uri="{FF2B5EF4-FFF2-40B4-BE49-F238E27FC236}">
                <a16:creationId xmlns:a16="http://schemas.microsoft.com/office/drawing/2014/main" id="{224BCFA2-3389-4275-AFD1-A78D87291878}"/>
              </a:ext>
            </a:extLst>
          </p:cNvPr>
          <p:cNvSpPr/>
          <p:nvPr/>
        </p:nvSpPr>
        <p:spPr bwMode="auto">
          <a:xfrm>
            <a:off x="5703707"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3" name="Rectangle 692">
            <a:extLst>
              <a:ext uri="{FF2B5EF4-FFF2-40B4-BE49-F238E27FC236}">
                <a16:creationId xmlns:a16="http://schemas.microsoft.com/office/drawing/2014/main" id="{70C6E790-46D5-4153-838A-E776FBDF0CF8}"/>
              </a:ext>
            </a:extLst>
          </p:cNvPr>
          <p:cNvSpPr/>
          <p:nvPr/>
        </p:nvSpPr>
        <p:spPr bwMode="auto">
          <a:xfrm>
            <a:off x="3687390" y="2493902"/>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6" name="Rectangle 695">
            <a:extLst>
              <a:ext uri="{FF2B5EF4-FFF2-40B4-BE49-F238E27FC236}">
                <a16:creationId xmlns:a16="http://schemas.microsoft.com/office/drawing/2014/main" id="{E5A8DE39-27CD-495F-A796-708E671C304E}"/>
              </a:ext>
            </a:extLst>
          </p:cNvPr>
          <p:cNvSpPr/>
          <p:nvPr/>
        </p:nvSpPr>
        <p:spPr bwMode="auto">
          <a:xfrm>
            <a:off x="5170163"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7" name="Rectangle 696">
            <a:extLst>
              <a:ext uri="{FF2B5EF4-FFF2-40B4-BE49-F238E27FC236}">
                <a16:creationId xmlns:a16="http://schemas.microsoft.com/office/drawing/2014/main" id="{9D8A9155-48F5-43DF-B442-D256C0FF7592}"/>
              </a:ext>
            </a:extLst>
          </p:cNvPr>
          <p:cNvSpPr/>
          <p:nvPr/>
        </p:nvSpPr>
        <p:spPr bwMode="auto">
          <a:xfrm>
            <a:off x="5170163"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8" name="Rectangle 697">
            <a:extLst>
              <a:ext uri="{FF2B5EF4-FFF2-40B4-BE49-F238E27FC236}">
                <a16:creationId xmlns:a16="http://schemas.microsoft.com/office/drawing/2014/main" id="{F7BF5FCA-FDA1-47F8-B5CE-B8BB0182B539}"/>
              </a:ext>
            </a:extLst>
          </p:cNvPr>
          <p:cNvSpPr/>
          <p:nvPr/>
        </p:nvSpPr>
        <p:spPr bwMode="auto">
          <a:xfrm>
            <a:off x="8017272"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9" name="Rectangle 698">
            <a:extLst>
              <a:ext uri="{FF2B5EF4-FFF2-40B4-BE49-F238E27FC236}">
                <a16:creationId xmlns:a16="http://schemas.microsoft.com/office/drawing/2014/main" id="{8D9531AA-6CE9-499E-A6FB-8278D81D631B}"/>
              </a:ext>
            </a:extLst>
          </p:cNvPr>
          <p:cNvSpPr/>
          <p:nvPr/>
        </p:nvSpPr>
        <p:spPr bwMode="auto">
          <a:xfrm>
            <a:off x="10535230" y="4341730"/>
            <a:ext cx="400822" cy="400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700" name="Rectangle 699">
            <a:extLst>
              <a:ext uri="{FF2B5EF4-FFF2-40B4-BE49-F238E27FC236}">
                <a16:creationId xmlns:a16="http://schemas.microsoft.com/office/drawing/2014/main" id="{E66181AC-8A9B-4FF6-B7ED-6B07E66940B6}"/>
              </a:ext>
            </a:extLst>
          </p:cNvPr>
          <p:cNvSpPr/>
          <p:nvPr/>
        </p:nvSpPr>
        <p:spPr bwMode="auto">
          <a:xfrm>
            <a:off x="2058364" y="462070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Digital Twins</a:t>
            </a:r>
          </a:p>
        </p:txBody>
      </p:sp>
      <p:sp>
        <p:nvSpPr>
          <p:cNvPr id="701" name="Rectangle 700">
            <a:extLst>
              <a:ext uri="{FF2B5EF4-FFF2-40B4-BE49-F238E27FC236}">
                <a16:creationId xmlns:a16="http://schemas.microsoft.com/office/drawing/2014/main" id="{E36B5F0E-9140-40B1-B149-BA964991F8AD}"/>
              </a:ext>
            </a:extLst>
          </p:cNvPr>
          <p:cNvSpPr/>
          <p:nvPr/>
        </p:nvSpPr>
        <p:spPr bwMode="auto">
          <a:xfrm>
            <a:off x="2058364" y="386186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IOT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sp>
        <p:nvSpPr>
          <p:cNvPr id="702" name="Rectangle 701">
            <a:extLst>
              <a:ext uri="{FF2B5EF4-FFF2-40B4-BE49-F238E27FC236}">
                <a16:creationId xmlns:a16="http://schemas.microsoft.com/office/drawing/2014/main" id="{57DB9E18-A874-450C-AD94-E5A5AD72BD1F}"/>
              </a:ext>
            </a:extLst>
          </p:cNvPr>
          <p:cNvSpPr/>
          <p:nvPr/>
        </p:nvSpPr>
        <p:spPr bwMode="auto">
          <a:xfrm>
            <a:off x="2058364" y="3062268"/>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Event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grpSp>
        <p:nvGrpSpPr>
          <p:cNvPr id="703" name="Graphic 21">
            <a:extLst>
              <a:ext uri="{FF2B5EF4-FFF2-40B4-BE49-F238E27FC236}">
                <a16:creationId xmlns:a16="http://schemas.microsoft.com/office/drawing/2014/main" id="{AF62BC05-35DF-4DEB-B8DE-F00C4FD72696}"/>
              </a:ext>
            </a:extLst>
          </p:cNvPr>
          <p:cNvGrpSpPr/>
          <p:nvPr/>
        </p:nvGrpSpPr>
        <p:grpSpPr>
          <a:xfrm>
            <a:off x="1812867" y="3173105"/>
            <a:ext cx="265478" cy="330601"/>
            <a:chOff x="5653616" y="2462212"/>
            <a:chExt cx="924390" cy="951356"/>
          </a:xfrm>
          <a:solidFill>
            <a:schemeClr val="accent1">
              <a:lumMod val="75000"/>
            </a:schemeClr>
          </a:solidFill>
        </p:grpSpPr>
        <p:sp>
          <p:nvSpPr>
            <p:cNvPr id="704" name="Freeform: Shape 703">
              <a:extLst>
                <a:ext uri="{FF2B5EF4-FFF2-40B4-BE49-F238E27FC236}">
                  <a16:creationId xmlns:a16="http://schemas.microsoft.com/office/drawing/2014/main" id="{AC7A9915-42C5-4173-B084-FF17CFBFF7CC}"/>
                </a:ext>
              </a:extLst>
            </p:cNvPr>
            <p:cNvSpPr/>
            <p:nvPr/>
          </p:nvSpPr>
          <p:spPr>
            <a:xfrm>
              <a:off x="5653616" y="2462212"/>
              <a:ext cx="924348" cy="220122"/>
            </a:xfrm>
            <a:custGeom>
              <a:avLst/>
              <a:gdLst>
                <a:gd name="connsiteX0" fmla="*/ 2709 w 924348"/>
                <a:gd name="connsiteY0" fmla="*/ 0 h 220122"/>
                <a:gd name="connsiteX1" fmla="*/ 2709 w 924348"/>
                <a:gd name="connsiteY1" fmla="*/ 220123 h 220122"/>
                <a:gd name="connsiteX2" fmla="*/ 136440 w 924348"/>
                <a:gd name="connsiteY2" fmla="*/ 220123 h 220122"/>
                <a:gd name="connsiteX3" fmla="*/ 136440 w 924348"/>
                <a:gd name="connsiteY3" fmla="*/ 124016 h 220122"/>
                <a:gd name="connsiteX4" fmla="*/ 800333 w 924348"/>
                <a:gd name="connsiteY4" fmla="*/ 124016 h 220122"/>
                <a:gd name="connsiteX5" fmla="*/ 800333 w 924348"/>
                <a:gd name="connsiteY5" fmla="*/ 220123 h 220122"/>
                <a:gd name="connsiteX6" fmla="*/ 924348 w 924348"/>
                <a:gd name="connsiteY6" fmla="*/ 220123 h 220122"/>
                <a:gd name="connsiteX7" fmla="*/ 924348 w 924348"/>
                <a:gd name="connsiteY7" fmla="*/ 0 h 220122"/>
                <a:gd name="connsiteX8" fmla="*/ 2709 w 924348"/>
                <a:gd name="connsiteY8" fmla="*/ 0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122">
                  <a:moveTo>
                    <a:pt x="2709" y="0"/>
                  </a:moveTo>
                  <a:cubicBezTo>
                    <a:pt x="2709" y="0"/>
                    <a:pt x="-3387" y="220123"/>
                    <a:pt x="2709" y="220123"/>
                  </a:cubicBezTo>
                  <a:cubicBezTo>
                    <a:pt x="8805" y="220123"/>
                    <a:pt x="136440" y="220123"/>
                    <a:pt x="136440" y="220123"/>
                  </a:cubicBezTo>
                  <a:lnTo>
                    <a:pt x="136440" y="124016"/>
                  </a:lnTo>
                  <a:lnTo>
                    <a:pt x="800333" y="124016"/>
                  </a:lnTo>
                  <a:lnTo>
                    <a:pt x="800333" y="220123"/>
                  </a:lnTo>
                  <a:lnTo>
                    <a:pt x="924348" y="220123"/>
                  </a:lnTo>
                  <a:lnTo>
                    <a:pt x="924348" y="0"/>
                  </a:lnTo>
                  <a:lnTo>
                    <a:pt x="2709"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5" name="Freeform: Shape 704">
              <a:extLst>
                <a:ext uri="{FF2B5EF4-FFF2-40B4-BE49-F238E27FC236}">
                  <a16:creationId xmlns:a16="http://schemas.microsoft.com/office/drawing/2014/main" id="{8DE6ABA6-95E0-429C-B2EE-AB729C10AD8C}"/>
                </a:ext>
              </a:extLst>
            </p:cNvPr>
            <p:cNvSpPr/>
            <p:nvPr/>
          </p:nvSpPr>
          <p:spPr>
            <a:xfrm>
              <a:off x="5653658" y="3193351"/>
              <a:ext cx="924348" cy="220217"/>
            </a:xfrm>
            <a:custGeom>
              <a:avLst/>
              <a:gdLst>
                <a:gd name="connsiteX0" fmla="*/ 921639 w 924348"/>
                <a:gd name="connsiteY0" fmla="*/ 220123 h 220217"/>
                <a:gd name="connsiteX1" fmla="*/ 921639 w 924348"/>
                <a:gd name="connsiteY1" fmla="*/ 0 h 220217"/>
                <a:gd name="connsiteX2" fmla="*/ 787908 w 924348"/>
                <a:gd name="connsiteY2" fmla="*/ 0 h 220217"/>
                <a:gd name="connsiteX3" fmla="*/ 787908 w 924348"/>
                <a:gd name="connsiteY3" fmla="*/ 96107 h 220217"/>
                <a:gd name="connsiteX4" fmla="*/ 124016 w 924348"/>
                <a:gd name="connsiteY4" fmla="*/ 96107 h 220217"/>
                <a:gd name="connsiteX5" fmla="*/ 124016 w 924348"/>
                <a:gd name="connsiteY5" fmla="*/ 95 h 220217"/>
                <a:gd name="connsiteX6" fmla="*/ 0 w 924348"/>
                <a:gd name="connsiteY6" fmla="*/ 95 h 220217"/>
                <a:gd name="connsiteX7" fmla="*/ 0 w 924348"/>
                <a:gd name="connsiteY7" fmla="*/ 220218 h 220217"/>
                <a:gd name="connsiteX8" fmla="*/ 921639 w 924348"/>
                <a:gd name="connsiteY8" fmla="*/ 220218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217">
                  <a:moveTo>
                    <a:pt x="921639" y="220123"/>
                  </a:moveTo>
                  <a:cubicBezTo>
                    <a:pt x="921639" y="220123"/>
                    <a:pt x="927735" y="0"/>
                    <a:pt x="921639" y="0"/>
                  </a:cubicBezTo>
                  <a:cubicBezTo>
                    <a:pt x="915543" y="0"/>
                    <a:pt x="787908" y="0"/>
                    <a:pt x="787908" y="0"/>
                  </a:cubicBezTo>
                  <a:lnTo>
                    <a:pt x="787908" y="96107"/>
                  </a:lnTo>
                  <a:lnTo>
                    <a:pt x="124016" y="96107"/>
                  </a:lnTo>
                  <a:lnTo>
                    <a:pt x="124016" y="95"/>
                  </a:lnTo>
                  <a:lnTo>
                    <a:pt x="0" y="95"/>
                  </a:lnTo>
                  <a:lnTo>
                    <a:pt x="0" y="220218"/>
                  </a:lnTo>
                  <a:lnTo>
                    <a:pt x="921639" y="220218"/>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6" name="Freeform: Shape 705">
              <a:extLst>
                <a:ext uri="{FF2B5EF4-FFF2-40B4-BE49-F238E27FC236}">
                  <a16:creationId xmlns:a16="http://schemas.microsoft.com/office/drawing/2014/main" id="{9BB513D2-C5A6-47AA-8FB1-199AB0E60DC6}"/>
                </a:ext>
              </a:extLst>
            </p:cNvPr>
            <p:cNvSpPr/>
            <p:nvPr/>
          </p:nvSpPr>
          <p:spPr>
            <a:xfrm>
              <a:off x="5838729" y="268233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7" name="Freeform: Shape 706">
              <a:extLst>
                <a:ext uri="{FF2B5EF4-FFF2-40B4-BE49-F238E27FC236}">
                  <a16:creationId xmlns:a16="http://schemas.microsoft.com/office/drawing/2014/main" id="{2A117286-E0BC-45EA-88E7-C58EB861575D}"/>
                </a:ext>
              </a:extLst>
            </p:cNvPr>
            <p:cNvSpPr/>
            <p:nvPr/>
          </p:nvSpPr>
          <p:spPr>
            <a:xfrm>
              <a:off x="5838729"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8" name="Freeform: Shape 707">
              <a:extLst>
                <a:ext uri="{FF2B5EF4-FFF2-40B4-BE49-F238E27FC236}">
                  <a16:creationId xmlns:a16="http://schemas.microsoft.com/office/drawing/2014/main" id="{2B8483EE-2AEF-4C63-933E-A42F11238AE6}"/>
                </a:ext>
              </a:extLst>
            </p:cNvPr>
            <p:cNvSpPr/>
            <p:nvPr/>
          </p:nvSpPr>
          <p:spPr>
            <a:xfrm>
              <a:off x="5838729" y="3065335"/>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9" name="Freeform: Shape 708">
              <a:extLst>
                <a:ext uri="{FF2B5EF4-FFF2-40B4-BE49-F238E27FC236}">
                  <a16:creationId xmlns:a16="http://schemas.microsoft.com/office/drawing/2014/main" id="{F617F73F-4CF4-4068-9BF2-7009E4A38C20}"/>
                </a:ext>
              </a:extLst>
            </p:cNvPr>
            <p:cNvSpPr/>
            <p:nvPr/>
          </p:nvSpPr>
          <p:spPr>
            <a:xfrm>
              <a:off x="6063709" y="277348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0" name="Freeform: Shape 709">
              <a:extLst>
                <a:ext uri="{FF2B5EF4-FFF2-40B4-BE49-F238E27FC236}">
                  <a16:creationId xmlns:a16="http://schemas.microsoft.com/office/drawing/2014/main" id="{D1889F90-C384-42CC-B8D9-DBD2BA6DFF99}"/>
                </a:ext>
              </a:extLst>
            </p:cNvPr>
            <p:cNvSpPr/>
            <p:nvPr/>
          </p:nvSpPr>
          <p:spPr>
            <a:xfrm>
              <a:off x="6063709" y="296808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1" name="Freeform: Shape 710">
              <a:extLst>
                <a:ext uri="{FF2B5EF4-FFF2-40B4-BE49-F238E27FC236}">
                  <a16:creationId xmlns:a16="http://schemas.microsoft.com/office/drawing/2014/main" id="{2E1F1D50-7FC4-4405-985A-5DCC0454B4E1}"/>
                </a:ext>
              </a:extLst>
            </p:cNvPr>
            <p:cNvSpPr/>
            <p:nvPr/>
          </p:nvSpPr>
          <p:spPr>
            <a:xfrm>
              <a:off x="6294691"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12" name="Picture 711" descr="A picture containing clock&#10;&#10;Description automatically generated">
            <a:extLst>
              <a:ext uri="{FF2B5EF4-FFF2-40B4-BE49-F238E27FC236}">
                <a16:creationId xmlns:a16="http://schemas.microsoft.com/office/drawing/2014/main" id="{F583233B-A0F2-4396-A0F6-03CD1771F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67" y="4683495"/>
            <a:ext cx="341096" cy="429743"/>
          </a:xfrm>
          <a:prstGeom prst="rect">
            <a:avLst/>
          </a:prstGeom>
        </p:spPr>
      </p:pic>
      <p:sp>
        <p:nvSpPr>
          <p:cNvPr id="714" name="Rectangle 713">
            <a:extLst>
              <a:ext uri="{FF2B5EF4-FFF2-40B4-BE49-F238E27FC236}">
                <a16:creationId xmlns:a16="http://schemas.microsoft.com/office/drawing/2014/main" id="{18DC945D-AE7A-4969-AE4B-6617843BEF3D}"/>
              </a:ext>
            </a:extLst>
          </p:cNvPr>
          <p:cNvSpPr/>
          <p:nvPr/>
        </p:nvSpPr>
        <p:spPr bwMode="auto">
          <a:xfrm>
            <a:off x="6095127" y="6257050"/>
            <a:ext cx="5758943" cy="363496"/>
          </a:xfrm>
          <a:prstGeom prst="rect">
            <a:avLst/>
          </a:prstGeom>
          <a:solidFill>
            <a:schemeClr val="bg1">
              <a:lumMod val="95000"/>
            </a:schemeClr>
          </a:solidFill>
          <a:ln w="6350">
            <a:no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15" name="TextBox 714">
            <a:extLst>
              <a:ext uri="{FF2B5EF4-FFF2-40B4-BE49-F238E27FC236}">
                <a16:creationId xmlns:a16="http://schemas.microsoft.com/office/drawing/2014/main" id="{CA54427B-6A18-48AA-89F8-3F499CC8EC6D}"/>
              </a:ext>
            </a:extLst>
          </p:cNvPr>
          <p:cNvSpPr txBox="1"/>
          <p:nvPr/>
        </p:nvSpPr>
        <p:spPr>
          <a:xfrm>
            <a:off x="6726426"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Timeseries data</a:t>
            </a:r>
          </a:p>
        </p:txBody>
      </p:sp>
      <p:sp>
        <p:nvSpPr>
          <p:cNvPr id="716" name="TextBox 715">
            <a:extLst>
              <a:ext uri="{FF2B5EF4-FFF2-40B4-BE49-F238E27FC236}">
                <a16:creationId xmlns:a16="http://schemas.microsoft.com/office/drawing/2014/main" id="{3D6DB221-8644-4A7F-ACE1-6EBD31445412}"/>
              </a:ext>
            </a:extLst>
          </p:cNvPr>
          <p:cNvSpPr txBox="1"/>
          <p:nvPr/>
        </p:nvSpPr>
        <p:spPr>
          <a:xfrm>
            <a:off x="8458967"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API requests/returns</a:t>
            </a:r>
          </a:p>
        </p:txBody>
      </p:sp>
      <p:sp>
        <p:nvSpPr>
          <p:cNvPr id="717" name="TextBox 716">
            <a:extLst>
              <a:ext uri="{FF2B5EF4-FFF2-40B4-BE49-F238E27FC236}">
                <a16:creationId xmlns:a16="http://schemas.microsoft.com/office/drawing/2014/main" id="{54E7CA9D-8FB8-47DB-8B7A-C0EA55C3D1AC}"/>
              </a:ext>
            </a:extLst>
          </p:cNvPr>
          <p:cNvSpPr txBox="1"/>
          <p:nvPr/>
        </p:nvSpPr>
        <p:spPr>
          <a:xfrm>
            <a:off x="10530988"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AI/ML workflow</a:t>
            </a:r>
          </a:p>
        </p:txBody>
      </p:sp>
      <p:pic>
        <p:nvPicPr>
          <p:cNvPr id="724" name="Picture 723">
            <a:extLst>
              <a:ext uri="{FF2B5EF4-FFF2-40B4-BE49-F238E27FC236}">
                <a16:creationId xmlns:a16="http://schemas.microsoft.com/office/drawing/2014/main" id="{00A4972F-47FF-477E-BD61-DD84C67084D9}"/>
              </a:ext>
            </a:extLst>
          </p:cNvPr>
          <p:cNvPicPr>
            <a:picLocks noChangeAspect="1"/>
          </p:cNvPicPr>
          <p:nvPr/>
        </p:nvPicPr>
        <p:blipFill>
          <a:blip r:embed="rId4">
            <a:duotone>
              <a:schemeClr val="accent1">
                <a:shade val="45000"/>
                <a:satMod val="135000"/>
              </a:schemeClr>
              <a:prstClr val="white"/>
            </a:duotone>
            <a:lum bright="-20000"/>
          </a:blip>
          <a:stretch>
            <a:fillRect/>
          </a:stretch>
        </p:blipFill>
        <p:spPr>
          <a:xfrm>
            <a:off x="3268636" y="3628691"/>
            <a:ext cx="1048388" cy="904388"/>
          </a:xfrm>
          <a:prstGeom prst="rect">
            <a:avLst/>
          </a:prstGeom>
        </p:spPr>
      </p:pic>
      <p:grpSp>
        <p:nvGrpSpPr>
          <p:cNvPr id="725" name="Group 724">
            <a:extLst>
              <a:ext uri="{FF2B5EF4-FFF2-40B4-BE49-F238E27FC236}">
                <a16:creationId xmlns:a16="http://schemas.microsoft.com/office/drawing/2014/main" id="{6721A1F3-F970-4814-8972-755125ABD815}"/>
              </a:ext>
            </a:extLst>
          </p:cNvPr>
          <p:cNvGrpSpPr/>
          <p:nvPr/>
        </p:nvGrpSpPr>
        <p:grpSpPr>
          <a:xfrm>
            <a:off x="7264352" y="3418948"/>
            <a:ext cx="853216" cy="1372246"/>
            <a:chOff x="7172802" y="3508888"/>
            <a:chExt cx="853216" cy="1372246"/>
          </a:xfrm>
        </p:grpSpPr>
        <p:sp>
          <p:nvSpPr>
            <p:cNvPr id="726" name="Freeform: Shape 725">
              <a:extLst>
                <a:ext uri="{FF2B5EF4-FFF2-40B4-BE49-F238E27FC236}">
                  <a16:creationId xmlns:a16="http://schemas.microsoft.com/office/drawing/2014/main" id="{6C639985-2A42-4DA5-AEBF-69CAD079A8BB}"/>
                </a:ext>
              </a:extLst>
            </p:cNvPr>
            <p:cNvSpPr/>
            <p:nvPr/>
          </p:nvSpPr>
          <p:spPr bwMode="auto">
            <a:xfrm>
              <a:off x="7194926" y="4137515"/>
              <a:ext cx="792956" cy="340519"/>
            </a:xfrm>
            <a:custGeom>
              <a:avLst/>
              <a:gdLst>
                <a:gd name="connsiteX0" fmla="*/ 376237 w 792956"/>
                <a:gd name="connsiteY0" fmla="*/ 0 h 340519"/>
                <a:gd name="connsiteX1" fmla="*/ 0 w 792956"/>
                <a:gd name="connsiteY1" fmla="*/ 138113 h 340519"/>
                <a:gd name="connsiteX2" fmla="*/ 388144 w 792956"/>
                <a:gd name="connsiteY2" fmla="*/ 340519 h 340519"/>
                <a:gd name="connsiteX3" fmla="*/ 792956 w 792956"/>
                <a:gd name="connsiteY3" fmla="*/ 154782 h 340519"/>
                <a:gd name="connsiteX4" fmla="*/ 376237 w 792956"/>
                <a:gd name="connsiteY4" fmla="*/ 0 h 34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56" h="340519">
                  <a:moveTo>
                    <a:pt x="376237" y="0"/>
                  </a:moveTo>
                  <a:lnTo>
                    <a:pt x="0" y="138113"/>
                  </a:lnTo>
                  <a:lnTo>
                    <a:pt x="388144" y="340519"/>
                  </a:lnTo>
                  <a:lnTo>
                    <a:pt x="792956" y="154782"/>
                  </a:lnTo>
                  <a:lnTo>
                    <a:pt x="37623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727" name="Group 726">
              <a:extLst>
                <a:ext uri="{FF2B5EF4-FFF2-40B4-BE49-F238E27FC236}">
                  <a16:creationId xmlns:a16="http://schemas.microsoft.com/office/drawing/2014/main" id="{31D334DC-5459-4414-9EA1-CAD6A0D090A3}"/>
                </a:ext>
              </a:extLst>
            </p:cNvPr>
            <p:cNvGrpSpPr/>
            <p:nvPr/>
          </p:nvGrpSpPr>
          <p:grpSpPr>
            <a:xfrm>
              <a:off x="7172802" y="3508888"/>
              <a:ext cx="853216" cy="1372246"/>
              <a:chOff x="7551470" y="2878314"/>
              <a:chExt cx="775651" cy="1247496"/>
            </a:xfrm>
            <a:solidFill>
              <a:schemeClr val="bg1"/>
            </a:solidFill>
          </p:grpSpPr>
          <p:sp>
            <p:nvSpPr>
              <p:cNvPr id="728" name="Freeform: Shape 308">
                <a:extLst>
                  <a:ext uri="{FF2B5EF4-FFF2-40B4-BE49-F238E27FC236}">
                    <a16:creationId xmlns:a16="http://schemas.microsoft.com/office/drawing/2014/main" id="{32460C52-9980-4E3C-8610-9366F79AF84E}"/>
                  </a:ext>
                </a:extLst>
              </p:cNvPr>
              <p:cNvSpPr/>
              <p:nvPr/>
            </p:nvSpPr>
            <p:spPr>
              <a:xfrm>
                <a:off x="7551470" y="3426792"/>
                <a:ext cx="775651" cy="699018"/>
              </a:xfrm>
              <a:custGeom>
                <a:avLst/>
                <a:gdLst>
                  <a:gd name="connsiteX0" fmla="*/ 452166 w 457200"/>
                  <a:gd name="connsiteY0" fmla="*/ 74976 h 304800"/>
                  <a:gd name="connsiteX1" fmla="*/ 452166 w 457200"/>
                  <a:gd name="connsiteY1" fmla="*/ 98788 h 304800"/>
                  <a:gd name="connsiteX2" fmla="*/ 220708 w 457200"/>
                  <a:gd name="connsiteY2" fmla="*/ 182608 h 304800"/>
                  <a:gd name="connsiteX3" fmla="*/ 7348 w 457200"/>
                  <a:gd name="connsiteY3" fmla="*/ 95931 h 304800"/>
                  <a:gd name="connsiteX4" fmla="*/ 7348 w 457200"/>
                  <a:gd name="connsiteY4" fmla="*/ 65451 h 304800"/>
                  <a:gd name="connsiteX5" fmla="*/ 220708 w 457200"/>
                  <a:gd name="connsiteY5" fmla="*/ 7348 h 304800"/>
                  <a:gd name="connsiteX6" fmla="*/ 452166 w 457200"/>
                  <a:gd name="connsiteY6" fmla="*/ 74976 h 304800"/>
                  <a:gd name="connsiteX7" fmla="*/ 10205 w 457200"/>
                  <a:gd name="connsiteY7" fmla="*/ 126411 h 304800"/>
                  <a:gd name="connsiteX8" fmla="*/ 220708 w 457200"/>
                  <a:gd name="connsiteY8" fmla="*/ 212136 h 304800"/>
                  <a:gd name="connsiteX9" fmla="*/ 448355 w 457200"/>
                  <a:gd name="connsiteY9" fmla="*/ 129268 h 304800"/>
                  <a:gd name="connsiteX10" fmla="*/ 10205 w 457200"/>
                  <a:gd name="connsiteY10" fmla="*/ 158796 h 304800"/>
                  <a:gd name="connsiteX11" fmla="*/ 220708 w 457200"/>
                  <a:gd name="connsiteY11" fmla="*/ 244521 h 304800"/>
                  <a:gd name="connsiteX12" fmla="*/ 448355 w 457200"/>
                  <a:gd name="connsiteY12" fmla="*/ 161653 h 304800"/>
                  <a:gd name="connsiteX13" fmla="*/ 10205 w 457200"/>
                  <a:gd name="connsiteY13" fmla="*/ 189276 h 304800"/>
                  <a:gd name="connsiteX14" fmla="*/ 220708 w 457200"/>
                  <a:gd name="connsiteY14" fmla="*/ 275001 h 304800"/>
                  <a:gd name="connsiteX15" fmla="*/ 449308 w 457200"/>
                  <a:gd name="connsiteY15" fmla="*/ 192133 h 304800"/>
                  <a:gd name="connsiteX16" fmla="*/ 7348 w 457200"/>
                  <a:gd name="connsiteY16" fmla="*/ 95931 h 304800"/>
                  <a:gd name="connsiteX17" fmla="*/ 7348 w 457200"/>
                  <a:gd name="connsiteY17" fmla="*/ 219756 h 304800"/>
                  <a:gd name="connsiteX18" fmla="*/ 220708 w 457200"/>
                  <a:gd name="connsiteY18" fmla="*/ 306433 h 304800"/>
                  <a:gd name="connsiteX19" fmla="*/ 452166 w 457200"/>
                  <a:gd name="connsiteY19" fmla="*/ 222613 h 304800"/>
                  <a:gd name="connsiteX20" fmla="*/ 452166 w 457200"/>
                  <a:gd name="connsiteY20" fmla="*/ 95931 h 304800"/>
                  <a:gd name="connsiteX21" fmla="*/ 14016 w 457200"/>
                  <a:gd name="connsiteY21" fmla="*/ 68308 h 304800"/>
                  <a:gd name="connsiteX22" fmla="*/ 220708 w 457200"/>
                  <a:gd name="connsiteY22" fmla="*/ 147366 h 304800"/>
                  <a:gd name="connsiteX23" fmla="*/ 439783 w 457200"/>
                  <a:gd name="connsiteY23" fmla="*/ 749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304800">
                    <a:moveTo>
                      <a:pt x="452166" y="74976"/>
                    </a:moveTo>
                    <a:lnTo>
                      <a:pt x="452166" y="98788"/>
                    </a:lnTo>
                    <a:lnTo>
                      <a:pt x="220708" y="182608"/>
                    </a:lnTo>
                    <a:lnTo>
                      <a:pt x="7348" y="95931"/>
                    </a:lnTo>
                    <a:lnTo>
                      <a:pt x="7348" y="65451"/>
                    </a:lnTo>
                    <a:lnTo>
                      <a:pt x="220708" y="7348"/>
                    </a:lnTo>
                    <a:lnTo>
                      <a:pt x="452166" y="74976"/>
                    </a:lnTo>
                    <a:close/>
                    <a:moveTo>
                      <a:pt x="10205" y="126411"/>
                    </a:moveTo>
                    <a:lnTo>
                      <a:pt x="220708" y="212136"/>
                    </a:lnTo>
                    <a:lnTo>
                      <a:pt x="448355" y="129268"/>
                    </a:lnTo>
                    <a:moveTo>
                      <a:pt x="10205" y="158796"/>
                    </a:moveTo>
                    <a:lnTo>
                      <a:pt x="220708" y="244521"/>
                    </a:lnTo>
                    <a:lnTo>
                      <a:pt x="448355" y="161653"/>
                    </a:lnTo>
                    <a:moveTo>
                      <a:pt x="10205" y="189276"/>
                    </a:moveTo>
                    <a:lnTo>
                      <a:pt x="220708" y="275001"/>
                    </a:lnTo>
                    <a:lnTo>
                      <a:pt x="449308" y="192133"/>
                    </a:lnTo>
                    <a:moveTo>
                      <a:pt x="7348" y="95931"/>
                    </a:moveTo>
                    <a:lnTo>
                      <a:pt x="7348" y="219756"/>
                    </a:lnTo>
                    <a:lnTo>
                      <a:pt x="220708" y="306433"/>
                    </a:lnTo>
                    <a:lnTo>
                      <a:pt x="452166" y="222613"/>
                    </a:lnTo>
                    <a:lnTo>
                      <a:pt x="452166" y="95931"/>
                    </a:lnTo>
                    <a:moveTo>
                      <a:pt x="14016" y="68308"/>
                    </a:moveTo>
                    <a:lnTo>
                      <a:pt x="220708" y="147366"/>
                    </a:lnTo>
                    <a:lnTo>
                      <a:pt x="439783" y="74976"/>
                    </a:lnTo>
                  </a:path>
                </a:pathLst>
              </a:cu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nvGrpSpPr>
              <p:cNvPr id="729" name="Group 728">
                <a:extLst>
                  <a:ext uri="{FF2B5EF4-FFF2-40B4-BE49-F238E27FC236}">
                    <a16:creationId xmlns:a16="http://schemas.microsoft.com/office/drawing/2014/main" id="{3AF148C1-AF62-4264-8128-8091DA74AA1F}"/>
                  </a:ext>
                </a:extLst>
              </p:cNvPr>
              <p:cNvGrpSpPr/>
              <p:nvPr/>
            </p:nvGrpSpPr>
            <p:grpSpPr>
              <a:xfrm>
                <a:off x="7621836" y="2878314"/>
                <a:ext cx="593389" cy="533513"/>
                <a:chOff x="665019" y="3039690"/>
                <a:chExt cx="542084" cy="536126"/>
              </a:xfrm>
              <a:grpFill/>
            </p:grpSpPr>
            <p:sp>
              <p:nvSpPr>
                <p:cNvPr id="730" name="Freeform: Shape 339">
                  <a:extLst>
                    <a:ext uri="{FF2B5EF4-FFF2-40B4-BE49-F238E27FC236}">
                      <a16:creationId xmlns:a16="http://schemas.microsoft.com/office/drawing/2014/main" id="{AFA1AA13-0049-4C37-B254-44AFCB0A13EC}"/>
                    </a:ext>
                  </a:extLst>
                </p:cNvPr>
                <p:cNvSpPr/>
                <p:nvPr/>
              </p:nvSpPr>
              <p:spPr>
                <a:xfrm>
                  <a:off x="818994" y="3039690"/>
                  <a:ext cx="236514" cy="266992"/>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31" name="Freeform: Shape 340">
                  <a:extLst>
                    <a:ext uri="{FF2B5EF4-FFF2-40B4-BE49-F238E27FC236}">
                      <a16:creationId xmlns:a16="http://schemas.microsoft.com/office/drawing/2014/main" id="{B94B2E68-AF00-43CE-AFA0-C5919BAFFB89}"/>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32" name="Freeform: Shape 341">
                  <a:extLst>
                    <a:ext uri="{FF2B5EF4-FFF2-40B4-BE49-F238E27FC236}">
                      <a16:creationId xmlns:a16="http://schemas.microsoft.com/office/drawing/2014/main" id="{D90D45A4-8C25-4EB4-B5FC-AD2706DA43DD}"/>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sp>
        <p:nvSpPr>
          <p:cNvPr id="733" name="Rectangle 732">
            <a:extLst>
              <a:ext uri="{FF2B5EF4-FFF2-40B4-BE49-F238E27FC236}">
                <a16:creationId xmlns:a16="http://schemas.microsoft.com/office/drawing/2014/main" id="{AA1D7959-D2DC-41F9-B527-E415CEC2754D}"/>
              </a:ext>
            </a:extLst>
          </p:cNvPr>
          <p:cNvSpPr/>
          <p:nvPr/>
        </p:nvSpPr>
        <p:spPr bwMode="auto">
          <a:xfrm>
            <a:off x="6912935" y="2976680"/>
            <a:ext cx="1556050" cy="390278"/>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TIME SERIES </a:t>
            </a:r>
            <a:b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b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MODEL</a:t>
            </a:r>
          </a:p>
        </p:txBody>
      </p:sp>
      <p:grpSp>
        <p:nvGrpSpPr>
          <p:cNvPr id="734" name="Group 733">
            <a:extLst>
              <a:ext uri="{FF2B5EF4-FFF2-40B4-BE49-F238E27FC236}">
                <a16:creationId xmlns:a16="http://schemas.microsoft.com/office/drawing/2014/main" id="{9512AD78-0D6D-4731-A7BE-948A810466B6}"/>
              </a:ext>
            </a:extLst>
          </p:cNvPr>
          <p:cNvGrpSpPr/>
          <p:nvPr/>
        </p:nvGrpSpPr>
        <p:grpSpPr>
          <a:xfrm>
            <a:off x="9903394" y="3574392"/>
            <a:ext cx="1824792" cy="1072769"/>
            <a:chOff x="9460808" y="2887493"/>
            <a:chExt cx="1824792" cy="1072769"/>
          </a:xfrm>
        </p:grpSpPr>
        <p:sp>
          <p:nvSpPr>
            <p:cNvPr id="735" name="Devices3_EA6C" title="Icon of a cellphone in front of a monitor">
              <a:extLst>
                <a:ext uri="{FF2B5EF4-FFF2-40B4-BE49-F238E27FC236}">
                  <a16:creationId xmlns:a16="http://schemas.microsoft.com/office/drawing/2014/main" id="{B1835D4B-4356-4455-A469-C2F553E3C29B}"/>
                </a:ext>
              </a:extLst>
            </p:cNvPr>
            <p:cNvSpPr>
              <a:spLocks noChangeAspect="1" noEditPoints="1"/>
            </p:cNvSpPr>
            <p:nvPr/>
          </p:nvSpPr>
          <p:spPr bwMode="auto">
            <a:xfrm>
              <a:off x="9460808" y="2887493"/>
              <a:ext cx="1548509" cy="1072769"/>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36" name="Rectangle 735">
              <a:extLst>
                <a:ext uri="{FF2B5EF4-FFF2-40B4-BE49-F238E27FC236}">
                  <a16:creationId xmlns:a16="http://schemas.microsoft.com/office/drawing/2014/main" id="{E6B78AA2-9CBB-4DB8-AB30-881DE4BD2118}"/>
                </a:ext>
              </a:extLst>
            </p:cNvPr>
            <p:cNvSpPr/>
            <p:nvPr/>
          </p:nvSpPr>
          <p:spPr bwMode="auto">
            <a:xfrm>
              <a:off x="10416157" y="3307484"/>
              <a:ext cx="869443" cy="541722"/>
            </a:xfrm>
            <a:prstGeom prst="rect">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737" name="light">
              <a:extLst>
                <a:ext uri="{FF2B5EF4-FFF2-40B4-BE49-F238E27FC236}">
                  <a16:creationId xmlns:a16="http://schemas.microsoft.com/office/drawing/2014/main" id="{0F195AE3-DDCB-46C9-BA42-7B16B1D9C7E9}"/>
                </a:ext>
              </a:extLst>
            </p:cNvPr>
            <p:cNvSpPr>
              <a:spLocks noChangeAspect="1" noEditPoints="1"/>
            </p:cNvSpPr>
            <p:nvPr/>
          </p:nvSpPr>
          <p:spPr bwMode="auto">
            <a:xfrm>
              <a:off x="9547576" y="3533514"/>
              <a:ext cx="178278" cy="26468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38" name="Straight Connector 737">
              <a:extLst>
                <a:ext uri="{FF2B5EF4-FFF2-40B4-BE49-F238E27FC236}">
                  <a16:creationId xmlns:a16="http://schemas.microsoft.com/office/drawing/2014/main" id="{3EE42728-0DBF-4436-9404-43C855333476}"/>
                </a:ext>
              </a:extLst>
            </p:cNvPr>
            <p:cNvCxnSpPr>
              <a:stCxn id="735" idx="9"/>
            </p:cNvCxnSpPr>
            <p:nvPr/>
          </p:nvCxnSpPr>
          <p:spPr>
            <a:xfrm flipV="1">
              <a:off x="9579945" y="3104175"/>
              <a:ext cx="328686" cy="260134"/>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2CA0C460-F912-4436-B08C-CAFDA9C71AB5}"/>
                </a:ext>
              </a:extLst>
            </p:cNvPr>
            <p:cNvCxnSpPr/>
            <p:nvPr/>
          </p:nvCxnSpPr>
          <p:spPr>
            <a:xfrm>
              <a:off x="9937852" y="3107942"/>
              <a:ext cx="272987" cy="245601"/>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B4C92B8D-9D5B-419F-A36E-3CE28198917B}"/>
                </a:ext>
              </a:extLst>
            </p:cNvPr>
            <p:cNvCxnSpPr/>
            <p:nvPr/>
          </p:nvCxnSpPr>
          <p:spPr>
            <a:xfrm flipV="1">
              <a:off x="10235062" y="3017168"/>
              <a:ext cx="314818" cy="355453"/>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2FCF8E24-854A-4318-A4BF-B1B9E8507A5F}"/>
                </a:ext>
              </a:extLst>
            </p:cNvPr>
            <p:cNvCxnSpPr/>
            <p:nvPr/>
          </p:nvCxnSpPr>
          <p:spPr>
            <a:xfrm>
              <a:off x="10581743" y="3019296"/>
              <a:ext cx="223658" cy="177132"/>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B4B7389D-396D-4957-9BD4-AE2285C46303}"/>
                </a:ext>
              </a:extLst>
            </p:cNvPr>
            <p:cNvCxnSpPr>
              <a:cxnSpLocks/>
            </p:cNvCxnSpPr>
            <p:nvPr/>
          </p:nvCxnSpPr>
          <p:spPr>
            <a:xfrm flipV="1">
              <a:off x="10810601" y="3036486"/>
              <a:ext cx="198716" cy="158409"/>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3" name="Oval 742">
              <a:extLst>
                <a:ext uri="{FF2B5EF4-FFF2-40B4-BE49-F238E27FC236}">
                  <a16:creationId xmlns:a16="http://schemas.microsoft.com/office/drawing/2014/main" id="{79E84FF7-D293-442D-B801-E2003DB4C0B2}"/>
                </a:ext>
              </a:extLst>
            </p:cNvPr>
            <p:cNvSpPr/>
            <p:nvPr/>
          </p:nvSpPr>
          <p:spPr bwMode="auto">
            <a:xfrm>
              <a:off x="9880199" y="307090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744" name="Oval 743">
              <a:extLst>
                <a:ext uri="{FF2B5EF4-FFF2-40B4-BE49-F238E27FC236}">
                  <a16:creationId xmlns:a16="http://schemas.microsoft.com/office/drawing/2014/main" id="{E81F7D9D-F7D9-4E13-8807-DB435E9BE159}"/>
                </a:ext>
              </a:extLst>
            </p:cNvPr>
            <p:cNvSpPr/>
            <p:nvPr/>
          </p:nvSpPr>
          <p:spPr bwMode="auto">
            <a:xfrm>
              <a:off x="10185996" y="332659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745" name="Oval 744">
              <a:extLst>
                <a:ext uri="{FF2B5EF4-FFF2-40B4-BE49-F238E27FC236}">
                  <a16:creationId xmlns:a16="http://schemas.microsoft.com/office/drawing/2014/main" id="{7F69CED8-490A-40ED-9EE5-01727CC5AF90}"/>
                </a:ext>
              </a:extLst>
            </p:cNvPr>
            <p:cNvSpPr/>
            <p:nvPr/>
          </p:nvSpPr>
          <p:spPr bwMode="auto">
            <a:xfrm>
              <a:off x="10522919" y="297360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746" name="Oval 745">
              <a:extLst>
                <a:ext uri="{FF2B5EF4-FFF2-40B4-BE49-F238E27FC236}">
                  <a16:creationId xmlns:a16="http://schemas.microsoft.com/office/drawing/2014/main" id="{7B0A6631-A9D1-463F-879E-5CC3346A1FBD}"/>
                </a:ext>
              </a:extLst>
            </p:cNvPr>
            <p:cNvSpPr/>
            <p:nvPr/>
          </p:nvSpPr>
          <p:spPr bwMode="auto">
            <a:xfrm>
              <a:off x="10765932" y="315017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747" name="Group 746">
              <a:extLst>
                <a:ext uri="{FF2B5EF4-FFF2-40B4-BE49-F238E27FC236}">
                  <a16:creationId xmlns:a16="http://schemas.microsoft.com/office/drawing/2014/main" id="{8E548015-8CFD-4668-80D6-39DC1150984B}"/>
                </a:ext>
              </a:extLst>
            </p:cNvPr>
            <p:cNvGrpSpPr/>
            <p:nvPr/>
          </p:nvGrpSpPr>
          <p:grpSpPr>
            <a:xfrm>
              <a:off x="10673740" y="3403379"/>
              <a:ext cx="354276" cy="357087"/>
              <a:chOff x="9709150" y="6365875"/>
              <a:chExt cx="200026" cy="201613"/>
            </a:xfrm>
          </p:grpSpPr>
          <p:sp>
            <p:nvSpPr>
              <p:cNvPr id="748" name="Oval 30">
                <a:extLst>
                  <a:ext uri="{FF2B5EF4-FFF2-40B4-BE49-F238E27FC236}">
                    <a16:creationId xmlns:a16="http://schemas.microsoft.com/office/drawing/2014/main" id="{8ECAF34C-8CC7-4D5F-9725-A8F2B6F260A3}"/>
                  </a:ext>
                </a:extLst>
              </p:cNvPr>
              <p:cNvSpPr>
                <a:spLocks noChangeArrowheads="1"/>
              </p:cNvSpPr>
              <p:nvPr/>
            </p:nvSpPr>
            <p:spPr bwMode="auto">
              <a:xfrm>
                <a:off x="9709150" y="6365875"/>
                <a:ext cx="150813" cy="152400"/>
              </a:xfrm>
              <a:prstGeom prst="ellips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9" name="Freeform 31">
                <a:extLst>
                  <a:ext uri="{FF2B5EF4-FFF2-40B4-BE49-F238E27FC236}">
                    <a16:creationId xmlns:a16="http://schemas.microsoft.com/office/drawing/2014/main" id="{441AB98B-E16F-47A8-853B-00D6026DA56C}"/>
                  </a:ext>
                </a:extLst>
              </p:cNvPr>
              <p:cNvSpPr>
                <a:spLocks/>
              </p:cNvSpPr>
              <p:nvPr/>
            </p:nvSpPr>
            <p:spPr bwMode="auto">
              <a:xfrm>
                <a:off x="9825038" y="6481763"/>
                <a:ext cx="84138" cy="85725"/>
              </a:xfrm>
              <a:custGeom>
                <a:avLst/>
                <a:gdLst>
                  <a:gd name="T0" fmla="*/ 15 w 53"/>
                  <a:gd name="T1" fmla="*/ 0 h 54"/>
                  <a:gd name="T2" fmla="*/ 53 w 53"/>
                  <a:gd name="T3" fmla="*/ 39 h 54"/>
                  <a:gd name="T4" fmla="*/ 38 w 53"/>
                  <a:gd name="T5" fmla="*/ 54 h 54"/>
                  <a:gd name="T6" fmla="*/ 0 w 53"/>
                  <a:gd name="T7" fmla="*/ 16 h 54"/>
                </a:gdLst>
                <a:ahLst/>
                <a:cxnLst>
                  <a:cxn ang="0">
                    <a:pos x="T0" y="T1"/>
                  </a:cxn>
                  <a:cxn ang="0">
                    <a:pos x="T2" y="T3"/>
                  </a:cxn>
                  <a:cxn ang="0">
                    <a:pos x="T4" y="T5"/>
                  </a:cxn>
                  <a:cxn ang="0">
                    <a:pos x="T6" y="T7"/>
                  </a:cxn>
                </a:cxnLst>
                <a:rect l="0" t="0" r="r" b="b"/>
                <a:pathLst>
                  <a:path w="53" h="54">
                    <a:moveTo>
                      <a:pt x="15" y="0"/>
                    </a:moveTo>
                    <a:lnTo>
                      <a:pt x="53" y="39"/>
                    </a:lnTo>
                    <a:lnTo>
                      <a:pt x="38" y="54"/>
                    </a:lnTo>
                    <a:lnTo>
                      <a:pt x="0" y="16"/>
                    </a:lnTo>
                  </a:path>
                </a:pathLst>
              </a:cu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0" name="Line 32">
                <a:extLst>
                  <a:ext uri="{FF2B5EF4-FFF2-40B4-BE49-F238E27FC236}">
                    <a16:creationId xmlns:a16="http://schemas.microsoft.com/office/drawing/2014/main" id="{DFB0E1E2-54ED-403F-B937-47F858B8B407}"/>
                  </a:ext>
                </a:extLst>
              </p:cNvPr>
              <p:cNvSpPr>
                <a:spLocks noChangeShapeType="1"/>
              </p:cNvSpPr>
              <p:nvPr/>
            </p:nvSpPr>
            <p:spPr bwMode="auto">
              <a:xfrm>
                <a:off x="9748838" y="6423025"/>
                <a:ext cx="0" cy="46038"/>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1" name="Line 33">
                <a:extLst>
                  <a:ext uri="{FF2B5EF4-FFF2-40B4-BE49-F238E27FC236}">
                    <a16:creationId xmlns:a16="http://schemas.microsoft.com/office/drawing/2014/main" id="{4E6052F2-5968-426D-A1CF-B19A1A30E4CA}"/>
                  </a:ext>
                </a:extLst>
              </p:cNvPr>
              <p:cNvSpPr>
                <a:spLocks noChangeShapeType="1"/>
              </p:cNvSpPr>
              <p:nvPr/>
            </p:nvSpPr>
            <p:spPr bwMode="auto">
              <a:xfrm>
                <a:off x="9821863" y="6426200"/>
                <a:ext cx="0" cy="428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2" name="Line 34">
                <a:extLst>
                  <a:ext uri="{FF2B5EF4-FFF2-40B4-BE49-F238E27FC236}">
                    <a16:creationId xmlns:a16="http://schemas.microsoft.com/office/drawing/2014/main" id="{3D3C4010-C35C-4BA4-8FCD-E48492B6D751}"/>
                  </a:ext>
                </a:extLst>
              </p:cNvPr>
              <p:cNvSpPr>
                <a:spLocks noChangeShapeType="1"/>
              </p:cNvSpPr>
              <p:nvPr/>
            </p:nvSpPr>
            <p:spPr bwMode="auto">
              <a:xfrm>
                <a:off x="9766300" y="6413500"/>
                <a:ext cx="0" cy="555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3" name="Line 35">
                <a:extLst>
                  <a:ext uri="{FF2B5EF4-FFF2-40B4-BE49-F238E27FC236}">
                    <a16:creationId xmlns:a16="http://schemas.microsoft.com/office/drawing/2014/main" id="{A075C535-0BAD-496A-8B64-F622FCBE7247}"/>
                  </a:ext>
                </a:extLst>
              </p:cNvPr>
              <p:cNvSpPr>
                <a:spLocks noChangeShapeType="1"/>
              </p:cNvSpPr>
              <p:nvPr/>
            </p:nvSpPr>
            <p:spPr bwMode="auto">
              <a:xfrm>
                <a:off x="9785350" y="6434138"/>
                <a:ext cx="0" cy="34925"/>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4" name="Line 36">
                <a:extLst>
                  <a:ext uri="{FF2B5EF4-FFF2-40B4-BE49-F238E27FC236}">
                    <a16:creationId xmlns:a16="http://schemas.microsoft.com/office/drawing/2014/main" id="{7967A8C0-6DFE-4190-BB1B-010FCE709276}"/>
                  </a:ext>
                </a:extLst>
              </p:cNvPr>
              <p:cNvSpPr>
                <a:spLocks noChangeShapeType="1"/>
              </p:cNvSpPr>
              <p:nvPr/>
            </p:nvSpPr>
            <p:spPr bwMode="auto">
              <a:xfrm>
                <a:off x="9802813" y="6399213"/>
                <a:ext cx="0" cy="6985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5" name="Line 37">
                <a:extLst>
                  <a:ext uri="{FF2B5EF4-FFF2-40B4-BE49-F238E27FC236}">
                    <a16:creationId xmlns:a16="http://schemas.microsoft.com/office/drawing/2014/main" id="{8961CF66-D5AA-4F2A-B21B-02150C59D5DD}"/>
                  </a:ext>
                </a:extLst>
              </p:cNvPr>
              <p:cNvSpPr>
                <a:spLocks noChangeShapeType="1"/>
              </p:cNvSpPr>
              <p:nvPr/>
            </p:nvSpPr>
            <p:spPr bwMode="auto">
              <a:xfrm flipH="1">
                <a:off x="9745663" y="6480175"/>
                <a:ext cx="79375"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6" name="Line 38">
                <a:extLst>
                  <a:ext uri="{FF2B5EF4-FFF2-40B4-BE49-F238E27FC236}">
                    <a16:creationId xmlns:a16="http://schemas.microsoft.com/office/drawing/2014/main" id="{A1B144D5-A596-4CD9-B123-9DA71FC5685F}"/>
                  </a:ext>
                </a:extLst>
              </p:cNvPr>
              <p:cNvSpPr>
                <a:spLocks noChangeShapeType="1"/>
              </p:cNvSpPr>
              <p:nvPr/>
            </p:nvSpPr>
            <p:spPr bwMode="auto">
              <a:xfrm>
                <a:off x="9850438" y="6480175"/>
                <a:ext cx="0"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57" name="Arrow: Chevron 756">
            <a:extLst>
              <a:ext uri="{FF2B5EF4-FFF2-40B4-BE49-F238E27FC236}">
                <a16:creationId xmlns:a16="http://schemas.microsoft.com/office/drawing/2014/main" id="{C2E17EF1-A8CB-47DC-A1CA-04E046EC369B}"/>
              </a:ext>
              <a:ext uri="{C183D7F6-B498-43B3-948B-1728B52AA6E4}">
                <adec:decorative xmlns:adec="http://schemas.microsoft.com/office/drawing/2017/decorative" val="1"/>
              </a:ext>
            </a:extLst>
          </p:cNvPr>
          <p:cNvSpPr/>
          <p:nvPr/>
        </p:nvSpPr>
        <p:spPr>
          <a:xfrm>
            <a:off x="8710433" y="1342055"/>
            <a:ext cx="3143638" cy="320040"/>
          </a:xfrm>
          <a:prstGeom prst="chevron">
            <a:avLst>
              <a:gd name="adj" fmla="val 35474"/>
            </a:avLst>
          </a:prstGeom>
          <a:solidFill>
            <a:schemeClr val="accent1">
              <a:lumMod val="60000"/>
              <a:lumOff val="40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Analyze</a:t>
            </a:r>
          </a:p>
        </p:txBody>
      </p:sp>
      <p:grpSp>
        <p:nvGrpSpPr>
          <p:cNvPr id="758" name="Group 757">
            <a:extLst>
              <a:ext uri="{FF2B5EF4-FFF2-40B4-BE49-F238E27FC236}">
                <a16:creationId xmlns:a16="http://schemas.microsoft.com/office/drawing/2014/main" id="{C8AEE551-8579-48E7-8257-8F124C5972FC}"/>
              </a:ext>
            </a:extLst>
          </p:cNvPr>
          <p:cNvGrpSpPr/>
          <p:nvPr/>
        </p:nvGrpSpPr>
        <p:grpSpPr>
          <a:xfrm>
            <a:off x="5253390" y="1227755"/>
            <a:ext cx="548640" cy="548640"/>
            <a:chOff x="4258502" y="2265815"/>
            <a:chExt cx="844109" cy="844111"/>
          </a:xfrm>
        </p:grpSpPr>
        <p:sp>
          <p:nvSpPr>
            <p:cNvPr id="759" name="Oval 758">
              <a:extLst>
                <a:ext uri="{FF2B5EF4-FFF2-40B4-BE49-F238E27FC236}">
                  <a16:creationId xmlns:a16="http://schemas.microsoft.com/office/drawing/2014/main" id="{90786201-3A95-418C-83AF-F5AB13129D66}"/>
                </a:ext>
                <a:ext uri="{C183D7F6-B498-43B3-948B-1728B52AA6E4}">
                  <adec:decorative xmlns:adec="http://schemas.microsoft.com/office/drawing/2017/decorative" val="1"/>
                </a:ext>
              </a:extLst>
            </p:cNvPr>
            <p:cNvSpPr/>
            <p:nvPr/>
          </p:nvSpPr>
          <p:spPr bwMode="auto">
            <a:xfrm>
              <a:off x="4258502"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0" name="Database_EFC7" title="Icon of a cylinder">
              <a:extLst>
                <a:ext uri="{FF2B5EF4-FFF2-40B4-BE49-F238E27FC236}">
                  <a16:creationId xmlns:a16="http://schemas.microsoft.com/office/drawing/2014/main" id="{160AEE02-ED04-4AD1-933B-E765F4914C03}"/>
                </a:ext>
              </a:extLst>
            </p:cNvPr>
            <p:cNvSpPr>
              <a:spLocks noChangeAspect="1" noEditPoints="1"/>
            </p:cNvSpPr>
            <p:nvPr/>
          </p:nvSpPr>
          <p:spPr bwMode="auto">
            <a:xfrm>
              <a:off x="4501709" y="2455397"/>
              <a:ext cx="357695" cy="4649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761" name="Group 760">
            <a:extLst>
              <a:ext uri="{FF2B5EF4-FFF2-40B4-BE49-F238E27FC236}">
                <a16:creationId xmlns:a16="http://schemas.microsoft.com/office/drawing/2014/main" id="{8177D8C9-261C-45E8-974B-53453676499C}"/>
              </a:ext>
            </a:extLst>
          </p:cNvPr>
          <p:cNvGrpSpPr/>
          <p:nvPr/>
        </p:nvGrpSpPr>
        <p:grpSpPr>
          <a:xfrm>
            <a:off x="7404888" y="1227755"/>
            <a:ext cx="548640" cy="548640"/>
            <a:chOff x="7089384" y="2265815"/>
            <a:chExt cx="844109" cy="844111"/>
          </a:xfrm>
        </p:grpSpPr>
        <p:sp>
          <p:nvSpPr>
            <p:cNvPr id="762" name="Oval 761">
              <a:extLst>
                <a:ext uri="{FF2B5EF4-FFF2-40B4-BE49-F238E27FC236}">
                  <a16:creationId xmlns:a16="http://schemas.microsoft.com/office/drawing/2014/main" id="{13B4C57C-AD77-4A87-B9A5-0E769D08EF07}"/>
                </a:ext>
                <a:ext uri="{C183D7F6-B498-43B3-948B-1728B52AA6E4}">
                  <adec:decorative xmlns:adec="http://schemas.microsoft.com/office/drawing/2017/decorative" val="1"/>
                </a:ext>
              </a:extLst>
            </p:cNvPr>
            <p:cNvSpPr/>
            <p:nvPr/>
          </p:nvSpPr>
          <p:spPr bwMode="auto">
            <a:xfrm>
              <a:off x="7089384"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3" name="Group 762">
              <a:extLst>
                <a:ext uri="{FF2B5EF4-FFF2-40B4-BE49-F238E27FC236}">
                  <a16:creationId xmlns:a16="http://schemas.microsoft.com/office/drawing/2014/main" id="{DD8C6828-21BD-4C67-93FC-ACD1E6604085}"/>
                </a:ext>
              </a:extLst>
            </p:cNvPr>
            <p:cNvGrpSpPr/>
            <p:nvPr/>
          </p:nvGrpSpPr>
          <p:grpSpPr>
            <a:xfrm>
              <a:off x="7256105" y="2422002"/>
              <a:ext cx="510665" cy="466758"/>
              <a:chOff x="665019" y="3030792"/>
              <a:chExt cx="542084" cy="545024"/>
            </a:xfrm>
          </p:grpSpPr>
          <p:sp>
            <p:nvSpPr>
              <p:cNvPr id="764" name="Freeform: Shape 763">
                <a:extLst>
                  <a:ext uri="{FF2B5EF4-FFF2-40B4-BE49-F238E27FC236}">
                    <a16:creationId xmlns:a16="http://schemas.microsoft.com/office/drawing/2014/main" id="{8B41BA6E-C3AD-43A3-A356-532E124C0F90}"/>
                  </a:ext>
                </a:extLst>
              </p:cNvPr>
              <p:cNvSpPr/>
              <p:nvPr/>
            </p:nvSpPr>
            <p:spPr>
              <a:xfrm>
                <a:off x="818994" y="3030792"/>
                <a:ext cx="236514" cy="266991"/>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65" name="Freeform: Shape 764">
                <a:extLst>
                  <a:ext uri="{FF2B5EF4-FFF2-40B4-BE49-F238E27FC236}">
                    <a16:creationId xmlns:a16="http://schemas.microsoft.com/office/drawing/2014/main" id="{71543CDA-C02A-468F-9D0F-541F53C3CC2D}"/>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66" name="Freeform: Shape 765">
                <a:extLst>
                  <a:ext uri="{FF2B5EF4-FFF2-40B4-BE49-F238E27FC236}">
                    <a16:creationId xmlns:a16="http://schemas.microsoft.com/office/drawing/2014/main" id="{FEAFE740-7A4F-45FA-BB61-F9E1BE924183}"/>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nvGrpSpPr>
          <p:cNvPr id="767" name="Group 766">
            <a:extLst>
              <a:ext uri="{FF2B5EF4-FFF2-40B4-BE49-F238E27FC236}">
                <a16:creationId xmlns:a16="http://schemas.microsoft.com/office/drawing/2014/main" id="{FB01A1C0-3BF9-4FA8-8B38-A75AAB578D4C}"/>
              </a:ext>
            </a:extLst>
          </p:cNvPr>
          <p:cNvGrpSpPr/>
          <p:nvPr/>
        </p:nvGrpSpPr>
        <p:grpSpPr>
          <a:xfrm>
            <a:off x="10007932" y="1227755"/>
            <a:ext cx="548640" cy="548640"/>
            <a:chOff x="9920265" y="2265815"/>
            <a:chExt cx="844109" cy="844111"/>
          </a:xfrm>
        </p:grpSpPr>
        <p:sp>
          <p:nvSpPr>
            <p:cNvPr id="768" name="Oval 767">
              <a:extLst>
                <a:ext uri="{FF2B5EF4-FFF2-40B4-BE49-F238E27FC236}">
                  <a16:creationId xmlns:a16="http://schemas.microsoft.com/office/drawing/2014/main" id="{C76F2E4E-EEF3-436F-B1E6-80C8D196D362}"/>
                </a:ext>
                <a:ext uri="{C183D7F6-B498-43B3-948B-1728B52AA6E4}">
                  <adec:decorative xmlns:adec="http://schemas.microsoft.com/office/drawing/2017/decorative" val="1"/>
                </a:ext>
              </a:extLst>
            </p:cNvPr>
            <p:cNvSpPr/>
            <p:nvPr/>
          </p:nvSpPr>
          <p:spPr bwMode="auto">
            <a:xfrm>
              <a:off x="9920265" y="2265815"/>
              <a:ext cx="844109" cy="844111"/>
            </a:xfrm>
            <a:prstGeom prst="ellipse">
              <a:avLst/>
            </a:prstGeom>
            <a:solidFill>
              <a:schemeClr val="accent1">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9" name="graph_9" title="Icon of a line chart with connected circles at varying points">
              <a:extLst>
                <a:ext uri="{FF2B5EF4-FFF2-40B4-BE49-F238E27FC236}">
                  <a16:creationId xmlns:a16="http://schemas.microsoft.com/office/drawing/2014/main" id="{618A26E1-CC26-4C57-9637-33D2FC1650B2}"/>
                </a:ext>
              </a:extLst>
            </p:cNvPr>
            <p:cNvSpPr>
              <a:spLocks noChangeAspect="1" noEditPoints="1"/>
            </p:cNvSpPr>
            <p:nvPr/>
          </p:nvSpPr>
          <p:spPr bwMode="auto">
            <a:xfrm>
              <a:off x="10107480" y="2448202"/>
              <a:ext cx="469677" cy="423811"/>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770" name="Graphic 276">
            <a:extLst>
              <a:ext uri="{FF2B5EF4-FFF2-40B4-BE49-F238E27FC236}">
                <a16:creationId xmlns:a16="http://schemas.microsoft.com/office/drawing/2014/main" id="{8F4A7F3E-1AAD-4EEE-85CF-F573D5D9BDF3}"/>
              </a:ext>
            </a:extLst>
          </p:cNvPr>
          <p:cNvGrpSpPr/>
          <p:nvPr/>
        </p:nvGrpSpPr>
        <p:grpSpPr>
          <a:xfrm>
            <a:off x="5270118" y="3238488"/>
            <a:ext cx="510189" cy="716571"/>
            <a:chOff x="5755481" y="2939577"/>
            <a:chExt cx="680085" cy="955195"/>
          </a:xfrm>
          <a:solidFill>
            <a:schemeClr val="bg1"/>
          </a:solidFill>
        </p:grpSpPr>
        <p:sp>
          <p:nvSpPr>
            <p:cNvPr id="771" name="Freeform: Shape 278">
              <a:extLst>
                <a:ext uri="{FF2B5EF4-FFF2-40B4-BE49-F238E27FC236}">
                  <a16:creationId xmlns:a16="http://schemas.microsoft.com/office/drawing/2014/main" id="{66D6D257-D2B2-4104-B9F8-39EE91990166}"/>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2" name="Freeform: Shape 279">
              <a:extLst>
                <a:ext uri="{FF2B5EF4-FFF2-40B4-BE49-F238E27FC236}">
                  <a16:creationId xmlns:a16="http://schemas.microsoft.com/office/drawing/2014/main" id="{DAA79F90-205D-445B-930E-4AA5E5A25D5B}"/>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3" name="Freeform: Shape 280">
              <a:extLst>
                <a:ext uri="{FF2B5EF4-FFF2-40B4-BE49-F238E27FC236}">
                  <a16:creationId xmlns:a16="http://schemas.microsoft.com/office/drawing/2014/main" id="{F6146982-2A20-4658-A7CC-098BDB1DBA38}"/>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4" name="Freeform: Shape 281">
              <a:extLst>
                <a:ext uri="{FF2B5EF4-FFF2-40B4-BE49-F238E27FC236}">
                  <a16:creationId xmlns:a16="http://schemas.microsoft.com/office/drawing/2014/main" id="{708853E2-3C2C-42CE-9C30-8E3D0CD20B59}"/>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5" name="Graphic 276">
            <a:extLst>
              <a:ext uri="{FF2B5EF4-FFF2-40B4-BE49-F238E27FC236}">
                <a16:creationId xmlns:a16="http://schemas.microsoft.com/office/drawing/2014/main" id="{6AF7D22A-0C2D-47F7-B570-216C18F7D5E4}"/>
              </a:ext>
            </a:extLst>
          </p:cNvPr>
          <p:cNvGrpSpPr/>
          <p:nvPr/>
        </p:nvGrpSpPr>
        <p:grpSpPr>
          <a:xfrm>
            <a:off x="5269447" y="4182268"/>
            <a:ext cx="510189" cy="716571"/>
            <a:chOff x="5755481" y="2939577"/>
            <a:chExt cx="680085" cy="955195"/>
          </a:xfrm>
          <a:solidFill>
            <a:schemeClr val="bg1"/>
          </a:solidFill>
        </p:grpSpPr>
        <p:sp>
          <p:nvSpPr>
            <p:cNvPr id="776" name="Freeform: Shape 288">
              <a:extLst>
                <a:ext uri="{FF2B5EF4-FFF2-40B4-BE49-F238E27FC236}">
                  <a16:creationId xmlns:a16="http://schemas.microsoft.com/office/drawing/2014/main" id="{BCCEF193-25ED-466B-82B6-B9C6B59DE17F}"/>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Freeform: Shape 289">
              <a:extLst>
                <a:ext uri="{FF2B5EF4-FFF2-40B4-BE49-F238E27FC236}">
                  <a16:creationId xmlns:a16="http://schemas.microsoft.com/office/drawing/2014/main" id="{0B2572BA-1823-4056-B0CA-8396E5C1DF13}"/>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8" name="Freeform: Shape 290">
              <a:extLst>
                <a:ext uri="{FF2B5EF4-FFF2-40B4-BE49-F238E27FC236}">
                  <a16:creationId xmlns:a16="http://schemas.microsoft.com/office/drawing/2014/main" id="{63B9B276-9041-4D75-88FA-12E1D6F57E36}"/>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9" name="Freeform: Shape 291">
              <a:extLst>
                <a:ext uri="{FF2B5EF4-FFF2-40B4-BE49-F238E27FC236}">
                  <a16:creationId xmlns:a16="http://schemas.microsoft.com/office/drawing/2014/main" id="{45DC1099-01E8-4E26-92B4-DE9EB6536BC3}"/>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80" name="Rectangle 779">
            <a:extLst>
              <a:ext uri="{FF2B5EF4-FFF2-40B4-BE49-F238E27FC236}">
                <a16:creationId xmlns:a16="http://schemas.microsoft.com/office/drawing/2014/main" id="{0F0D9CB7-0582-487D-A7F6-7AA81FEA177B}"/>
              </a:ext>
            </a:extLst>
          </p:cNvPr>
          <p:cNvSpPr/>
          <p:nvPr/>
        </p:nvSpPr>
        <p:spPr bwMode="auto">
          <a:xfrm>
            <a:off x="4993139" y="4754502"/>
            <a:ext cx="1062804" cy="556260"/>
          </a:xfrm>
          <a:prstGeom prst="rect">
            <a:avLst/>
          </a:prstGeom>
          <a:no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WARM STORE</a:t>
            </a:r>
          </a:p>
        </p:txBody>
      </p:sp>
      <p:cxnSp>
        <p:nvCxnSpPr>
          <p:cNvPr id="782" name="Straight Arrow Connector 781">
            <a:extLst>
              <a:ext uri="{FF2B5EF4-FFF2-40B4-BE49-F238E27FC236}">
                <a16:creationId xmlns:a16="http://schemas.microsoft.com/office/drawing/2014/main" id="{CBE1013A-2668-4556-9838-5F6C6CE1A457}"/>
              </a:ext>
            </a:extLst>
          </p:cNvPr>
          <p:cNvCxnSpPr>
            <a:cxnSpLocks/>
            <a:stCxn id="774" idx="9"/>
            <a:endCxn id="776" idx="3"/>
          </p:cNvCxnSpPr>
          <p:nvPr/>
        </p:nvCxnSpPr>
        <p:spPr>
          <a:xfrm flipH="1">
            <a:off x="5524542" y="3998124"/>
            <a:ext cx="671" cy="141078"/>
          </a:xfrm>
          <a:prstGeom prst="straightConnector1">
            <a:avLst/>
          </a:prstGeom>
          <a:ln w="12700">
            <a:solidFill>
              <a:schemeClr val="accent4"/>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8431D91C-DB43-4E1E-8D32-0E06BC7C31D7}"/>
              </a:ext>
            </a:extLst>
          </p:cNvPr>
          <p:cNvCxnSpPr/>
          <p:nvPr/>
        </p:nvCxnSpPr>
        <p:spPr>
          <a:xfrm>
            <a:off x="6313117" y="6438798"/>
            <a:ext cx="340242" cy="0"/>
          </a:xfrm>
          <a:prstGeom prst="line">
            <a:avLst/>
          </a:prstGeom>
          <a:ln w="28575">
            <a:solidFill>
              <a:schemeClr val="accent3"/>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B93354B0-A234-4EAC-BF65-DF35093BBC79}"/>
              </a:ext>
            </a:extLst>
          </p:cNvPr>
          <p:cNvCxnSpPr/>
          <p:nvPr/>
        </p:nvCxnSpPr>
        <p:spPr>
          <a:xfrm>
            <a:off x="8045658" y="6438798"/>
            <a:ext cx="340242" cy="0"/>
          </a:xfrm>
          <a:prstGeom prst="line">
            <a:avLst/>
          </a:prstGeom>
          <a:ln w="28575">
            <a:solidFill>
              <a:schemeClr val="accent4"/>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85" name="Oval 784">
            <a:extLst>
              <a:ext uri="{FF2B5EF4-FFF2-40B4-BE49-F238E27FC236}">
                <a16:creationId xmlns:a16="http://schemas.microsoft.com/office/drawing/2014/main" id="{4CCFBA0B-BD1A-4960-92F5-190D81E825BC}"/>
              </a:ext>
            </a:extLst>
          </p:cNvPr>
          <p:cNvSpPr/>
          <p:nvPr/>
        </p:nvSpPr>
        <p:spPr bwMode="auto">
          <a:xfrm>
            <a:off x="8812465" y="2452479"/>
            <a:ext cx="548640" cy="5486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786" name="Rectangle 785">
            <a:extLst>
              <a:ext uri="{FF2B5EF4-FFF2-40B4-BE49-F238E27FC236}">
                <a16:creationId xmlns:a16="http://schemas.microsoft.com/office/drawing/2014/main" id="{CEB8C50E-C70D-4F82-A1C3-ACECFFC43174}"/>
              </a:ext>
            </a:extLst>
          </p:cNvPr>
          <p:cNvSpPr/>
          <p:nvPr/>
        </p:nvSpPr>
        <p:spPr bwMode="auto">
          <a:xfrm>
            <a:off x="8309427" y="2976680"/>
            <a:ext cx="1552705" cy="398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Time Series </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Query API</a:t>
            </a:r>
          </a:p>
        </p:txBody>
      </p:sp>
      <p:sp>
        <p:nvSpPr>
          <p:cNvPr id="795" name="Rectangle 32">
            <a:extLst>
              <a:ext uri="{FF2B5EF4-FFF2-40B4-BE49-F238E27FC236}">
                <a16:creationId xmlns:a16="http://schemas.microsoft.com/office/drawing/2014/main" id="{0F43B0C3-0F55-4A5A-9BF8-AFC0FACAFEF4}"/>
              </a:ext>
            </a:extLst>
          </p:cNvPr>
          <p:cNvSpPr>
            <a:spLocks noChangeArrowheads="1"/>
          </p:cNvSpPr>
          <p:nvPr/>
        </p:nvSpPr>
        <p:spPr bwMode="auto">
          <a:xfrm>
            <a:off x="9534192" y="2976680"/>
            <a:ext cx="2429184" cy="778935"/>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60000"/>
                    <a:lumOff val="40000"/>
                  </a:srgbClr>
                </a:solidFill>
                <a:effectLst/>
                <a:uLnTx/>
                <a:uFillTx/>
                <a:latin typeface="Calibri Light" panose="020F0302020204030204"/>
                <a:ea typeface="+mn-ea"/>
                <a:cs typeface="+mn-cs"/>
              </a:rPr>
              <a:t>TIME SERIES INSIGHTS EXPLORER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60000"/>
                    <a:lumOff val="40000"/>
                  </a:srgbClr>
                </a:solidFill>
                <a:effectLst/>
                <a:uLnTx/>
                <a:uFillTx/>
                <a:latin typeface="Calibri Light" panose="020F0302020204030204"/>
                <a:ea typeface="+mn-ea"/>
                <a:cs typeface="+mn-cs"/>
              </a:rPr>
              <a:t>POWER BI CONNECTOR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60000"/>
                    <a:lumOff val="40000"/>
                  </a:srgbClr>
                </a:solidFill>
                <a:effectLst/>
                <a:uLnTx/>
                <a:uFillTx/>
                <a:latin typeface="Calibri Light" panose="020F0302020204030204"/>
                <a:ea typeface="+mn-ea"/>
                <a:cs typeface="+mn-cs"/>
              </a:rPr>
              <a:t>3rd PARTY APPS</a:t>
            </a:r>
          </a:p>
        </p:txBody>
      </p:sp>
      <p:cxnSp>
        <p:nvCxnSpPr>
          <p:cNvPr id="796" name="Connector: Elbow 795">
            <a:extLst>
              <a:ext uri="{FF2B5EF4-FFF2-40B4-BE49-F238E27FC236}">
                <a16:creationId xmlns:a16="http://schemas.microsoft.com/office/drawing/2014/main" id="{10514ECD-39F8-440D-B800-C0A8366CB6CA}"/>
              </a:ext>
            </a:extLst>
          </p:cNvPr>
          <p:cNvCxnSpPr>
            <a:cxnSpLocks/>
            <a:stCxn id="698" idx="3"/>
            <a:endCxn id="786" idx="2"/>
          </p:cNvCxnSpPr>
          <p:nvPr/>
        </p:nvCxnSpPr>
        <p:spPr>
          <a:xfrm flipV="1">
            <a:off x="8178441" y="3375631"/>
            <a:ext cx="907339" cy="1084621"/>
          </a:xfrm>
          <a:prstGeom prst="bentConnector2">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797" name="Connector: Elbow 796">
            <a:extLst>
              <a:ext uri="{FF2B5EF4-FFF2-40B4-BE49-F238E27FC236}">
                <a16:creationId xmlns:a16="http://schemas.microsoft.com/office/drawing/2014/main" id="{29219D3E-873B-4F0D-8B65-ACA0AB9699DC}"/>
              </a:ext>
            </a:extLst>
          </p:cNvPr>
          <p:cNvCxnSpPr>
            <a:cxnSpLocks/>
            <a:stCxn id="795" idx="0"/>
          </p:cNvCxnSpPr>
          <p:nvPr/>
        </p:nvCxnSpPr>
        <p:spPr>
          <a:xfrm rot="16200000" flipV="1">
            <a:off x="9956116" y="2184011"/>
            <a:ext cx="266693" cy="1318645"/>
          </a:xfrm>
          <a:prstGeom prst="bentConnector2">
            <a:avLst/>
          </a:prstGeom>
          <a:ln w="12700">
            <a:solidFill>
              <a:schemeClr val="accent4"/>
            </a:solidFill>
            <a:prstDash val="solid"/>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0" name="Straight Connector 799">
            <a:extLst>
              <a:ext uri="{FF2B5EF4-FFF2-40B4-BE49-F238E27FC236}">
                <a16:creationId xmlns:a16="http://schemas.microsoft.com/office/drawing/2014/main" id="{E4661AF6-32F5-4050-9FC1-9BCDE219259D}"/>
              </a:ext>
            </a:extLst>
          </p:cNvPr>
          <p:cNvCxnSpPr/>
          <p:nvPr/>
        </p:nvCxnSpPr>
        <p:spPr>
          <a:xfrm>
            <a:off x="10117679" y="6438798"/>
            <a:ext cx="340242" cy="0"/>
          </a:xfrm>
          <a:prstGeom prst="line">
            <a:avLst/>
          </a:prstGeom>
          <a:ln w="28575">
            <a:solidFill>
              <a:srgbClr val="E3591B"/>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801" name="Connector: Elbow 800">
            <a:extLst>
              <a:ext uri="{FF2B5EF4-FFF2-40B4-BE49-F238E27FC236}">
                <a16:creationId xmlns:a16="http://schemas.microsoft.com/office/drawing/2014/main" id="{549B4784-B0DB-42A4-A4EE-4578B64D75FB}"/>
              </a:ext>
            </a:extLst>
          </p:cNvPr>
          <p:cNvCxnSpPr>
            <a:cxnSpLocks/>
            <a:endCxn id="692" idx="3"/>
          </p:cNvCxnSpPr>
          <p:nvPr/>
        </p:nvCxnSpPr>
        <p:spPr>
          <a:xfrm rot="10800000" flipV="1">
            <a:off x="5864877" y="2709986"/>
            <a:ext cx="3185861" cy="1014409"/>
          </a:xfrm>
          <a:prstGeom prst="bentConnector3">
            <a:avLst>
              <a:gd name="adj1" fmla="val 75773"/>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grpSp>
        <p:nvGrpSpPr>
          <p:cNvPr id="808" name="Group 807">
            <a:extLst>
              <a:ext uri="{FF2B5EF4-FFF2-40B4-BE49-F238E27FC236}">
                <a16:creationId xmlns:a16="http://schemas.microsoft.com/office/drawing/2014/main" id="{BEECB548-B962-495E-90DE-FCEFE558DF17}"/>
              </a:ext>
            </a:extLst>
          </p:cNvPr>
          <p:cNvGrpSpPr/>
          <p:nvPr/>
        </p:nvGrpSpPr>
        <p:grpSpPr>
          <a:xfrm>
            <a:off x="3594648" y="2747945"/>
            <a:ext cx="353076" cy="381008"/>
            <a:chOff x="3218968" y="2962504"/>
            <a:chExt cx="388384" cy="419109"/>
          </a:xfrm>
        </p:grpSpPr>
        <p:pic>
          <p:nvPicPr>
            <p:cNvPr id="809" name="Picture 808">
              <a:extLst>
                <a:ext uri="{FF2B5EF4-FFF2-40B4-BE49-F238E27FC236}">
                  <a16:creationId xmlns:a16="http://schemas.microsoft.com/office/drawing/2014/main" id="{7BB5D9A7-61E3-4B65-BA37-9F4279FEE301}"/>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331329" y="2962504"/>
              <a:ext cx="150917" cy="150917"/>
            </a:xfrm>
            <a:prstGeom prst="rect">
              <a:avLst/>
            </a:prstGeom>
          </p:spPr>
        </p:pic>
        <p:pic>
          <p:nvPicPr>
            <p:cNvPr id="810" name="Picture 809">
              <a:extLst>
                <a:ext uri="{FF2B5EF4-FFF2-40B4-BE49-F238E27FC236}">
                  <a16:creationId xmlns:a16="http://schemas.microsoft.com/office/drawing/2014/main" id="{82B07C04-9C19-4636-B14B-D864618281B1}"/>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456435" y="3051218"/>
              <a:ext cx="150917" cy="150917"/>
            </a:xfrm>
            <a:prstGeom prst="rect">
              <a:avLst/>
            </a:prstGeom>
          </p:spPr>
        </p:pic>
        <p:pic>
          <p:nvPicPr>
            <p:cNvPr id="811" name="Graphic 810">
              <a:extLst>
                <a:ext uri="{FF2B5EF4-FFF2-40B4-BE49-F238E27FC236}">
                  <a16:creationId xmlns:a16="http://schemas.microsoft.com/office/drawing/2014/main" id="{9D030FB0-AC86-495D-83CB-9A684DA6A7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8968" y="3130350"/>
              <a:ext cx="251263" cy="251263"/>
            </a:xfrm>
            <a:prstGeom prst="rect">
              <a:avLst/>
            </a:prstGeom>
          </p:spPr>
        </p:pic>
      </p:grpSp>
      <p:cxnSp>
        <p:nvCxnSpPr>
          <p:cNvPr id="813" name="Connector: Elbow 812">
            <a:extLst>
              <a:ext uri="{FF2B5EF4-FFF2-40B4-BE49-F238E27FC236}">
                <a16:creationId xmlns:a16="http://schemas.microsoft.com/office/drawing/2014/main" id="{6D702A0B-00E1-434D-9E4D-43F5A7D35BC9}"/>
              </a:ext>
            </a:extLst>
          </p:cNvPr>
          <p:cNvCxnSpPr>
            <a:cxnSpLocks/>
            <a:stCxn id="696" idx="1"/>
            <a:endCxn id="697" idx="1"/>
          </p:cNvCxnSpPr>
          <p:nvPr/>
        </p:nvCxnSpPr>
        <p:spPr>
          <a:xfrm rot="10800000">
            <a:off x="5170163" y="3724396"/>
            <a:ext cx="12700" cy="735856"/>
          </a:xfrm>
          <a:prstGeom prst="bentConnector3">
            <a:avLst>
              <a:gd name="adj1" fmla="val 1800000"/>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814" name="Rounded Rectangle 21">
            <a:extLst>
              <a:ext uri="{FF2B5EF4-FFF2-40B4-BE49-F238E27FC236}">
                <a16:creationId xmlns:a16="http://schemas.microsoft.com/office/drawing/2014/main" id="{BDC87D3D-7AD1-4B4C-826A-FAAF116289CE}"/>
              </a:ext>
            </a:extLst>
          </p:cNvPr>
          <p:cNvSpPr/>
          <p:nvPr/>
        </p:nvSpPr>
        <p:spPr bwMode="auto">
          <a:xfrm>
            <a:off x="3059935" y="4607189"/>
            <a:ext cx="1439157" cy="324083"/>
          </a:xfrm>
          <a:prstGeom prst="roundRect">
            <a:avLst>
              <a:gd name="adj" fmla="val 27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Stream </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processing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engine</a:t>
            </a:r>
          </a:p>
        </p:txBody>
      </p:sp>
      <p:sp>
        <p:nvSpPr>
          <p:cNvPr id="815" name="Arrow: Pentagon 814">
            <a:extLst>
              <a:ext uri="{FF2B5EF4-FFF2-40B4-BE49-F238E27FC236}">
                <a16:creationId xmlns:a16="http://schemas.microsoft.com/office/drawing/2014/main" id="{7D5A81D0-B2AC-4E37-AA22-51F26DB26C8A}"/>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Collect</a:t>
            </a:r>
          </a:p>
        </p:txBody>
      </p:sp>
      <p:sp>
        <p:nvSpPr>
          <p:cNvPr id="816" name="Rectangle 815">
            <a:extLst>
              <a:ext uri="{FF2B5EF4-FFF2-40B4-BE49-F238E27FC236}">
                <a16:creationId xmlns:a16="http://schemas.microsoft.com/office/drawing/2014/main" id="{83435793-4FE0-4223-9772-96F87495B3C9}"/>
              </a:ext>
              <a:ext uri="{C183D7F6-B498-43B3-948B-1728B52AA6E4}">
                <adec:decorative xmlns:adec="http://schemas.microsoft.com/office/drawing/2017/decorative" val="1"/>
              </a:ext>
            </a:extLst>
          </p:cNvPr>
          <p:cNvSpPr/>
          <p:nvPr/>
        </p:nvSpPr>
        <p:spPr>
          <a:xfrm>
            <a:off x="411479" y="5955277"/>
            <a:ext cx="3982516" cy="91440"/>
          </a:xfrm>
          <a:prstGeom prst="rect">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817" name="Rectangle 816">
            <a:extLst>
              <a:ext uri="{FF2B5EF4-FFF2-40B4-BE49-F238E27FC236}">
                <a16:creationId xmlns:a16="http://schemas.microsoft.com/office/drawing/2014/main" id="{C9EFA60B-0815-4345-B245-AE8B2CF3DD29}"/>
              </a:ext>
              <a:ext uri="{C183D7F6-B498-43B3-948B-1728B52AA6E4}">
                <adec:decorative xmlns:adec="http://schemas.microsoft.com/office/drawing/2017/decorative" val="1"/>
              </a:ext>
            </a:extLst>
          </p:cNvPr>
          <p:cNvSpPr/>
          <p:nvPr/>
        </p:nvSpPr>
        <p:spPr>
          <a:xfrm>
            <a:off x="8735170" y="5955277"/>
            <a:ext cx="3118902" cy="91440"/>
          </a:xfrm>
          <a:prstGeom prst="rect">
            <a:avLst/>
          </a:prstGeom>
          <a:solidFill>
            <a:schemeClr val="accent1">
              <a:lumMod val="60000"/>
              <a:lumOff val="40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cxnSp>
        <p:nvCxnSpPr>
          <p:cNvPr id="819" name="Straight Arrow Connector 818">
            <a:extLst>
              <a:ext uri="{FF2B5EF4-FFF2-40B4-BE49-F238E27FC236}">
                <a16:creationId xmlns:a16="http://schemas.microsoft.com/office/drawing/2014/main" id="{937896CD-D27B-4A85-B067-7D13FEB07A82}"/>
              </a:ext>
            </a:extLst>
          </p:cNvPr>
          <p:cNvCxnSpPr>
            <a:cxnSpLocks/>
          </p:cNvCxnSpPr>
          <p:nvPr/>
        </p:nvCxnSpPr>
        <p:spPr>
          <a:xfrm flipV="1">
            <a:off x="3771343" y="3276744"/>
            <a:ext cx="0" cy="285208"/>
          </a:xfrm>
          <a:prstGeom prst="straightConnector1">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5F497066-3F2D-4DF1-8380-893500B72E44}"/>
              </a:ext>
            </a:extLst>
          </p:cNvPr>
          <p:cNvCxnSpPr>
            <a:cxnSpLocks/>
            <a:stCxn id="687" idx="3"/>
          </p:cNvCxnSpPr>
          <p:nvPr/>
        </p:nvCxnSpPr>
        <p:spPr>
          <a:xfrm>
            <a:off x="5864876" y="4460252"/>
            <a:ext cx="1326499" cy="0"/>
          </a:xfrm>
          <a:prstGeom prst="straightConnector1">
            <a:avLst/>
          </a:prstGeom>
          <a:ln w="12700">
            <a:solidFill>
              <a:schemeClr val="accent4"/>
            </a:solidFill>
            <a:prstDash val="solid"/>
            <a:headEnd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982EFAD8-C502-4ABD-B641-DC6648882E6C}"/>
              </a:ext>
            </a:extLst>
          </p:cNvPr>
          <p:cNvCxnSpPr>
            <a:cxnSpLocks/>
          </p:cNvCxnSpPr>
          <p:nvPr/>
        </p:nvCxnSpPr>
        <p:spPr>
          <a:xfrm>
            <a:off x="4421200" y="4111386"/>
            <a:ext cx="532030" cy="0"/>
          </a:xfrm>
          <a:prstGeom prst="straightConnector1">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grpSp>
        <p:nvGrpSpPr>
          <p:cNvPr id="831" name="Group 830">
            <a:extLst>
              <a:ext uri="{FF2B5EF4-FFF2-40B4-BE49-F238E27FC236}">
                <a16:creationId xmlns:a16="http://schemas.microsoft.com/office/drawing/2014/main" id="{19C5903C-4B9F-4050-9142-73CFEB3B1875}"/>
              </a:ext>
            </a:extLst>
          </p:cNvPr>
          <p:cNvGrpSpPr/>
          <p:nvPr/>
        </p:nvGrpSpPr>
        <p:grpSpPr>
          <a:xfrm>
            <a:off x="2190205" y="1227755"/>
            <a:ext cx="548640" cy="548640"/>
            <a:chOff x="1427625" y="2265815"/>
            <a:chExt cx="844109" cy="844111"/>
          </a:xfrm>
        </p:grpSpPr>
        <p:sp>
          <p:nvSpPr>
            <p:cNvPr id="832" name="Oval 831">
              <a:extLst>
                <a:ext uri="{FF2B5EF4-FFF2-40B4-BE49-F238E27FC236}">
                  <a16:creationId xmlns:a16="http://schemas.microsoft.com/office/drawing/2014/main" id="{B3B36633-6C21-4364-944B-E5749C2A1ACF}"/>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accent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3" name="Group 832">
              <a:extLst>
                <a:ext uri="{FF2B5EF4-FFF2-40B4-BE49-F238E27FC236}">
                  <a16:creationId xmlns:a16="http://schemas.microsoft.com/office/drawing/2014/main" id="{66203F34-5628-452E-A78E-AFF1A6019187}"/>
                </a:ext>
              </a:extLst>
            </p:cNvPr>
            <p:cNvGrpSpPr/>
            <p:nvPr/>
          </p:nvGrpSpPr>
          <p:grpSpPr>
            <a:xfrm>
              <a:off x="1653837" y="2463440"/>
              <a:ext cx="425119" cy="425320"/>
              <a:chOff x="2809993" y="1208899"/>
              <a:chExt cx="365586" cy="365760"/>
            </a:xfrm>
          </p:grpSpPr>
          <p:sp>
            <p:nvSpPr>
              <p:cNvPr id="834" name="BackToWindow_E73F" title="Icon of two arrows pointing towards eachother">
                <a:extLst>
                  <a:ext uri="{FF2B5EF4-FFF2-40B4-BE49-F238E27FC236}">
                    <a16:creationId xmlns:a16="http://schemas.microsoft.com/office/drawing/2014/main" id="{DB33ACA8-BD51-4E64-BBD1-565E895FBE61}"/>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35" name="BackToWindow_E73F" title="Icon of two arrows pointing towards eachother">
                <a:extLst>
                  <a:ext uri="{FF2B5EF4-FFF2-40B4-BE49-F238E27FC236}">
                    <a16:creationId xmlns:a16="http://schemas.microsoft.com/office/drawing/2014/main" id="{72F91548-E5EB-4EC8-BADE-D87FFC2B1641}"/>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nvGrpSpPr>
          <p:cNvPr id="837" name="Graphic 21">
            <a:extLst>
              <a:ext uri="{FF2B5EF4-FFF2-40B4-BE49-F238E27FC236}">
                <a16:creationId xmlns:a16="http://schemas.microsoft.com/office/drawing/2014/main" id="{06BB979D-1D6E-458D-903B-DD881DA61970}"/>
              </a:ext>
            </a:extLst>
          </p:cNvPr>
          <p:cNvGrpSpPr/>
          <p:nvPr/>
        </p:nvGrpSpPr>
        <p:grpSpPr>
          <a:xfrm>
            <a:off x="1812867" y="3987981"/>
            <a:ext cx="299102" cy="304037"/>
            <a:chOff x="5614987" y="3432237"/>
            <a:chExt cx="946785" cy="962406"/>
          </a:xfrm>
          <a:solidFill>
            <a:schemeClr val="accent1">
              <a:lumMod val="75000"/>
            </a:schemeClr>
          </a:solidFill>
        </p:grpSpPr>
        <p:sp>
          <p:nvSpPr>
            <p:cNvPr id="838" name="Freeform: Shape 837">
              <a:extLst>
                <a:ext uri="{FF2B5EF4-FFF2-40B4-BE49-F238E27FC236}">
                  <a16:creationId xmlns:a16="http://schemas.microsoft.com/office/drawing/2014/main" id="{C8A44A45-465E-44A8-8FCB-71B2D4CCC354}"/>
                </a:ext>
              </a:extLst>
            </p:cNvPr>
            <p:cNvSpPr/>
            <p:nvPr/>
          </p:nvSpPr>
          <p:spPr>
            <a:xfrm>
              <a:off x="6288880" y="3432237"/>
              <a:ext cx="272891" cy="267747"/>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9" name="Freeform: Shape 838">
              <a:extLst>
                <a:ext uri="{FF2B5EF4-FFF2-40B4-BE49-F238E27FC236}">
                  <a16:creationId xmlns:a16="http://schemas.microsoft.com/office/drawing/2014/main" id="{14D38418-55E0-4821-8C70-46C9144A510F}"/>
                </a:ext>
              </a:extLst>
            </p:cNvPr>
            <p:cNvSpPr/>
            <p:nvPr/>
          </p:nvSpPr>
          <p:spPr>
            <a:xfrm>
              <a:off x="5614987" y="4126991"/>
              <a:ext cx="272891" cy="267652"/>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0" name="Freeform: Shape 839">
              <a:extLst>
                <a:ext uri="{FF2B5EF4-FFF2-40B4-BE49-F238E27FC236}">
                  <a16:creationId xmlns:a16="http://schemas.microsoft.com/office/drawing/2014/main" id="{690D739C-626B-479E-8277-AB2BF9DA68AC}"/>
                </a:ext>
              </a:extLst>
            </p:cNvPr>
            <p:cNvSpPr/>
            <p:nvPr/>
          </p:nvSpPr>
          <p:spPr>
            <a:xfrm>
              <a:off x="5690329" y="3495864"/>
              <a:ext cx="803338" cy="804195"/>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41" name="Connector: Elbow 840">
            <a:extLst>
              <a:ext uri="{FF2B5EF4-FFF2-40B4-BE49-F238E27FC236}">
                <a16:creationId xmlns:a16="http://schemas.microsoft.com/office/drawing/2014/main" id="{185B151B-05C1-4240-88A9-ADE6A63F9407}"/>
              </a:ext>
            </a:extLst>
          </p:cNvPr>
          <p:cNvCxnSpPr>
            <a:cxnSpLocks/>
            <a:endCxn id="700" idx="3"/>
          </p:cNvCxnSpPr>
          <p:nvPr/>
        </p:nvCxnSpPr>
        <p:spPr>
          <a:xfrm rot="5400000">
            <a:off x="2062833" y="3999557"/>
            <a:ext cx="1575296" cy="223269"/>
          </a:xfrm>
          <a:prstGeom prst="bentConnector2">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544E93F-C457-44C7-9A1C-FA737618BBBB}"/>
              </a:ext>
            </a:extLst>
          </p:cNvPr>
          <p:cNvCxnSpPr>
            <a:cxnSpLocks/>
          </p:cNvCxnSpPr>
          <p:nvPr/>
        </p:nvCxnSpPr>
        <p:spPr>
          <a:xfrm>
            <a:off x="2738845" y="4111386"/>
            <a:ext cx="459325" cy="0"/>
          </a:xfrm>
          <a:prstGeom prst="straightConnector1">
            <a:avLst/>
          </a:prstGeom>
          <a:ln w="12700">
            <a:solidFill>
              <a:schemeClr val="accent3"/>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789631E1-90DF-472F-82C7-BC03B3CEB79B}"/>
              </a:ext>
            </a:extLst>
          </p:cNvPr>
          <p:cNvCxnSpPr>
            <a:cxnSpLocks/>
          </p:cNvCxnSpPr>
          <p:nvPr/>
        </p:nvCxnSpPr>
        <p:spPr>
          <a:xfrm flipH="1">
            <a:off x="2738845" y="3335772"/>
            <a:ext cx="223270" cy="0"/>
          </a:xfrm>
          <a:prstGeom prst="straightConnector1">
            <a:avLst/>
          </a:prstGeom>
          <a:ln w="12700">
            <a:solidFill>
              <a:schemeClr val="accent3"/>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sp>
        <p:nvSpPr>
          <p:cNvPr id="787" name="Rectangle 786">
            <a:extLst>
              <a:ext uri="{FF2B5EF4-FFF2-40B4-BE49-F238E27FC236}">
                <a16:creationId xmlns:a16="http://schemas.microsoft.com/office/drawing/2014/main" id="{94CEC315-1BED-4F1E-814B-EE038B3DBE90}"/>
              </a:ext>
            </a:extLst>
          </p:cNvPr>
          <p:cNvSpPr/>
          <p:nvPr/>
        </p:nvSpPr>
        <p:spPr bwMode="auto">
          <a:xfrm>
            <a:off x="8889184" y="2560420"/>
            <a:ext cx="382235" cy="34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Segoe UI" pitchFamily="34" charset="0"/>
                <a:cs typeface="Segoe UI" pitchFamily="34" charset="0"/>
              </a:rPr>
              <a:t>&lt;/&gt;</a:t>
            </a:r>
          </a:p>
        </p:txBody>
      </p:sp>
      <p:grpSp>
        <p:nvGrpSpPr>
          <p:cNvPr id="140" name="Group 139">
            <a:extLst>
              <a:ext uri="{FF2B5EF4-FFF2-40B4-BE49-F238E27FC236}">
                <a16:creationId xmlns:a16="http://schemas.microsoft.com/office/drawing/2014/main" id="{D0F542D3-169C-1246-BE24-9C06421ACF4B}"/>
              </a:ext>
            </a:extLst>
          </p:cNvPr>
          <p:cNvGrpSpPr/>
          <p:nvPr/>
        </p:nvGrpSpPr>
        <p:grpSpPr>
          <a:xfrm>
            <a:off x="3497023" y="2671875"/>
            <a:ext cx="548640" cy="548640"/>
            <a:chOff x="3497023" y="2671875"/>
            <a:chExt cx="548640" cy="548640"/>
          </a:xfrm>
        </p:grpSpPr>
        <p:sp>
          <p:nvSpPr>
            <p:cNvPr id="141" name="Oval 140">
              <a:extLst>
                <a:ext uri="{FF2B5EF4-FFF2-40B4-BE49-F238E27FC236}">
                  <a16:creationId xmlns:a16="http://schemas.microsoft.com/office/drawing/2014/main" id="{4C284E8A-3935-8740-A262-0D2241C8EF97}"/>
                </a:ext>
              </a:extLst>
            </p:cNvPr>
            <p:cNvSpPr/>
            <p:nvPr/>
          </p:nvSpPr>
          <p:spPr bwMode="auto">
            <a:xfrm>
              <a:off x="3497023" y="2671875"/>
              <a:ext cx="548640" cy="548640"/>
            </a:xfrm>
            <a:prstGeom prst="ellipse">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42" name="Graphic 141">
              <a:extLst>
                <a:ext uri="{FF2B5EF4-FFF2-40B4-BE49-F238E27FC236}">
                  <a16:creationId xmlns:a16="http://schemas.microsoft.com/office/drawing/2014/main" id="{41F69785-3A41-D448-8D26-7547ACB631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4648" y="2900533"/>
              <a:ext cx="228421" cy="228421"/>
            </a:xfrm>
            <a:prstGeom prst="rect">
              <a:avLst/>
            </a:prstGeom>
          </p:spPr>
        </p:pic>
        <p:pic>
          <p:nvPicPr>
            <p:cNvPr id="143" name="Picture 142">
              <a:extLst>
                <a:ext uri="{FF2B5EF4-FFF2-40B4-BE49-F238E27FC236}">
                  <a16:creationId xmlns:a16="http://schemas.microsoft.com/office/drawing/2014/main" id="{14E33092-035E-854B-999B-D509036F667A}"/>
                </a:ext>
              </a:extLst>
            </p:cNvPr>
            <p:cNvPicPr>
              <a:picLocks noChangeAspect="1"/>
            </p:cNvPicPr>
            <p:nvPr/>
          </p:nvPicPr>
          <p:blipFill>
            <a:blip r:embed="rId10"/>
            <a:stretch>
              <a:fillRect/>
            </a:stretch>
          </p:blipFill>
          <p:spPr>
            <a:xfrm>
              <a:off x="3712269" y="2736833"/>
              <a:ext cx="137197" cy="137197"/>
            </a:xfrm>
            <a:prstGeom prst="rect">
              <a:avLst/>
            </a:prstGeom>
          </p:spPr>
        </p:pic>
        <p:pic>
          <p:nvPicPr>
            <p:cNvPr id="144" name="Picture 143">
              <a:extLst>
                <a:ext uri="{FF2B5EF4-FFF2-40B4-BE49-F238E27FC236}">
                  <a16:creationId xmlns:a16="http://schemas.microsoft.com/office/drawing/2014/main" id="{0CE1FE37-A42B-D94D-B0AB-1575354E2AF9}"/>
                </a:ext>
              </a:extLst>
            </p:cNvPr>
            <p:cNvPicPr>
              <a:picLocks noChangeAspect="1"/>
            </p:cNvPicPr>
            <p:nvPr/>
          </p:nvPicPr>
          <p:blipFill>
            <a:blip r:embed="rId10"/>
            <a:stretch>
              <a:fillRect/>
            </a:stretch>
          </p:blipFill>
          <p:spPr>
            <a:xfrm>
              <a:off x="3826958" y="2817845"/>
              <a:ext cx="137197" cy="137197"/>
            </a:xfrm>
            <a:prstGeom prst="rect">
              <a:avLst/>
            </a:prstGeom>
          </p:spPr>
        </p:pic>
      </p:grpSp>
      <p:sp>
        <p:nvSpPr>
          <p:cNvPr id="3" name="Rectangle 2">
            <a:extLst>
              <a:ext uri="{FF2B5EF4-FFF2-40B4-BE49-F238E27FC236}">
                <a16:creationId xmlns:a16="http://schemas.microsoft.com/office/drawing/2014/main" id="{EE77040E-E3B6-46ED-8BC1-8A86E6F36146}"/>
              </a:ext>
            </a:extLst>
          </p:cNvPr>
          <p:cNvSpPr/>
          <p:nvPr/>
        </p:nvSpPr>
        <p:spPr bwMode="auto">
          <a:xfrm>
            <a:off x="3038448" y="2294016"/>
            <a:ext cx="1453888" cy="375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Real Time Processing engine</a:t>
            </a:r>
          </a:p>
        </p:txBody>
      </p:sp>
      <p:sp>
        <p:nvSpPr>
          <p:cNvPr id="5" name="Rectangle 4">
            <a:extLst>
              <a:ext uri="{FF2B5EF4-FFF2-40B4-BE49-F238E27FC236}">
                <a16:creationId xmlns:a16="http://schemas.microsoft.com/office/drawing/2014/main" id="{64434790-3DB9-4C40-BCEC-4BCEA7694BC8}"/>
              </a:ext>
            </a:extLst>
          </p:cNvPr>
          <p:cNvSpPr/>
          <p:nvPr/>
        </p:nvSpPr>
        <p:spPr bwMode="auto">
          <a:xfrm>
            <a:off x="4993139" y="2707321"/>
            <a:ext cx="1062804" cy="741510"/>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COLD STORE</a:t>
            </a:r>
            <a:b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br>
            <a:r>
              <a:rPr kumimoji="0" lang="en-US" sz="800" b="0" i="0" u="none" strike="noStrike" kern="1200" cap="none" spc="0" normalizeH="0" baseline="0" noProof="0" dirty="0">
                <a:ln>
                  <a:noFill/>
                </a:ln>
                <a:solidFill>
                  <a:srgbClr val="4472C4"/>
                </a:solidFill>
                <a:effectLst/>
                <a:uLnTx/>
                <a:uFillTx/>
                <a:latin typeface="Calibri Light" panose="020F0302020204030204"/>
                <a:ea typeface="+mn-ea"/>
                <a:cs typeface="+mn-cs"/>
              </a:rPr>
              <a:t>ADLS Gen 2/ Azure Blob</a:t>
            </a:r>
            <a:endPar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2554430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Freeform: Shape 1015">
            <a:extLst>
              <a:ext uri="{FF2B5EF4-FFF2-40B4-BE49-F238E27FC236}">
                <a16:creationId xmlns:a16="http://schemas.microsoft.com/office/drawing/2014/main" id="{0AAD54A1-4101-4AF1-8F08-BE8D47F41258}"/>
              </a:ext>
            </a:extLst>
          </p:cNvPr>
          <p:cNvSpPr/>
          <p:nvPr/>
        </p:nvSpPr>
        <p:spPr bwMode="auto">
          <a:xfrm>
            <a:off x="694230" y="2897173"/>
            <a:ext cx="992070" cy="2443324"/>
          </a:xfrm>
          <a:custGeom>
            <a:avLst/>
            <a:gdLst>
              <a:gd name="connsiteX0" fmla="*/ 568562 w 992070"/>
              <a:gd name="connsiteY0" fmla="*/ 0 h 2443324"/>
              <a:gd name="connsiteX1" fmla="*/ 676485 w 992070"/>
              <a:gd name="connsiteY1" fmla="*/ 0 h 2443324"/>
              <a:gd name="connsiteX2" fmla="*/ 676485 w 992070"/>
              <a:gd name="connsiteY2" fmla="*/ 387341 h 2443324"/>
              <a:gd name="connsiteX3" fmla="*/ 992070 w 992070"/>
              <a:gd name="connsiteY3" fmla="*/ 387341 h 2443324"/>
              <a:gd name="connsiteX4" fmla="*/ 992070 w 992070"/>
              <a:gd name="connsiteY4" fmla="*/ 497069 h 2443324"/>
              <a:gd name="connsiteX5" fmla="*/ 676485 w 992070"/>
              <a:gd name="connsiteY5" fmla="*/ 497069 h 2443324"/>
              <a:gd name="connsiteX6" fmla="*/ 676485 w 992070"/>
              <a:gd name="connsiteY6" fmla="*/ 1165808 h 2443324"/>
              <a:gd name="connsiteX7" fmla="*/ 992070 w 992070"/>
              <a:gd name="connsiteY7" fmla="*/ 1165808 h 2443324"/>
              <a:gd name="connsiteX8" fmla="*/ 992070 w 992070"/>
              <a:gd name="connsiteY8" fmla="*/ 1275536 h 2443324"/>
              <a:gd name="connsiteX9" fmla="*/ 676485 w 992070"/>
              <a:gd name="connsiteY9" fmla="*/ 1275536 h 2443324"/>
              <a:gd name="connsiteX10" fmla="*/ 676485 w 992070"/>
              <a:gd name="connsiteY10" fmla="*/ 1944275 h 2443324"/>
              <a:gd name="connsiteX11" fmla="*/ 992070 w 992070"/>
              <a:gd name="connsiteY11" fmla="*/ 1944275 h 2443324"/>
              <a:gd name="connsiteX12" fmla="*/ 992070 w 992070"/>
              <a:gd name="connsiteY12" fmla="*/ 2054003 h 2443324"/>
              <a:gd name="connsiteX13" fmla="*/ 676485 w 992070"/>
              <a:gd name="connsiteY13" fmla="*/ 2054003 h 2443324"/>
              <a:gd name="connsiteX14" fmla="*/ 676485 w 992070"/>
              <a:gd name="connsiteY14" fmla="*/ 2443322 h 2443324"/>
              <a:gd name="connsiteX15" fmla="*/ 672478 w 992070"/>
              <a:gd name="connsiteY15" fmla="*/ 2443322 h 2443324"/>
              <a:gd name="connsiteX16" fmla="*/ 672478 w 992070"/>
              <a:gd name="connsiteY16" fmla="*/ 2443324 h 2443324"/>
              <a:gd name="connsiteX17" fmla="*/ 1 w 992070"/>
              <a:gd name="connsiteY17" fmla="*/ 2443324 h 2443324"/>
              <a:gd name="connsiteX18" fmla="*/ 1 w 992070"/>
              <a:gd name="connsiteY18" fmla="*/ 2335401 h 2443324"/>
              <a:gd name="connsiteX19" fmla="*/ 568562 w 992070"/>
              <a:gd name="connsiteY19" fmla="*/ 2335401 h 2443324"/>
              <a:gd name="connsiteX20" fmla="*/ 568562 w 992070"/>
              <a:gd name="connsiteY20" fmla="*/ 1664857 h 2443324"/>
              <a:gd name="connsiteX21" fmla="*/ 0 w 992070"/>
              <a:gd name="connsiteY21" fmla="*/ 1664857 h 2443324"/>
              <a:gd name="connsiteX22" fmla="*/ 0 w 992070"/>
              <a:gd name="connsiteY22" fmla="*/ 1556934 h 2443324"/>
              <a:gd name="connsiteX23" fmla="*/ 568562 w 992070"/>
              <a:gd name="connsiteY23" fmla="*/ 1556934 h 2443324"/>
              <a:gd name="connsiteX24" fmla="*/ 568562 w 992070"/>
              <a:gd name="connsiteY24" fmla="*/ 886392 h 2443324"/>
              <a:gd name="connsiteX25" fmla="*/ 2361 w 992070"/>
              <a:gd name="connsiteY25" fmla="*/ 886392 h 2443324"/>
              <a:gd name="connsiteX26" fmla="*/ 2361 w 992070"/>
              <a:gd name="connsiteY26" fmla="*/ 778469 h 2443324"/>
              <a:gd name="connsiteX27" fmla="*/ 568562 w 992070"/>
              <a:gd name="connsiteY27" fmla="*/ 778469 h 2443324"/>
              <a:gd name="connsiteX28" fmla="*/ 568562 w 992070"/>
              <a:gd name="connsiteY28" fmla="*/ 107924 h 2443324"/>
              <a:gd name="connsiteX29" fmla="*/ 0 w 992070"/>
              <a:gd name="connsiteY29" fmla="*/ 107924 h 2443324"/>
              <a:gd name="connsiteX30" fmla="*/ 0 w 992070"/>
              <a:gd name="connsiteY30" fmla="*/ 1 h 2443324"/>
              <a:gd name="connsiteX31" fmla="*/ 568562 w 992070"/>
              <a:gd name="connsiteY31" fmla="*/ 1 h 2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2070" h="2443324">
                <a:moveTo>
                  <a:pt x="568562" y="0"/>
                </a:moveTo>
                <a:lnTo>
                  <a:pt x="676485" y="0"/>
                </a:lnTo>
                <a:lnTo>
                  <a:pt x="676485" y="387341"/>
                </a:lnTo>
                <a:lnTo>
                  <a:pt x="992070" y="387341"/>
                </a:lnTo>
                <a:lnTo>
                  <a:pt x="992070" y="497069"/>
                </a:lnTo>
                <a:lnTo>
                  <a:pt x="676485" y="497069"/>
                </a:lnTo>
                <a:lnTo>
                  <a:pt x="676485" y="1165808"/>
                </a:lnTo>
                <a:lnTo>
                  <a:pt x="992070" y="1165808"/>
                </a:lnTo>
                <a:lnTo>
                  <a:pt x="992070" y="1275536"/>
                </a:lnTo>
                <a:lnTo>
                  <a:pt x="676485" y="1275536"/>
                </a:lnTo>
                <a:lnTo>
                  <a:pt x="676485" y="1944275"/>
                </a:lnTo>
                <a:lnTo>
                  <a:pt x="992070" y="1944275"/>
                </a:lnTo>
                <a:lnTo>
                  <a:pt x="992070" y="2054003"/>
                </a:lnTo>
                <a:lnTo>
                  <a:pt x="676485" y="2054003"/>
                </a:lnTo>
                <a:lnTo>
                  <a:pt x="676485" y="2443322"/>
                </a:lnTo>
                <a:lnTo>
                  <a:pt x="672478" y="2443322"/>
                </a:lnTo>
                <a:lnTo>
                  <a:pt x="672478" y="2443324"/>
                </a:lnTo>
                <a:lnTo>
                  <a:pt x="1" y="2443324"/>
                </a:lnTo>
                <a:lnTo>
                  <a:pt x="1" y="2335401"/>
                </a:lnTo>
                <a:lnTo>
                  <a:pt x="568562" y="2335401"/>
                </a:lnTo>
                <a:lnTo>
                  <a:pt x="568562" y="1664857"/>
                </a:lnTo>
                <a:lnTo>
                  <a:pt x="0" y="1664857"/>
                </a:lnTo>
                <a:lnTo>
                  <a:pt x="0" y="1556934"/>
                </a:lnTo>
                <a:lnTo>
                  <a:pt x="568562" y="1556934"/>
                </a:lnTo>
                <a:lnTo>
                  <a:pt x="568562" y="886392"/>
                </a:lnTo>
                <a:lnTo>
                  <a:pt x="2361" y="886392"/>
                </a:lnTo>
                <a:lnTo>
                  <a:pt x="2361" y="778469"/>
                </a:lnTo>
                <a:lnTo>
                  <a:pt x="568562" y="778469"/>
                </a:lnTo>
                <a:lnTo>
                  <a:pt x="568562" y="107924"/>
                </a:lnTo>
                <a:lnTo>
                  <a:pt x="0" y="107924"/>
                </a:lnTo>
                <a:lnTo>
                  <a:pt x="0" y="1"/>
                </a:lnTo>
                <a:lnTo>
                  <a:pt x="568562" y="1"/>
                </a:lnTo>
                <a:close/>
              </a:path>
            </a:pathLst>
          </a:custGeom>
          <a:solidFill>
            <a:schemeClr val="bg1"/>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018" name="Rectangle 1017">
            <a:extLst>
              <a:ext uri="{FF2B5EF4-FFF2-40B4-BE49-F238E27FC236}">
                <a16:creationId xmlns:a16="http://schemas.microsoft.com/office/drawing/2014/main" id="{329557AE-6D7F-4FE0-BAC0-1EEC22F7D10B}"/>
              </a:ext>
            </a:extLst>
          </p:cNvPr>
          <p:cNvSpPr/>
          <p:nvPr/>
        </p:nvSpPr>
        <p:spPr bwMode="auto">
          <a:xfrm>
            <a:off x="1663901" y="3240620"/>
            <a:ext cx="260839" cy="1762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203" name="Title 1">
            <a:extLst>
              <a:ext uri="{FF2B5EF4-FFF2-40B4-BE49-F238E27FC236}">
                <a16:creationId xmlns:a16="http://schemas.microsoft.com/office/drawing/2014/main" id="{B5FE7631-AB65-4401-8750-D79BB0EA9DC5}"/>
              </a:ext>
            </a:extLst>
          </p:cNvPr>
          <p:cNvSpPr txBox="1">
            <a:spLocks/>
          </p:cNvSpPr>
          <p:nvPr/>
        </p:nvSpPr>
        <p:spPr>
          <a:xfrm>
            <a:off x="569409" y="194800"/>
            <a:ext cx="11049000" cy="492443"/>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ED7D31"/>
                </a:solidFill>
                <a:effectLst/>
                <a:uLnTx/>
                <a:uFillTx/>
                <a:latin typeface="Calibri Light" panose="020F0302020204030204"/>
                <a:ea typeface="+mn-ea"/>
                <a:cs typeface="Segoe UI" pitchFamily="34" charset="0"/>
              </a:rPr>
              <a:t>Azure Time Series Insights pay as you go high level architecture</a:t>
            </a:r>
          </a:p>
        </p:txBody>
      </p:sp>
      <p:sp>
        <p:nvSpPr>
          <p:cNvPr id="689" name="Rectangle 688">
            <a:extLst>
              <a:ext uri="{FF2B5EF4-FFF2-40B4-BE49-F238E27FC236}">
                <a16:creationId xmlns:a16="http://schemas.microsoft.com/office/drawing/2014/main" id="{CFFBF892-5B46-4924-96A0-80EC5F074E20}"/>
              </a:ext>
            </a:extLst>
          </p:cNvPr>
          <p:cNvSpPr/>
          <p:nvPr/>
        </p:nvSpPr>
        <p:spPr bwMode="auto">
          <a:xfrm>
            <a:off x="5703707"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0" name="Arrow: Chevron 689">
            <a:extLst>
              <a:ext uri="{FF2B5EF4-FFF2-40B4-BE49-F238E27FC236}">
                <a16:creationId xmlns:a16="http://schemas.microsoft.com/office/drawing/2014/main" id="{D9D1575B-E5CB-4148-B102-EE661420ABC8}"/>
              </a:ext>
              <a:ext uri="{C183D7F6-B498-43B3-948B-1728B52AA6E4}">
                <adec:decorative xmlns:adec="http://schemas.microsoft.com/office/drawing/2017/decorative" val="1"/>
              </a:ext>
            </a:extLst>
          </p:cNvPr>
          <p:cNvSpPr/>
          <p:nvPr/>
        </p:nvSpPr>
        <p:spPr>
          <a:xfrm>
            <a:off x="4414712"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Store</a:t>
            </a:r>
          </a:p>
        </p:txBody>
      </p:sp>
      <p:sp>
        <p:nvSpPr>
          <p:cNvPr id="691" name="Arrow: Chevron 690">
            <a:extLst>
              <a:ext uri="{FF2B5EF4-FFF2-40B4-BE49-F238E27FC236}">
                <a16:creationId xmlns:a16="http://schemas.microsoft.com/office/drawing/2014/main" id="{BDC07892-3895-4888-BD77-D0A010184D81}"/>
              </a:ext>
              <a:ext uri="{C183D7F6-B498-43B3-948B-1728B52AA6E4}">
                <adec:decorative xmlns:adec="http://schemas.microsoft.com/office/drawing/2017/decorative" val="1"/>
              </a:ext>
            </a:extLst>
          </p:cNvPr>
          <p:cNvSpPr/>
          <p:nvPr/>
        </p:nvSpPr>
        <p:spPr>
          <a:xfrm>
            <a:off x="6566210" y="1342055"/>
            <a:ext cx="2225997" cy="320040"/>
          </a:xfrm>
          <a:prstGeom prst="chevron">
            <a:avLst>
              <a:gd name="adj" fmla="val 35474"/>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Model</a:t>
            </a:r>
          </a:p>
        </p:txBody>
      </p:sp>
      <p:sp>
        <p:nvSpPr>
          <p:cNvPr id="692" name="Rectangle 691">
            <a:extLst>
              <a:ext uri="{FF2B5EF4-FFF2-40B4-BE49-F238E27FC236}">
                <a16:creationId xmlns:a16="http://schemas.microsoft.com/office/drawing/2014/main" id="{DA16F583-D343-458B-A7C8-A6EDB471CCA9}"/>
              </a:ext>
              <a:ext uri="{C183D7F6-B498-43B3-948B-1728B52AA6E4}">
                <adec:decorative xmlns:adec="http://schemas.microsoft.com/office/drawing/2017/decorative" val="1"/>
              </a:ext>
            </a:extLst>
          </p:cNvPr>
          <p:cNvSpPr/>
          <p:nvPr/>
        </p:nvSpPr>
        <p:spPr>
          <a:xfrm>
            <a:off x="4411675" y="5955277"/>
            <a:ext cx="2152728" cy="91440"/>
          </a:xfrm>
          <a:prstGeom prst="rect">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93" name="Rectangle 692">
            <a:extLst>
              <a:ext uri="{FF2B5EF4-FFF2-40B4-BE49-F238E27FC236}">
                <a16:creationId xmlns:a16="http://schemas.microsoft.com/office/drawing/2014/main" id="{9BFFE9CD-275A-4EC4-ACD0-2C87D7C301BA}"/>
              </a:ext>
              <a:ext uri="{C183D7F6-B498-43B3-948B-1728B52AA6E4}">
                <adec:decorative xmlns:adec="http://schemas.microsoft.com/office/drawing/2017/decorative" val="1"/>
              </a:ext>
            </a:extLst>
          </p:cNvPr>
          <p:cNvSpPr/>
          <p:nvPr/>
        </p:nvSpPr>
        <p:spPr>
          <a:xfrm>
            <a:off x="6590555" y="5955277"/>
            <a:ext cx="2126935" cy="91440"/>
          </a:xfrm>
          <a:prstGeom prst="rect">
            <a:avLst/>
          </a:prstGeom>
          <a:solidFill>
            <a:schemeClr val="accent1"/>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94" name="Rectangle 693">
            <a:extLst>
              <a:ext uri="{FF2B5EF4-FFF2-40B4-BE49-F238E27FC236}">
                <a16:creationId xmlns:a16="http://schemas.microsoft.com/office/drawing/2014/main" id="{FA6A3D9F-AA5A-45B1-ADC6-339ADD47D046}"/>
              </a:ext>
            </a:extLst>
          </p:cNvPr>
          <p:cNvSpPr/>
          <p:nvPr/>
        </p:nvSpPr>
        <p:spPr bwMode="auto">
          <a:xfrm>
            <a:off x="5703707"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5" name="Rectangle 694">
            <a:extLst>
              <a:ext uri="{FF2B5EF4-FFF2-40B4-BE49-F238E27FC236}">
                <a16:creationId xmlns:a16="http://schemas.microsoft.com/office/drawing/2014/main" id="{EFE67C7D-311A-4C4C-BED5-959F2FB8170F}"/>
              </a:ext>
            </a:extLst>
          </p:cNvPr>
          <p:cNvSpPr/>
          <p:nvPr/>
        </p:nvSpPr>
        <p:spPr bwMode="auto">
          <a:xfrm>
            <a:off x="3687390" y="2493902"/>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6" name="Rectangle 695">
            <a:extLst>
              <a:ext uri="{FF2B5EF4-FFF2-40B4-BE49-F238E27FC236}">
                <a16:creationId xmlns:a16="http://schemas.microsoft.com/office/drawing/2014/main" id="{CAA738ED-0EEA-4EA8-8FA4-EDC7311380AB}"/>
              </a:ext>
            </a:extLst>
          </p:cNvPr>
          <p:cNvSpPr/>
          <p:nvPr/>
        </p:nvSpPr>
        <p:spPr bwMode="auto">
          <a:xfrm>
            <a:off x="7844728" y="5275550"/>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7" name="Rectangle 696">
            <a:extLst>
              <a:ext uri="{FF2B5EF4-FFF2-40B4-BE49-F238E27FC236}">
                <a16:creationId xmlns:a16="http://schemas.microsoft.com/office/drawing/2014/main" id="{1AD8FEF7-DCF7-47A9-815A-0326A77D0E63}"/>
              </a:ext>
            </a:extLst>
          </p:cNvPr>
          <p:cNvSpPr/>
          <p:nvPr/>
        </p:nvSpPr>
        <p:spPr bwMode="auto">
          <a:xfrm>
            <a:off x="7349455" y="5275550"/>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8" name="Rectangle 697">
            <a:extLst>
              <a:ext uri="{FF2B5EF4-FFF2-40B4-BE49-F238E27FC236}">
                <a16:creationId xmlns:a16="http://schemas.microsoft.com/office/drawing/2014/main" id="{326A2520-90FD-4269-BB67-67071B19CEA7}"/>
              </a:ext>
            </a:extLst>
          </p:cNvPr>
          <p:cNvSpPr/>
          <p:nvPr/>
        </p:nvSpPr>
        <p:spPr bwMode="auto">
          <a:xfrm>
            <a:off x="5170163"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699" name="Rectangle 698">
            <a:extLst>
              <a:ext uri="{FF2B5EF4-FFF2-40B4-BE49-F238E27FC236}">
                <a16:creationId xmlns:a16="http://schemas.microsoft.com/office/drawing/2014/main" id="{1FE7CE96-D11C-4EE0-9FA3-CD6C8376D38E}"/>
              </a:ext>
            </a:extLst>
          </p:cNvPr>
          <p:cNvSpPr/>
          <p:nvPr/>
        </p:nvSpPr>
        <p:spPr bwMode="auto">
          <a:xfrm>
            <a:off x="5170163" y="3643811"/>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700" name="Rectangle 699">
            <a:extLst>
              <a:ext uri="{FF2B5EF4-FFF2-40B4-BE49-F238E27FC236}">
                <a16:creationId xmlns:a16="http://schemas.microsoft.com/office/drawing/2014/main" id="{F8A530C1-44B3-47B7-94D6-0EF37E990A2B}"/>
              </a:ext>
            </a:extLst>
          </p:cNvPr>
          <p:cNvSpPr/>
          <p:nvPr/>
        </p:nvSpPr>
        <p:spPr bwMode="auto">
          <a:xfrm>
            <a:off x="8017272" y="4379667"/>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701" name="Rectangle 700">
            <a:extLst>
              <a:ext uri="{FF2B5EF4-FFF2-40B4-BE49-F238E27FC236}">
                <a16:creationId xmlns:a16="http://schemas.microsoft.com/office/drawing/2014/main" id="{4EB47F18-7CD9-4272-AC6F-AC7EAAB34E3F}"/>
              </a:ext>
            </a:extLst>
          </p:cNvPr>
          <p:cNvSpPr/>
          <p:nvPr/>
        </p:nvSpPr>
        <p:spPr bwMode="auto">
          <a:xfrm>
            <a:off x="10535230" y="4341730"/>
            <a:ext cx="400822" cy="400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702" name="Rectangle 701">
            <a:extLst>
              <a:ext uri="{FF2B5EF4-FFF2-40B4-BE49-F238E27FC236}">
                <a16:creationId xmlns:a16="http://schemas.microsoft.com/office/drawing/2014/main" id="{38043F67-5592-4982-B7C9-E8B90CDE2DC9}"/>
              </a:ext>
            </a:extLst>
          </p:cNvPr>
          <p:cNvSpPr/>
          <p:nvPr/>
        </p:nvSpPr>
        <p:spPr bwMode="auto">
          <a:xfrm>
            <a:off x="2058364" y="462070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Digital Twins</a:t>
            </a:r>
          </a:p>
        </p:txBody>
      </p:sp>
      <p:sp>
        <p:nvSpPr>
          <p:cNvPr id="703" name="Rectangle 702">
            <a:extLst>
              <a:ext uri="{FF2B5EF4-FFF2-40B4-BE49-F238E27FC236}">
                <a16:creationId xmlns:a16="http://schemas.microsoft.com/office/drawing/2014/main" id="{FE51D644-64AF-48DD-A55E-E08C5883EBE4}"/>
              </a:ext>
            </a:extLst>
          </p:cNvPr>
          <p:cNvSpPr/>
          <p:nvPr/>
        </p:nvSpPr>
        <p:spPr bwMode="auto">
          <a:xfrm>
            <a:off x="2058364" y="3861869"/>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IOT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sp>
        <p:nvSpPr>
          <p:cNvPr id="704" name="Rectangle 703">
            <a:extLst>
              <a:ext uri="{FF2B5EF4-FFF2-40B4-BE49-F238E27FC236}">
                <a16:creationId xmlns:a16="http://schemas.microsoft.com/office/drawing/2014/main" id="{C6A9CF4B-167E-4907-964C-08146F8618BB}"/>
              </a:ext>
            </a:extLst>
          </p:cNvPr>
          <p:cNvSpPr/>
          <p:nvPr/>
        </p:nvSpPr>
        <p:spPr bwMode="auto">
          <a:xfrm>
            <a:off x="2058364" y="3062268"/>
            <a:ext cx="680482" cy="556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Azure</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Event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Hub</a:t>
            </a:r>
          </a:p>
        </p:txBody>
      </p:sp>
      <p:grpSp>
        <p:nvGrpSpPr>
          <p:cNvPr id="705" name="Graphic 21">
            <a:extLst>
              <a:ext uri="{FF2B5EF4-FFF2-40B4-BE49-F238E27FC236}">
                <a16:creationId xmlns:a16="http://schemas.microsoft.com/office/drawing/2014/main" id="{8D8E9E2A-BF1A-44D2-BE9B-9D920F880474}"/>
              </a:ext>
            </a:extLst>
          </p:cNvPr>
          <p:cNvGrpSpPr/>
          <p:nvPr/>
        </p:nvGrpSpPr>
        <p:grpSpPr>
          <a:xfrm>
            <a:off x="1812867" y="3173105"/>
            <a:ext cx="265478" cy="330601"/>
            <a:chOff x="5653616" y="2462212"/>
            <a:chExt cx="924390" cy="951356"/>
          </a:xfrm>
          <a:solidFill>
            <a:schemeClr val="accent1">
              <a:lumMod val="75000"/>
            </a:schemeClr>
          </a:solidFill>
        </p:grpSpPr>
        <p:sp>
          <p:nvSpPr>
            <p:cNvPr id="706" name="Freeform: Shape 705">
              <a:extLst>
                <a:ext uri="{FF2B5EF4-FFF2-40B4-BE49-F238E27FC236}">
                  <a16:creationId xmlns:a16="http://schemas.microsoft.com/office/drawing/2014/main" id="{6159E9F6-4E80-4236-B915-D853EBBF42AD}"/>
                </a:ext>
              </a:extLst>
            </p:cNvPr>
            <p:cNvSpPr/>
            <p:nvPr/>
          </p:nvSpPr>
          <p:spPr>
            <a:xfrm>
              <a:off x="5653616" y="2462212"/>
              <a:ext cx="924348" cy="220122"/>
            </a:xfrm>
            <a:custGeom>
              <a:avLst/>
              <a:gdLst>
                <a:gd name="connsiteX0" fmla="*/ 2709 w 924348"/>
                <a:gd name="connsiteY0" fmla="*/ 0 h 220122"/>
                <a:gd name="connsiteX1" fmla="*/ 2709 w 924348"/>
                <a:gd name="connsiteY1" fmla="*/ 220123 h 220122"/>
                <a:gd name="connsiteX2" fmla="*/ 136440 w 924348"/>
                <a:gd name="connsiteY2" fmla="*/ 220123 h 220122"/>
                <a:gd name="connsiteX3" fmla="*/ 136440 w 924348"/>
                <a:gd name="connsiteY3" fmla="*/ 124016 h 220122"/>
                <a:gd name="connsiteX4" fmla="*/ 800333 w 924348"/>
                <a:gd name="connsiteY4" fmla="*/ 124016 h 220122"/>
                <a:gd name="connsiteX5" fmla="*/ 800333 w 924348"/>
                <a:gd name="connsiteY5" fmla="*/ 220123 h 220122"/>
                <a:gd name="connsiteX6" fmla="*/ 924348 w 924348"/>
                <a:gd name="connsiteY6" fmla="*/ 220123 h 220122"/>
                <a:gd name="connsiteX7" fmla="*/ 924348 w 924348"/>
                <a:gd name="connsiteY7" fmla="*/ 0 h 220122"/>
                <a:gd name="connsiteX8" fmla="*/ 2709 w 924348"/>
                <a:gd name="connsiteY8" fmla="*/ 0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122">
                  <a:moveTo>
                    <a:pt x="2709" y="0"/>
                  </a:moveTo>
                  <a:cubicBezTo>
                    <a:pt x="2709" y="0"/>
                    <a:pt x="-3387" y="220123"/>
                    <a:pt x="2709" y="220123"/>
                  </a:cubicBezTo>
                  <a:cubicBezTo>
                    <a:pt x="8805" y="220123"/>
                    <a:pt x="136440" y="220123"/>
                    <a:pt x="136440" y="220123"/>
                  </a:cubicBezTo>
                  <a:lnTo>
                    <a:pt x="136440" y="124016"/>
                  </a:lnTo>
                  <a:lnTo>
                    <a:pt x="800333" y="124016"/>
                  </a:lnTo>
                  <a:lnTo>
                    <a:pt x="800333" y="220123"/>
                  </a:lnTo>
                  <a:lnTo>
                    <a:pt x="924348" y="220123"/>
                  </a:lnTo>
                  <a:lnTo>
                    <a:pt x="924348" y="0"/>
                  </a:lnTo>
                  <a:lnTo>
                    <a:pt x="2709"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7" name="Freeform: Shape 706">
              <a:extLst>
                <a:ext uri="{FF2B5EF4-FFF2-40B4-BE49-F238E27FC236}">
                  <a16:creationId xmlns:a16="http://schemas.microsoft.com/office/drawing/2014/main" id="{1080D2EB-17DA-4987-A4EC-0E5AF5D39E77}"/>
                </a:ext>
              </a:extLst>
            </p:cNvPr>
            <p:cNvSpPr/>
            <p:nvPr/>
          </p:nvSpPr>
          <p:spPr>
            <a:xfrm>
              <a:off x="5653658" y="3193351"/>
              <a:ext cx="924348" cy="220217"/>
            </a:xfrm>
            <a:custGeom>
              <a:avLst/>
              <a:gdLst>
                <a:gd name="connsiteX0" fmla="*/ 921639 w 924348"/>
                <a:gd name="connsiteY0" fmla="*/ 220123 h 220217"/>
                <a:gd name="connsiteX1" fmla="*/ 921639 w 924348"/>
                <a:gd name="connsiteY1" fmla="*/ 0 h 220217"/>
                <a:gd name="connsiteX2" fmla="*/ 787908 w 924348"/>
                <a:gd name="connsiteY2" fmla="*/ 0 h 220217"/>
                <a:gd name="connsiteX3" fmla="*/ 787908 w 924348"/>
                <a:gd name="connsiteY3" fmla="*/ 96107 h 220217"/>
                <a:gd name="connsiteX4" fmla="*/ 124016 w 924348"/>
                <a:gd name="connsiteY4" fmla="*/ 96107 h 220217"/>
                <a:gd name="connsiteX5" fmla="*/ 124016 w 924348"/>
                <a:gd name="connsiteY5" fmla="*/ 95 h 220217"/>
                <a:gd name="connsiteX6" fmla="*/ 0 w 924348"/>
                <a:gd name="connsiteY6" fmla="*/ 95 h 220217"/>
                <a:gd name="connsiteX7" fmla="*/ 0 w 924348"/>
                <a:gd name="connsiteY7" fmla="*/ 220218 h 220217"/>
                <a:gd name="connsiteX8" fmla="*/ 921639 w 924348"/>
                <a:gd name="connsiteY8" fmla="*/ 220218 h 2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348" h="220217">
                  <a:moveTo>
                    <a:pt x="921639" y="220123"/>
                  </a:moveTo>
                  <a:cubicBezTo>
                    <a:pt x="921639" y="220123"/>
                    <a:pt x="927735" y="0"/>
                    <a:pt x="921639" y="0"/>
                  </a:cubicBezTo>
                  <a:cubicBezTo>
                    <a:pt x="915543" y="0"/>
                    <a:pt x="787908" y="0"/>
                    <a:pt x="787908" y="0"/>
                  </a:cubicBezTo>
                  <a:lnTo>
                    <a:pt x="787908" y="96107"/>
                  </a:lnTo>
                  <a:lnTo>
                    <a:pt x="124016" y="96107"/>
                  </a:lnTo>
                  <a:lnTo>
                    <a:pt x="124016" y="95"/>
                  </a:lnTo>
                  <a:lnTo>
                    <a:pt x="0" y="95"/>
                  </a:lnTo>
                  <a:lnTo>
                    <a:pt x="0" y="220218"/>
                  </a:lnTo>
                  <a:lnTo>
                    <a:pt x="921639" y="220218"/>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8" name="Freeform: Shape 707">
              <a:extLst>
                <a:ext uri="{FF2B5EF4-FFF2-40B4-BE49-F238E27FC236}">
                  <a16:creationId xmlns:a16="http://schemas.microsoft.com/office/drawing/2014/main" id="{25A562BB-EC18-4882-9EDF-78F7428CDC84}"/>
                </a:ext>
              </a:extLst>
            </p:cNvPr>
            <p:cNvSpPr/>
            <p:nvPr/>
          </p:nvSpPr>
          <p:spPr>
            <a:xfrm>
              <a:off x="5838729" y="268233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9" name="Freeform: Shape 708">
              <a:extLst>
                <a:ext uri="{FF2B5EF4-FFF2-40B4-BE49-F238E27FC236}">
                  <a16:creationId xmlns:a16="http://schemas.microsoft.com/office/drawing/2014/main" id="{516D2B65-EF7F-452D-A8D8-916AA4354A8A}"/>
                </a:ext>
              </a:extLst>
            </p:cNvPr>
            <p:cNvSpPr/>
            <p:nvPr/>
          </p:nvSpPr>
          <p:spPr>
            <a:xfrm>
              <a:off x="5838729"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0" name="Freeform: Shape 709">
              <a:extLst>
                <a:ext uri="{FF2B5EF4-FFF2-40B4-BE49-F238E27FC236}">
                  <a16:creationId xmlns:a16="http://schemas.microsoft.com/office/drawing/2014/main" id="{9230DF05-768A-496A-916E-47345D465278}"/>
                </a:ext>
              </a:extLst>
            </p:cNvPr>
            <p:cNvSpPr/>
            <p:nvPr/>
          </p:nvSpPr>
          <p:spPr>
            <a:xfrm>
              <a:off x="5838729" y="3065335"/>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1" name="Freeform: Shape 710">
              <a:extLst>
                <a:ext uri="{FF2B5EF4-FFF2-40B4-BE49-F238E27FC236}">
                  <a16:creationId xmlns:a16="http://schemas.microsoft.com/office/drawing/2014/main" id="{CAF829ED-049D-490F-B3A5-E7F18923D031}"/>
                </a:ext>
              </a:extLst>
            </p:cNvPr>
            <p:cNvSpPr/>
            <p:nvPr/>
          </p:nvSpPr>
          <p:spPr>
            <a:xfrm>
              <a:off x="6063709" y="277348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2" name="Freeform: Shape 711">
              <a:extLst>
                <a:ext uri="{FF2B5EF4-FFF2-40B4-BE49-F238E27FC236}">
                  <a16:creationId xmlns:a16="http://schemas.microsoft.com/office/drawing/2014/main" id="{A815AA44-B81D-4E6A-A99B-6A81BB7D11F8}"/>
                </a:ext>
              </a:extLst>
            </p:cNvPr>
            <p:cNvSpPr/>
            <p:nvPr/>
          </p:nvSpPr>
          <p:spPr>
            <a:xfrm>
              <a:off x="6063709" y="2968084"/>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3" name="Freeform: Shape 712">
              <a:extLst>
                <a:ext uri="{FF2B5EF4-FFF2-40B4-BE49-F238E27FC236}">
                  <a16:creationId xmlns:a16="http://schemas.microsoft.com/office/drawing/2014/main" id="{0E8E6FE7-1739-479F-A4A0-AC72A01C5C7A}"/>
                </a:ext>
              </a:extLst>
            </p:cNvPr>
            <p:cNvSpPr/>
            <p:nvPr/>
          </p:nvSpPr>
          <p:spPr>
            <a:xfrm>
              <a:off x="6294691" y="2870739"/>
              <a:ext cx="160496" cy="121634"/>
            </a:xfrm>
            <a:custGeom>
              <a:avLst/>
              <a:gdLst>
                <a:gd name="connsiteX0" fmla="*/ 0 w 160496"/>
                <a:gd name="connsiteY0" fmla="*/ 0 h 121634"/>
                <a:gd name="connsiteX1" fmla="*/ 160496 w 160496"/>
                <a:gd name="connsiteY1" fmla="*/ 0 h 121634"/>
                <a:gd name="connsiteX2" fmla="*/ 160496 w 160496"/>
                <a:gd name="connsiteY2" fmla="*/ 121634 h 121634"/>
                <a:gd name="connsiteX3" fmla="*/ 0 w 160496"/>
                <a:gd name="connsiteY3" fmla="*/ 121634 h 121634"/>
              </a:gdLst>
              <a:ahLst/>
              <a:cxnLst>
                <a:cxn ang="0">
                  <a:pos x="connsiteX0" y="connsiteY0"/>
                </a:cxn>
                <a:cxn ang="0">
                  <a:pos x="connsiteX1" y="connsiteY1"/>
                </a:cxn>
                <a:cxn ang="0">
                  <a:pos x="connsiteX2" y="connsiteY2"/>
                </a:cxn>
                <a:cxn ang="0">
                  <a:pos x="connsiteX3" y="connsiteY3"/>
                </a:cxn>
              </a:cxnLst>
              <a:rect l="l" t="t" r="r" b="b"/>
              <a:pathLst>
                <a:path w="160496" h="121634">
                  <a:moveTo>
                    <a:pt x="0" y="0"/>
                  </a:moveTo>
                  <a:lnTo>
                    <a:pt x="160496" y="0"/>
                  </a:lnTo>
                  <a:lnTo>
                    <a:pt x="160496" y="121634"/>
                  </a:lnTo>
                  <a:lnTo>
                    <a:pt x="0" y="121634"/>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14" name="Picture 713" descr="A picture containing clock&#10;&#10;Description automatically generated">
            <a:extLst>
              <a:ext uri="{FF2B5EF4-FFF2-40B4-BE49-F238E27FC236}">
                <a16:creationId xmlns:a16="http://schemas.microsoft.com/office/drawing/2014/main" id="{FEF28D39-5ACB-49BA-AF48-AA438CDF1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867" y="4683495"/>
            <a:ext cx="341096" cy="429743"/>
          </a:xfrm>
          <a:prstGeom prst="rect">
            <a:avLst/>
          </a:prstGeom>
        </p:spPr>
      </p:pic>
      <p:sp>
        <p:nvSpPr>
          <p:cNvPr id="716" name="Rectangle 715">
            <a:extLst>
              <a:ext uri="{FF2B5EF4-FFF2-40B4-BE49-F238E27FC236}">
                <a16:creationId xmlns:a16="http://schemas.microsoft.com/office/drawing/2014/main" id="{1D07C95D-721E-4BD3-9D93-80F89C7C068E}"/>
              </a:ext>
            </a:extLst>
          </p:cNvPr>
          <p:cNvSpPr/>
          <p:nvPr/>
        </p:nvSpPr>
        <p:spPr bwMode="auto">
          <a:xfrm>
            <a:off x="6095127" y="6257050"/>
            <a:ext cx="5758943" cy="363496"/>
          </a:xfrm>
          <a:prstGeom prst="rect">
            <a:avLst/>
          </a:prstGeom>
          <a:solidFill>
            <a:schemeClr val="bg1">
              <a:lumMod val="95000"/>
            </a:schemeClr>
          </a:solidFill>
          <a:ln w="6350">
            <a:no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17" name="TextBox 716">
            <a:extLst>
              <a:ext uri="{FF2B5EF4-FFF2-40B4-BE49-F238E27FC236}">
                <a16:creationId xmlns:a16="http://schemas.microsoft.com/office/drawing/2014/main" id="{5FB25635-E79A-4DD0-9E62-FEF6B14B18BC}"/>
              </a:ext>
            </a:extLst>
          </p:cNvPr>
          <p:cNvSpPr txBox="1"/>
          <p:nvPr/>
        </p:nvSpPr>
        <p:spPr>
          <a:xfrm>
            <a:off x="6726426"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Timeseries data</a:t>
            </a:r>
          </a:p>
        </p:txBody>
      </p:sp>
      <p:sp>
        <p:nvSpPr>
          <p:cNvPr id="718" name="TextBox 717">
            <a:extLst>
              <a:ext uri="{FF2B5EF4-FFF2-40B4-BE49-F238E27FC236}">
                <a16:creationId xmlns:a16="http://schemas.microsoft.com/office/drawing/2014/main" id="{BFA458E6-118E-49D8-8C60-FF9531AC42FB}"/>
              </a:ext>
            </a:extLst>
          </p:cNvPr>
          <p:cNvSpPr txBox="1"/>
          <p:nvPr/>
        </p:nvSpPr>
        <p:spPr>
          <a:xfrm>
            <a:off x="8458967"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API requests/returns</a:t>
            </a:r>
          </a:p>
        </p:txBody>
      </p:sp>
      <p:sp>
        <p:nvSpPr>
          <p:cNvPr id="719" name="TextBox 718">
            <a:extLst>
              <a:ext uri="{FF2B5EF4-FFF2-40B4-BE49-F238E27FC236}">
                <a16:creationId xmlns:a16="http://schemas.microsoft.com/office/drawing/2014/main" id="{0E263E7C-2F41-4E66-8D25-0FE2D3EB2F64}"/>
              </a:ext>
            </a:extLst>
          </p:cNvPr>
          <p:cNvSpPr txBox="1"/>
          <p:nvPr/>
        </p:nvSpPr>
        <p:spPr>
          <a:xfrm>
            <a:off x="10530988" y="6361455"/>
            <a:ext cx="158703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AI/ML workflow</a:t>
            </a:r>
          </a:p>
        </p:txBody>
      </p:sp>
      <p:pic>
        <p:nvPicPr>
          <p:cNvPr id="726" name="Picture 725">
            <a:extLst>
              <a:ext uri="{FF2B5EF4-FFF2-40B4-BE49-F238E27FC236}">
                <a16:creationId xmlns:a16="http://schemas.microsoft.com/office/drawing/2014/main" id="{D6056316-4A5C-4F53-8944-553D730BF996}"/>
              </a:ext>
            </a:extLst>
          </p:cNvPr>
          <p:cNvPicPr>
            <a:picLocks noChangeAspect="1"/>
          </p:cNvPicPr>
          <p:nvPr/>
        </p:nvPicPr>
        <p:blipFill>
          <a:blip r:embed="rId4">
            <a:duotone>
              <a:schemeClr val="accent1">
                <a:shade val="45000"/>
                <a:satMod val="135000"/>
              </a:schemeClr>
              <a:prstClr val="white"/>
            </a:duotone>
            <a:lum bright="-20000"/>
          </a:blip>
          <a:stretch>
            <a:fillRect/>
          </a:stretch>
        </p:blipFill>
        <p:spPr>
          <a:xfrm>
            <a:off x="3268636" y="3628691"/>
            <a:ext cx="1048388" cy="904388"/>
          </a:xfrm>
          <a:prstGeom prst="rect">
            <a:avLst/>
          </a:prstGeom>
        </p:spPr>
      </p:pic>
      <p:grpSp>
        <p:nvGrpSpPr>
          <p:cNvPr id="727" name="Group 726">
            <a:extLst>
              <a:ext uri="{FF2B5EF4-FFF2-40B4-BE49-F238E27FC236}">
                <a16:creationId xmlns:a16="http://schemas.microsoft.com/office/drawing/2014/main" id="{A4DE149B-0D65-4867-9971-3058D4753AB8}"/>
              </a:ext>
            </a:extLst>
          </p:cNvPr>
          <p:cNvGrpSpPr/>
          <p:nvPr/>
        </p:nvGrpSpPr>
        <p:grpSpPr>
          <a:xfrm>
            <a:off x="7264352" y="3418948"/>
            <a:ext cx="853216" cy="1372246"/>
            <a:chOff x="7172802" y="3508888"/>
            <a:chExt cx="853216" cy="1372246"/>
          </a:xfrm>
        </p:grpSpPr>
        <p:sp>
          <p:nvSpPr>
            <p:cNvPr id="728" name="Freeform: Shape 727">
              <a:extLst>
                <a:ext uri="{FF2B5EF4-FFF2-40B4-BE49-F238E27FC236}">
                  <a16:creationId xmlns:a16="http://schemas.microsoft.com/office/drawing/2014/main" id="{CA7B1D57-1797-42D8-AFB4-7D18919736D9}"/>
                </a:ext>
              </a:extLst>
            </p:cNvPr>
            <p:cNvSpPr/>
            <p:nvPr/>
          </p:nvSpPr>
          <p:spPr bwMode="auto">
            <a:xfrm>
              <a:off x="7194926" y="4137515"/>
              <a:ext cx="792956" cy="340519"/>
            </a:xfrm>
            <a:custGeom>
              <a:avLst/>
              <a:gdLst>
                <a:gd name="connsiteX0" fmla="*/ 376237 w 792956"/>
                <a:gd name="connsiteY0" fmla="*/ 0 h 340519"/>
                <a:gd name="connsiteX1" fmla="*/ 0 w 792956"/>
                <a:gd name="connsiteY1" fmla="*/ 138113 h 340519"/>
                <a:gd name="connsiteX2" fmla="*/ 388144 w 792956"/>
                <a:gd name="connsiteY2" fmla="*/ 340519 h 340519"/>
                <a:gd name="connsiteX3" fmla="*/ 792956 w 792956"/>
                <a:gd name="connsiteY3" fmla="*/ 154782 h 340519"/>
                <a:gd name="connsiteX4" fmla="*/ 376237 w 792956"/>
                <a:gd name="connsiteY4" fmla="*/ 0 h 340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56" h="340519">
                  <a:moveTo>
                    <a:pt x="376237" y="0"/>
                  </a:moveTo>
                  <a:lnTo>
                    <a:pt x="0" y="138113"/>
                  </a:lnTo>
                  <a:lnTo>
                    <a:pt x="388144" y="340519"/>
                  </a:lnTo>
                  <a:lnTo>
                    <a:pt x="792956" y="154782"/>
                  </a:lnTo>
                  <a:lnTo>
                    <a:pt x="37623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729" name="Group 728">
              <a:extLst>
                <a:ext uri="{FF2B5EF4-FFF2-40B4-BE49-F238E27FC236}">
                  <a16:creationId xmlns:a16="http://schemas.microsoft.com/office/drawing/2014/main" id="{9D9C9F2D-EDB0-459B-8A5F-F1930419AFA3}"/>
                </a:ext>
              </a:extLst>
            </p:cNvPr>
            <p:cNvGrpSpPr/>
            <p:nvPr/>
          </p:nvGrpSpPr>
          <p:grpSpPr>
            <a:xfrm>
              <a:off x="7172802" y="3508888"/>
              <a:ext cx="853216" cy="1372246"/>
              <a:chOff x="7551470" y="2878314"/>
              <a:chExt cx="775651" cy="1247496"/>
            </a:xfrm>
            <a:solidFill>
              <a:schemeClr val="bg1"/>
            </a:solidFill>
          </p:grpSpPr>
          <p:sp>
            <p:nvSpPr>
              <p:cNvPr id="730" name="Freeform: Shape 308">
                <a:extLst>
                  <a:ext uri="{FF2B5EF4-FFF2-40B4-BE49-F238E27FC236}">
                    <a16:creationId xmlns:a16="http://schemas.microsoft.com/office/drawing/2014/main" id="{EF5EB859-7E3C-4761-BB9B-4534019B8284}"/>
                  </a:ext>
                </a:extLst>
              </p:cNvPr>
              <p:cNvSpPr/>
              <p:nvPr/>
            </p:nvSpPr>
            <p:spPr>
              <a:xfrm>
                <a:off x="7551470" y="3426792"/>
                <a:ext cx="775651" cy="699018"/>
              </a:xfrm>
              <a:custGeom>
                <a:avLst/>
                <a:gdLst>
                  <a:gd name="connsiteX0" fmla="*/ 452166 w 457200"/>
                  <a:gd name="connsiteY0" fmla="*/ 74976 h 304800"/>
                  <a:gd name="connsiteX1" fmla="*/ 452166 w 457200"/>
                  <a:gd name="connsiteY1" fmla="*/ 98788 h 304800"/>
                  <a:gd name="connsiteX2" fmla="*/ 220708 w 457200"/>
                  <a:gd name="connsiteY2" fmla="*/ 182608 h 304800"/>
                  <a:gd name="connsiteX3" fmla="*/ 7348 w 457200"/>
                  <a:gd name="connsiteY3" fmla="*/ 95931 h 304800"/>
                  <a:gd name="connsiteX4" fmla="*/ 7348 w 457200"/>
                  <a:gd name="connsiteY4" fmla="*/ 65451 h 304800"/>
                  <a:gd name="connsiteX5" fmla="*/ 220708 w 457200"/>
                  <a:gd name="connsiteY5" fmla="*/ 7348 h 304800"/>
                  <a:gd name="connsiteX6" fmla="*/ 452166 w 457200"/>
                  <a:gd name="connsiteY6" fmla="*/ 74976 h 304800"/>
                  <a:gd name="connsiteX7" fmla="*/ 10205 w 457200"/>
                  <a:gd name="connsiteY7" fmla="*/ 126411 h 304800"/>
                  <a:gd name="connsiteX8" fmla="*/ 220708 w 457200"/>
                  <a:gd name="connsiteY8" fmla="*/ 212136 h 304800"/>
                  <a:gd name="connsiteX9" fmla="*/ 448355 w 457200"/>
                  <a:gd name="connsiteY9" fmla="*/ 129268 h 304800"/>
                  <a:gd name="connsiteX10" fmla="*/ 10205 w 457200"/>
                  <a:gd name="connsiteY10" fmla="*/ 158796 h 304800"/>
                  <a:gd name="connsiteX11" fmla="*/ 220708 w 457200"/>
                  <a:gd name="connsiteY11" fmla="*/ 244521 h 304800"/>
                  <a:gd name="connsiteX12" fmla="*/ 448355 w 457200"/>
                  <a:gd name="connsiteY12" fmla="*/ 161653 h 304800"/>
                  <a:gd name="connsiteX13" fmla="*/ 10205 w 457200"/>
                  <a:gd name="connsiteY13" fmla="*/ 189276 h 304800"/>
                  <a:gd name="connsiteX14" fmla="*/ 220708 w 457200"/>
                  <a:gd name="connsiteY14" fmla="*/ 275001 h 304800"/>
                  <a:gd name="connsiteX15" fmla="*/ 449308 w 457200"/>
                  <a:gd name="connsiteY15" fmla="*/ 192133 h 304800"/>
                  <a:gd name="connsiteX16" fmla="*/ 7348 w 457200"/>
                  <a:gd name="connsiteY16" fmla="*/ 95931 h 304800"/>
                  <a:gd name="connsiteX17" fmla="*/ 7348 w 457200"/>
                  <a:gd name="connsiteY17" fmla="*/ 219756 h 304800"/>
                  <a:gd name="connsiteX18" fmla="*/ 220708 w 457200"/>
                  <a:gd name="connsiteY18" fmla="*/ 306433 h 304800"/>
                  <a:gd name="connsiteX19" fmla="*/ 452166 w 457200"/>
                  <a:gd name="connsiteY19" fmla="*/ 222613 h 304800"/>
                  <a:gd name="connsiteX20" fmla="*/ 452166 w 457200"/>
                  <a:gd name="connsiteY20" fmla="*/ 95931 h 304800"/>
                  <a:gd name="connsiteX21" fmla="*/ 14016 w 457200"/>
                  <a:gd name="connsiteY21" fmla="*/ 68308 h 304800"/>
                  <a:gd name="connsiteX22" fmla="*/ 220708 w 457200"/>
                  <a:gd name="connsiteY22" fmla="*/ 147366 h 304800"/>
                  <a:gd name="connsiteX23" fmla="*/ 439783 w 457200"/>
                  <a:gd name="connsiteY23" fmla="*/ 749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304800">
                    <a:moveTo>
                      <a:pt x="452166" y="74976"/>
                    </a:moveTo>
                    <a:lnTo>
                      <a:pt x="452166" y="98788"/>
                    </a:lnTo>
                    <a:lnTo>
                      <a:pt x="220708" y="182608"/>
                    </a:lnTo>
                    <a:lnTo>
                      <a:pt x="7348" y="95931"/>
                    </a:lnTo>
                    <a:lnTo>
                      <a:pt x="7348" y="65451"/>
                    </a:lnTo>
                    <a:lnTo>
                      <a:pt x="220708" y="7348"/>
                    </a:lnTo>
                    <a:lnTo>
                      <a:pt x="452166" y="74976"/>
                    </a:lnTo>
                    <a:close/>
                    <a:moveTo>
                      <a:pt x="10205" y="126411"/>
                    </a:moveTo>
                    <a:lnTo>
                      <a:pt x="220708" y="212136"/>
                    </a:lnTo>
                    <a:lnTo>
                      <a:pt x="448355" y="129268"/>
                    </a:lnTo>
                    <a:moveTo>
                      <a:pt x="10205" y="158796"/>
                    </a:moveTo>
                    <a:lnTo>
                      <a:pt x="220708" y="244521"/>
                    </a:lnTo>
                    <a:lnTo>
                      <a:pt x="448355" y="161653"/>
                    </a:lnTo>
                    <a:moveTo>
                      <a:pt x="10205" y="189276"/>
                    </a:moveTo>
                    <a:lnTo>
                      <a:pt x="220708" y="275001"/>
                    </a:lnTo>
                    <a:lnTo>
                      <a:pt x="449308" y="192133"/>
                    </a:lnTo>
                    <a:moveTo>
                      <a:pt x="7348" y="95931"/>
                    </a:moveTo>
                    <a:lnTo>
                      <a:pt x="7348" y="219756"/>
                    </a:lnTo>
                    <a:lnTo>
                      <a:pt x="220708" y="306433"/>
                    </a:lnTo>
                    <a:lnTo>
                      <a:pt x="452166" y="222613"/>
                    </a:lnTo>
                    <a:lnTo>
                      <a:pt x="452166" y="95931"/>
                    </a:lnTo>
                    <a:moveTo>
                      <a:pt x="14016" y="68308"/>
                    </a:moveTo>
                    <a:lnTo>
                      <a:pt x="220708" y="147366"/>
                    </a:lnTo>
                    <a:lnTo>
                      <a:pt x="439783" y="74976"/>
                    </a:lnTo>
                  </a:path>
                </a:pathLst>
              </a:custGeom>
              <a:grpFill/>
              <a:ln w="19050" cap="sq">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nvGrpSpPr>
              <p:cNvPr id="731" name="Group 730">
                <a:extLst>
                  <a:ext uri="{FF2B5EF4-FFF2-40B4-BE49-F238E27FC236}">
                    <a16:creationId xmlns:a16="http://schemas.microsoft.com/office/drawing/2014/main" id="{74EA90FB-BBFD-4EE4-8E05-1E736AD11EBA}"/>
                  </a:ext>
                </a:extLst>
              </p:cNvPr>
              <p:cNvGrpSpPr/>
              <p:nvPr/>
            </p:nvGrpSpPr>
            <p:grpSpPr>
              <a:xfrm>
                <a:off x="7621836" y="2878314"/>
                <a:ext cx="593389" cy="533513"/>
                <a:chOff x="665019" y="3039690"/>
                <a:chExt cx="542084" cy="536126"/>
              </a:xfrm>
              <a:grpFill/>
            </p:grpSpPr>
            <p:sp>
              <p:nvSpPr>
                <p:cNvPr id="732" name="Freeform: Shape 339">
                  <a:extLst>
                    <a:ext uri="{FF2B5EF4-FFF2-40B4-BE49-F238E27FC236}">
                      <a16:creationId xmlns:a16="http://schemas.microsoft.com/office/drawing/2014/main" id="{E014896C-10D0-456E-BC1D-199AE429C825}"/>
                    </a:ext>
                  </a:extLst>
                </p:cNvPr>
                <p:cNvSpPr/>
                <p:nvPr/>
              </p:nvSpPr>
              <p:spPr>
                <a:xfrm>
                  <a:off x="818994" y="3039690"/>
                  <a:ext cx="236514" cy="266992"/>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33" name="Freeform: Shape 340">
                  <a:extLst>
                    <a:ext uri="{FF2B5EF4-FFF2-40B4-BE49-F238E27FC236}">
                      <a16:creationId xmlns:a16="http://schemas.microsoft.com/office/drawing/2014/main" id="{58BDAE6F-3900-495F-809E-5CD3B499966C}"/>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34" name="Freeform: Shape 341">
                  <a:extLst>
                    <a:ext uri="{FF2B5EF4-FFF2-40B4-BE49-F238E27FC236}">
                      <a16:creationId xmlns:a16="http://schemas.microsoft.com/office/drawing/2014/main" id="{0F37A010-84B1-4746-923F-2AD6D2FD9C15}"/>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grp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sp>
        <p:nvSpPr>
          <p:cNvPr id="735" name="Rectangle 734">
            <a:extLst>
              <a:ext uri="{FF2B5EF4-FFF2-40B4-BE49-F238E27FC236}">
                <a16:creationId xmlns:a16="http://schemas.microsoft.com/office/drawing/2014/main" id="{087244F4-729E-4050-A6D8-23AE9E070B7D}"/>
              </a:ext>
            </a:extLst>
          </p:cNvPr>
          <p:cNvSpPr/>
          <p:nvPr/>
        </p:nvSpPr>
        <p:spPr bwMode="auto">
          <a:xfrm>
            <a:off x="6912935" y="2976680"/>
            <a:ext cx="1556050" cy="390278"/>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TIME SERIES </a:t>
            </a:r>
            <a:b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b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MODEL</a:t>
            </a:r>
          </a:p>
        </p:txBody>
      </p:sp>
      <p:grpSp>
        <p:nvGrpSpPr>
          <p:cNvPr id="736" name="Group 735">
            <a:extLst>
              <a:ext uri="{FF2B5EF4-FFF2-40B4-BE49-F238E27FC236}">
                <a16:creationId xmlns:a16="http://schemas.microsoft.com/office/drawing/2014/main" id="{471E99B3-21A3-492D-BD2A-B03AE7858EEC}"/>
              </a:ext>
            </a:extLst>
          </p:cNvPr>
          <p:cNvGrpSpPr/>
          <p:nvPr/>
        </p:nvGrpSpPr>
        <p:grpSpPr>
          <a:xfrm>
            <a:off x="9903394" y="3574392"/>
            <a:ext cx="1824792" cy="1072769"/>
            <a:chOff x="9460808" y="2887493"/>
            <a:chExt cx="1824792" cy="1072769"/>
          </a:xfrm>
        </p:grpSpPr>
        <p:sp>
          <p:nvSpPr>
            <p:cNvPr id="737" name="Devices3_EA6C" title="Icon of a cellphone in front of a monitor">
              <a:extLst>
                <a:ext uri="{FF2B5EF4-FFF2-40B4-BE49-F238E27FC236}">
                  <a16:creationId xmlns:a16="http://schemas.microsoft.com/office/drawing/2014/main" id="{3C84475D-7507-4EE7-A545-9820000D8D52}"/>
                </a:ext>
              </a:extLst>
            </p:cNvPr>
            <p:cNvSpPr>
              <a:spLocks noChangeAspect="1" noEditPoints="1"/>
            </p:cNvSpPr>
            <p:nvPr/>
          </p:nvSpPr>
          <p:spPr bwMode="auto">
            <a:xfrm>
              <a:off x="9460808" y="2887493"/>
              <a:ext cx="1548509" cy="1072769"/>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38" name="Rectangle 737">
              <a:extLst>
                <a:ext uri="{FF2B5EF4-FFF2-40B4-BE49-F238E27FC236}">
                  <a16:creationId xmlns:a16="http://schemas.microsoft.com/office/drawing/2014/main" id="{7920F35F-C4A6-4EE9-BCFB-B08C10D5F51A}"/>
                </a:ext>
              </a:extLst>
            </p:cNvPr>
            <p:cNvSpPr/>
            <p:nvPr/>
          </p:nvSpPr>
          <p:spPr bwMode="auto">
            <a:xfrm>
              <a:off x="10416157" y="3307484"/>
              <a:ext cx="869443" cy="541722"/>
            </a:xfrm>
            <a:prstGeom prst="rect">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739" name="light">
              <a:extLst>
                <a:ext uri="{FF2B5EF4-FFF2-40B4-BE49-F238E27FC236}">
                  <a16:creationId xmlns:a16="http://schemas.microsoft.com/office/drawing/2014/main" id="{72265C0A-240B-4EE8-B9E9-BCA4B7BB29E1}"/>
                </a:ext>
              </a:extLst>
            </p:cNvPr>
            <p:cNvSpPr>
              <a:spLocks noChangeAspect="1" noEditPoints="1"/>
            </p:cNvSpPr>
            <p:nvPr/>
          </p:nvSpPr>
          <p:spPr bwMode="auto">
            <a:xfrm>
              <a:off x="9547576" y="3533514"/>
              <a:ext cx="178278" cy="26468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40" name="Straight Connector 739">
              <a:extLst>
                <a:ext uri="{FF2B5EF4-FFF2-40B4-BE49-F238E27FC236}">
                  <a16:creationId xmlns:a16="http://schemas.microsoft.com/office/drawing/2014/main" id="{D0BF6506-409B-48D8-9E7D-456C2CA6FB06}"/>
                </a:ext>
              </a:extLst>
            </p:cNvPr>
            <p:cNvCxnSpPr>
              <a:stCxn id="737" idx="9"/>
            </p:cNvCxnSpPr>
            <p:nvPr/>
          </p:nvCxnSpPr>
          <p:spPr>
            <a:xfrm flipV="1">
              <a:off x="9579945" y="3104175"/>
              <a:ext cx="328686" cy="260134"/>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A301732A-148E-47A6-8CB5-DFEDFD5F7731}"/>
                </a:ext>
              </a:extLst>
            </p:cNvPr>
            <p:cNvCxnSpPr/>
            <p:nvPr/>
          </p:nvCxnSpPr>
          <p:spPr>
            <a:xfrm>
              <a:off x="9937852" y="3107942"/>
              <a:ext cx="272987" cy="245601"/>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AB78559D-4F9B-4756-98E0-A61C446797E3}"/>
                </a:ext>
              </a:extLst>
            </p:cNvPr>
            <p:cNvCxnSpPr/>
            <p:nvPr/>
          </p:nvCxnSpPr>
          <p:spPr>
            <a:xfrm flipV="1">
              <a:off x="10235062" y="3017168"/>
              <a:ext cx="314818" cy="355453"/>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1DF8BDC2-5C7F-47D9-924C-D62DFD5A7CC6}"/>
                </a:ext>
              </a:extLst>
            </p:cNvPr>
            <p:cNvCxnSpPr/>
            <p:nvPr/>
          </p:nvCxnSpPr>
          <p:spPr>
            <a:xfrm>
              <a:off x="10581743" y="3019296"/>
              <a:ext cx="223658" cy="177132"/>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69530C02-B73D-4DD3-A7E3-39E43F4D5613}"/>
                </a:ext>
              </a:extLst>
            </p:cNvPr>
            <p:cNvCxnSpPr>
              <a:cxnSpLocks/>
            </p:cNvCxnSpPr>
            <p:nvPr/>
          </p:nvCxnSpPr>
          <p:spPr>
            <a:xfrm flipV="1">
              <a:off x="10810601" y="3036486"/>
              <a:ext cx="198716" cy="158409"/>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5" name="Oval 744">
              <a:extLst>
                <a:ext uri="{FF2B5EF4-FFF2-40B4-BE49-F238E27FC236}">
                  <a16:creationId xmlns:a16="http://schemas.microsoft.com/office/drawing/2014/main" id="{AF972D49-C313-4B0B-AA1F-9B8A7C736CAC}"/>
                </a:ext>
              </a:extLst>
            </p:cNvPr>
            <p:cNvSpPr/>
            <p:nvPr/>
          </p:nvSpPr>
          <p:spPr bwMode="auto">
            <a:xfrm>
              <a:off x="9880199" y="307090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746" name="Oval 745">
              <a:extLst>
                <a:ext uri="{FF2B5EF4-FFF2-40B4-BE49-F238E27FC236}">
                  <a16:creationId xmlns:a16="http://schemas.microsoft.com/office/drawing/2014/main" id="{D230503E-F017-45B4-A332-204A7680F659}"/>
                </a:ext>
              </a:extLst>
            </p:cNvPr>
            <p:cNvSpPr/>
            <p:nvPr/>
          </p:nvSpPr>
          <p:spPr bwMode="auto">
            <a:xfrm>
              <a:off x="10185996" y="332659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747" name="Oval 746">
              <a:extLst>
                <a:ext uri="{FF2B5EF4-FFF2-40B4-BE49-F238E27FC236}">
                  <a16:creationId xmlns:a16="http://schemas.microsoft.com/office/drawing/2014/main" id="{82D12D7F-09FC-4C05-9A3E-054A55EEA29C}"/>
                </a:ext>
              </a:extLst>
            </p:cNvPr>
            <p:cNvSpPr/>
            <p:nvPr/>
          </p:nvSpPr>
          <p:spPr bwMode="auto">
            <a:xfrm>
              <a:off x="10522919" y="2973606"/>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748" name="Oval 747">
              <a:extLst>
                <a:ext uri="{FF2B5EF4-FFF2-40B4-BE49-F238E27FC236}">
                  <a16:creationId xmlns:a16="http://schemas.microsoft.com/office/drawing/2014/main" id="{597952E1-3C4E-4030-9AE8-FDB1C64319E7}"/>
                </a:ext>
              </a:extLst>
            </p:cNvPr>
            <p:cNvSpPr/>
            <p:nvPr/>
          </p:nvSpPr>
          <p:spPr bwMode="auto">
            <a:xfrm>
              <a:off x="10765932" y="3150177"/>
              <a:ext cx="73910" cy="73910"/>
            </a:xfrm>
            <a:prstGeom prst="ellipse">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749" name="Group 748">
              <a:extLst>
                <a:ext uri="{FF2B5EF4-FFF2-40B4-BE49-F238E27FC236}">
                  <a16:creationId xmlns:a16="http://schemas.microsoft.com/office/drawing/2014/main" id="{4BD84221-F829-4768-B5C8-073CAB188BFA}"/>
                </a:ext>
              </a:extLst>
            </p:cNvPr>
            <p:cNvGrpSpPr/>
            <p:nvPr/>
          </p:nvGrpSpPr>
          <p:grpSpPr>
            <a:xfrm>
              <a:off x="10673740" y="3403379"/>
              <a:ext cx="354276" cy="357087"/>
              <a:chOff x="9709150" y="6365875"/>
              <a:chExt cx="200026" cy="201613"/>
            </a:xfrm>
          </p:grpSpPr>
          <p:sp>
            <p:nvSpPr>
              <p:cNvPr id="750" name="Oval 30">
                <a:extLst>
                  <a:ext uri="{FF2B5EF4-FFF2-40B4-BE49-F238E27FC236}">
                    <a16:creationId xmlns:a16="http://schemas.microsoft.com/office/drawing/2014/main" id="{0B2396A3-8281-4C96-BB2C-AF3B375FF6B8}"/>
                  </a:ext>
                </a:extLst>
              </p:cNvPr>
              <p:cNvSpPr>
                <a:spLocks noChangeArrowheads="1"/>
              </p:cNvSpPr>
              <p:nvPr/>
            </p:nvSpPr>
            <p:spPr bwMode="auto">
              <a:xfrm>
                <a:off x="9709150" y="6365875"/>
                <a:ext cx="150813" cy="152400"/>
              </a:xfrm>
              <a:prstGeom prst="ellips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1" name="Freeform 31">
                <a:extLst>
                  <a:ext uri="{FF2B5EF4-FFF2-40B4-BE49-F238E27FC236}">
                    <a16:creationId xmlns:a16="http://schemas.microsoft.com/office/drawing/2014/main" id="{4A3AC2EF-DE6E-4B11-8F7C-8418325E6E27}"/>
                  </a:ext>
                </a:extLst>
              </p:cNvPr>
              <p:cNvSpPr>
                <a:spLocks/>
              </p:cNvSpPr>
              <p:nvPr/>
            </p:nvSpPr>
            <p:spPr bwMode="auto">
              <a:xfrm>
                <a:off x="9825038" y="6481763"/>
                <a:ext cx="84138" cy="85725"/>
              </a:xfrm>
              <a:custGeom>
                <a:avLst/>
                <a:gdLst>
                  <a:gd name="T0" fmla="*/ 15 w 53"/>
                  <a:gd name="T1" fmla="*/ 0 h 54"/>
                  <a:gd name="T2" fmla="*/ 53 w 53"/>
                  <a:gd name="T3" fmla="*/ 39 h 54"/>
                  <a:gd name="T4" fmla="*/ 38 w 53"/>
                  <a:gd name="T5" fmla="*/ 54 h 54"/>
                  <a:gd name="T6" fmla="*/ 0 w 53"/>
                  <a:gd name="T7" fmla="*/ 16 h 54"/>
                </a:gdLst>
                <a:ahLst/>
                <a:cxnLst>
                  <a:cxn ang="0">
                    <a:pos x="T0" y="T1"/>
                  </a:cxn>
                  <a:cxn ang="0">
                    <a:pos x="T2" y="T3"/>
                  </a:cxn>
                  <a:cxn ang="0">
                    <a:pos x="T4" y="T5"/>
                  </a:cxn>
                  <a:cxn ang="0">
                    <a:pos x="T6" y="T7"/>
                  </a:cxn>
                </a:cxnLst>
                <a:rect l="0" t="0" r="r" b="b"/>
                <a:pathLst>
                  <a:path w="53" h="54">
                    <a:moveTo>
                      <a:pt x="15" y="0"/>
                    </a:moveTo>
                    <a:lnTo>
                      <a:pt x="53" y="39"/>
                    </a:lnTo>
                    <a:lnTo>
                      <a:pt x="38" y="54"/>
                    </a:lnTo>
                    <a:lnTo>
                      <a:pt x="0" y="16"/>
                    </a:lnTo>
                  </a:path>
                </a:pathLst>
              </a:cu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2" name="Line 32">
                <a:extLst>
                  <a:ext uri="{FF2B5EF4-FFF2-40B4-BE49-F238E27FC236}">
                    <a16:creationId xmlns:a16="http://schemas.microsoft.com/office/drawing/2014/main" id="{972442CA-83E3-4F0B-81BC-8519492B78E2}"/>
                  </a:ext>
                </a:extLst>
              </p:cNvPr>
              <p:cNvSpPr>
                <a:spLocks noChangeShapeType="1"/>
              </p:cNvSpPr>
              <p:nvPr/>
            </p:nvSpPr>
            <p:spPr bwMode="auto">
              <a:xfrm>
                <a:off x="9748838" y="6423025"/>
                <a:ext cx="0" cy="46038"/>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3" name="Line 33">
                <a:extLst>
                  <a:ext uri="{FF2B5EF4-FFF2-40B4-BE49-F238E27FC236}">
                    <a16:creationId xmlns:a16="http://schemas.microsoft.com/office/drawing/2014/main" id="{D97AD020-09C3-479D-8507-E9ADB8F9FD8E}"/>
                  </a:ext>
                </a:extLst>
              </p:cNvPr>
              <p:cNvSpPr>
                <a:spLocks noChangeShapeType="1"/>
              </p:cNvSpPr>
              <p:nvPr/>
            </p:nvSpPr>
            <p:spPr bwMode="auto">
              <a:xfrm>
                <a:off x="9821863" y="6426200"/>
                <a:ext cx="0" cy="428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4" name="Line 34">
                <a:extLst>
                  <a:ext uri="{FF2B5EF4-FFF2-40B4-BE49-F238E27FC236}">
                    <a16:creationId xmlns:a16="http://schemas.microsoft.com/office/drawing/2014/main" id="{9ED293D9-817B-40CE-81E5-A0ABA9F11CED}"/>
                  </a:ext>
                </a:extLst>
              </p:cNvPr>
              <p:cNvSpPr>
                <a:spLocks noChangeShapeType="1"/>
              </p:cNvSpPr>
              <p:nvPr/>
            </p:nvSpPr>
            <p:spPr bwMode="auto">
              <a:xfrm>
                <a:off x="9766300" y="6413500"/>
                <a:ext cx="0" cy="55563"/>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5" name="Line 35">
                <a:extLst>
                  <a:ext uri="{FF2B5EF4-FFF2-40B4-BE49-F238E27FC236}">
                    <a16:creationId xmlns:a16="http://schemas.microsoft.com/office/drawing/2014/main" id="{103E0128-D949-4128-9253-9357CE5772DA}"/>
                  </a:ext>
                </a:extLst>
              </p:cNvPr>
              <p:cNvSpPr>
                <a:spLocks noChangeShapeType="1"/>
              </p:cNvSpPr>
              <p:nvPr/>
            </p:nvSpPr>
            <p:spPr bwMode="auto">
              <a:xfrm>
                <a:off x="9785350" y="6434138"/>
                <a:ext cx="0" cy="34925"/>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6" name="Line 36">
                <a:extLst>
                  <a:ext uri="{FF2B5EF4-FFF2-40B4-BE49-F238E27FC236}">
                    <a16:creationId xmlns:a16="http://schemas.microsoft.com/office/drawing/2014/main" id="{5D18F2AE-EA24-4461-9AE1-8C82FA406B89}"/>
                  </a:ext>
                </a:extLst>
              </p:cNvPr>
              <p:cNvSpPr>
                <a:spLocks noChangeShapeType="1"/>
              </p:cNvSpPr>
              <p:nvPr/>
            </p:nvSpPr>
            <p:spPr bwMode="auto">
              <a:xfrm>
                <a:off x="9802813" y="6399213"/>
                <a:ext cx="0" cy="6985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7" name="Line 37">
                <a:extLst>
                  <a:ext uri="{FF2B5EF4-FFF2-40B4-BE49-F238E27FC236}">
                    <a16:creationId xmlns:a16="http://schemas.microsoft.com/office/drawing/2014/main" id="{D449FF02-E95A-49B2-81EA-E9A05E77E612}"/>
                  </a:ext>
                </a:extLst>
              </p:cNvPr>
              <p:cNvSpPr>
                <a:spLocks noChangeShapeType="1"/>
              </p:cNvSpPr>
              <p:nvPr/>
            </p:nvSpPr>
            <p:spPr bwMode="auto">
              <a:xfrm flipH="1">
                <a:off x="9745663" y="6480175"/>
                <a:ext cx="79375"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8" name="Line 38">
                <a:extLst>
                  <a:ext uri="{FF2B5EF4-FFF2-40B4-BE49-F238E27FC236}">
                    <a16:creationId xmlns:a16="http://schemas.microsoft.com/office/drawing/2014/main" id="{7337AA89-92D8-4BEF-851D-9BFCD76567D1}"/>
                  </a:ext>
                </a:extLst>
              </p:cNvPr>
              <p:cNvSpPr>
                <a:spLocks noChangeShapeType="1"/>
              </p:cNvSpPr>
              <p:nvPr/>
            </p:nvSpPr>
            <p:spPr bwMode="auto">
              <a:xfrm>
                <a:off x="9850438" y="6480175"/>
                <a:ext cx="0" cy="0"/>
              </a:xfrm>
              <a:prstGeom prst="line">
                <a:avLst/>
              </a:prstGeom>
              <a:noFill/>
              <a:ln w="19050" cap="flat">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59" name="Arrow: Chevron 758">
            <a:extLst>
              <a:ext uri="{FF2B5EF4-FFF2-40B4-BE49-F238E27FC236}">
                <a16:creationId xmlns:a16="http://schemas.microsoft.com/office/drawing/2014/main" id="{13FFFBE0-7B3C-41A2-AB3C-4B95B29508B4}"/>
              </a:ext>
              <a:ext uri="{C183D7F6-B498-43B3-948B-1728B52AA6E4}">
                <adec:decorative xmlns:adec="http://schemas.microsoft.com/office/drawing/2017/decorative" val="1"/>
              </a:ext>
            </a:extLst>
          </p:cNvPr>
          <p:cNvSpPr/>
          <p:nvPr/>
        </p:nvSpPr>
        <p:spPr>
          <a:xfrm>
            <a:off x="8710433" y="1342055"/>
            <a:ext cx="3143638" cy="320040"/>
          </a:xfrm>
          <a:prstGeom prst="chevron">
            <a:avLst>
              <a:gd name="adj" fmla="val 35474"/>
            </a:avLst>
          </a:prstGeom>
          <a:solidFill>
            <a:schemeClr val="accent1">
              <a:lumMod val="60000"/>
              <a:lumOff val="40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Analyze</a:t>
            </a:r>
          </a:p>
        </p:txBody>
      </p:sp>
      <p:grpSp>
        <p:nvGrpSpPr>
          <p:cNvPr id="760" name="Group 759">
            <a:extLst>
              <a:ext uri="{FF2B5EF4-FFF2-40B4-BE49-F238E27FC236}">
                <a16:creationId xmlns:a16="http://schemas.microsoft.com/office/drawing/2014/main" id="{646EA3BD-E5C9-40BF-9A3D-34162C4E882C}"/>
              </a:ext>
            </a:extLst>
          </p:cNvPr>
          <p:cNvGrpSpPr/>
          <p:nvPr/>
        </p:nvGrpSpPr>
        <p:grpSpPr>
          <a:xfrm>
            <a:off x="5253390" y="1227755"/>
            <a:ext cx="548640" cy="548640"/>
            <a:chOff x="4258502" y="2265815"/>
            <a:chExt cx="844109" cy="844111"/>
          </a:xfrm>
        </p:grpSpPr>
        <p:sp>
          <p:nvSpPr>
            <p:cNvPr id="761" name="Oval 760">
              <a:extLst>
                <a:ext uri="{FF2B5EF4-FFF2-40B4-BE49-F238E27FC236}">
                  <a16:creationId xmlns:a16="http://schemas.microsoft.com/office/drawing/2014/main" id="{68CEFE69-2A75-4DD5-A8FA-7476BFF621A8}"/>
                </a:ext>
                <a:ext uri="{C183D7F6-B498-43B3-948B-1728B52AA6E4}">
                  <adec:decorative xmlns:adec="http://schemas.microsoft.com/office/drawing/2017/decorative" val="1"/>
                </a:ext>
              </a:extLst>
            </p:cNvPr>
            <p:cNvSpPr/>
            <p:nvPr/>
          </p:nvSpPr>
          <p:spPr bwMode="auto">
            <a:xfrm>
              <a:off x="4258502"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Database_EFC7" title="Icon of a cylinder">
              <a:extLst>
                <a:ext uri="{FF2B5EF4-FFF2-40B4-BE49-F238E27FC236}">
                  <a16:creationId xmlns:a16="http://schemas.microsoft.com/office/drawing/2014/main" id="{AD7ECB9F-40FB-4613-8BE3-D29BFCC03993}"/>
                </a:ext>
              </a:extLst>
            </p:cNvPr>
            <p:cNvSpPr>
              <a:spLocks noChangeAspect="1" noEditPoints="1"/>
            </p:cNvSpPr>
            <p:nvPr/>
          </p:nvSpPr>
          <p:spPr bwMode="auto">
            <a:xfrm>
              <a:off x="4501709" y="2455397"/>
              <a:ext cx="357695" cy="4649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763" name="Group 762">
            <a:extLst>
              <a:ext uri="{FF2B5EF4-FFF2-40B4-BE49-F238E27FC236}">
                <a16:creationId xmlns:a16="http://schemas.microsoft.com/office/drawing/2014/main" id="{8042E404-AA38-47F2-B12C-BDA5CCFAB4C9}"/>
              </a:ext>
            </a:extLst>
          </p:cNvPr>
          <p:cNvGrpSpPr/>
          <p:nvPr/>
        </p:nvGrpSpPr>
        <p:grpSpPr>
          <a:xfrm>
            <a:off x="7404888" y="1227755"/>
            <a:ext cx="548640" cy="548640"/>
            <a:chOff x="7089384" y="2265815"/>
            <a:chExt cx="844109" cy="844111"/>
          </a:xfrm>
        </p:grpSpPr>
        <p:sp>
          <p:nvSpPr>
            <p:cNvPr id="764" name="Oval 763">
              <a:extLst>
                <a:ext uri="{FF2B5EF4-FFF2-40B4-BE49-F238E27FC236}">
                  <a16:creationId xmlns:a16="http://schemas.microsoft.com/office/drawing/2014/main" id="{C626ECAF-8BDE-43F2-973D-73ED7305138A}"/>
                </a:ext>
                <a:ext uri="{C183D7F6-B498-43B3-948B-1728B52AA6E4}">
                  <adec:decorative xmlns:adec="http://schemas.microsoft.com/office/drawing/2017/decorative" val="1"/>
                </a:ext>
              </a:extLst>
            </p:cNvPr>
            <p:cNvSpPr/>
            <p:nvPr/>
          </p:nvSpPr>
          <p:spPr bwMode="auto">
            <a:xfrm>
              <a:off x="7089384" y="2265815"/>
              <a:ext cx="844109" cy="844111"/>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764">
              <a:extLst>
                <a:ext uri="{FF2B5EF4-FFF2-40B4-BE49-F238E27FC236}">
                  <a16:creationId xmlns:a16="http://schemas.microsoft.com/office/drawing/2014/main" id="{E55F34C4-EC39-442C-AB79-5B4BB4BE4D58}"/>
                </a:ext>
              </a:extLst>
            </p:cNvPr>
            <p:cNvGrpSpPr/>
            <p:nvPr/>
          </p:nvGrpSpPr>
          <p:grpSpPr>
            <a:xfrm>
              <a:off x="7256105" y="2422002"/>
              <a:ext cx="510665" cy="466758"/>
              <a:chOff x="665019" y="3030792"/>
              <a:chExt cx="542084" cy="545024"/>
            </a:xfrm>
          </p:grpSpPr>
          <p:sp>
            <p:nvSpPr>
              <p:cNvPr id="766" name="Freeform: Shape 765">
                <a:extLst>
                  <a:ext uri="{FF2B5EF4-FFF2-40B4-BE49-F238E27FC236}">
                    <a16:creationId xmlns:a16="http://schemas.microsoft.com/office/drawing/2014/main" id="{42884CD5-2602-4498-855C-B74907A9DE61}"/>
                  </a:ext>
                </a:extLst>
              </p:cNvPr>
              <p:cNvSpPr/>
              <p:nvPr/>
            </p:nvSpPr>
            <p:spPr>
              <a:xfrm>
                <a:off x="818994" y="3030792"/>
                <a:ext cx="236514" cy="266991"/>
              </a:xfrm>
              <a:custGeom>
                <a:avLst/>
                <a:gdLst>
                  <a:gd name="connsiteX0" fmla="*/ 277178 w 554355"/>
                  <a:gd name="connsiteY0" fmla="*/ 277178 h 625792"/>
                  <a:gd name="connsiteX1" fmla="*/ 277178 w 554355"/>
                  <a:gd name="connsiteY1" fmla="*/ 624840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7178"/>
                    </a:moveTo>
                    <a:lnTo>
                      <a:pt x="277178" y="624840"/>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67" name="Freeform: Shape 766">
                <a:extLst>
                  <a:ext uri="{FF2B5EF4-FFF2-40B4-BE49-F238E27FC236}">
                    <a16:creationId xmlns:a16="http://schemas.microsoft.com/office/drawing/2014/main" id="{3A01D709-11FD-40E9-BB47-3F9BAA33418A}"/>
                  </a:ext>
                </a:extLst>
              </p:cNvPr>
              <p:cNvSpPr/>
              <p:nvPr/>
            </p:nvSpPr>
            <p:spPr>
              <a:xfrm>
                <a:off x="97058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68" name="Freeform: Shape 767">
                <a:extLst>
                  <a:ext uri="{FF2B5EF4-FFF2-40B4-BE49-F238E27FC236}">
                    <a16:creationId xmlns:a16="http://schemas.microsoft.com/office/drawing/2014/main" id="{C73D80DD-788C-420C-8BE6-25E4D7D1A05E}"/>
                  </a:ext>
                </a:extLst>
              </p:cNvPr>
              <p:cNvSpPr/>
              <p:nvPr/>
            </p:nvSpPr>
            <p:spPr>
              <a:xfrm>
                <a:off x="665019" y="3308824"/>
                <a:ext cx="236514" cy="266992"/>
              </a:xfrm>
              <a:custGeom>
                <a:avLst/>
                <a:gdLst>
                  <a:gd name="connsiteX0" fmla="*/ 277178 w 554355"/>
                  <a:gd name="connsiteY0" fmla="*/ 278130 h 625792"/>
                  <a:gd name="connsiteX1" fmla="*/ 277178 w 554355"/>
                  <a:gd name="connsiteY1" fmla="*/ 625793 h 625792"/>
                  <a:gd name="connsiteX2" fmla="*/ 0 w 554355"/>
                  <a:gd name="connsiteY2" fmla="*/ 139065 h 625792"/>
                  <a:gd name="connsiteX3" fmla="*/ 277178 w 554355"/>
                  <a:gd name="connsiteY3" fmla="*/ 278130 h 625792"/>
                  <a:gd name="connsiteX4" fmla="*/ 554355 w 554355"/>
                  <a:gd name="connsiteY4" fmla="*/ 139065 h 625792"/>
                  <a:gd name="connsiteX5" fmla="*/ 554355 w 554355"/>
                  <a:gd name="connsiteY5" fmla="*/ 139065 h 625792"/>
                  <a:gd name="connsiteX6" fmla="*/ 277178 w 554355"/>
                  <a:gd name="connsiteY6" fmla="*/ 0 h 625792"/>
                  <a:gd name="connsiteX7" fmla="*/ 0 w 554355"/>
                  <a:gd name="connsiteY7" fmla="*/ 139065 h 625792"/>
                  <a:gd name="connsiteX8" fmla="*/ 0 w 554355"/>
                  <a:gd name="connsiteY8" fmla="*/ 486728 h 625792"/>
                  <a:gd name="connsiteX9" fmla="*/ 277178 w 554355"/>
                  <a:gd name="connsiteY9" fmla="*/ 625793 h 625792"/>
                  <a:gd name="connsiteX10" fmla="*/ 554355 w 554355"/>
                  <a:gd name="connsiteY10" fmla="*/ 486728 h 625792"/>
                  <a:gd name="connsiteX11" fmla="*/ 554355 w 554355"/>
                  <a:gd name="connsiteY11" fmla="*/ 139065 h 6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355" h="625792">
                    <a:moveTo>
                      <a:pt x="277178" y="278130"/>
                    </a:moveTo>
                    <a:lnTo>
                      <a:pt x="277178" y="625793"/>
                    </a:lnTo>
                    <a:moveTo>
                      <a:pt x="0" y="139065"/>
                    </a:moveTo>
                    <a:lnTo>
                      <a:pt x="277178" y="278130"/>
                    </a:lnTo>
                    <a:lnTo>
                      <a:pt x="554355" y="139065"/>
                    </a:lnTo>
                    <a:moveTo>
                      <a:pt x="554355" y="139065"/>
                    </a:moveTo>
                    <a:lnTo>
                      <a:pt x="277178" y="0"/>
                    </a:lnTo>
                    <a:lnTo>
                      <a:pt x="0" y="139065"/>
                    </a:lnTo>
                    <a:lnTo>
                      <a:pt x="0" y="486728"/>
                    </a:lnTo>
                    <a:lnTo>
                      <a:pt x="277178" y="625793"/>
                    </a:lnTo>
                    <a:lnTo>
                      <a:pt x="554355" y="486728"/>
                    </a:lnTo>
                    <a:lnTo>
                      <a:pt x="554355" y="139065"/>
                    </a:lnTo>
                    <a:close/>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nvGrpSpPr>
          <p:cNvPr id="769" name="Group 768">
            <a:extLst>
              <a:ext uri="{FF2B5EF4-FFF2-40B4-BE49-F238E27FC236}">
                <a16:creationId xmlns:a16="http://schemas.microsoft.com/office/drawing/2014/main" id="{A255C604-2CE1-43E9-A405-753CC8FF64D3}"/>
              </a:ext>
            </a:extLst>
          </p:cNvPr>
          <p:cNvGrpSpPr/>
          <p:nvPr/>
        </p:nvGrpSpPr>
        <p:grpSpPr>
          <a:xfrm>
            <a:off x="10007932" y="1227755"/>
            <a:ext cx="548640" cy="548640"/>
            <a:chOff x="9920265" y="2265815"/>
            <a:chExt cx="844109" cy="844111"/>
          </a:xfrm>
        </p:grpSpPr>
        <p:sp>
          <p:nvSpPr>
            <p:cNvPr id="770" name="Oval 769">
              <a:extLst>
                <a:ext uri="{FF2B5EF4-FFF2-40B4-BE49-F238E27FC236}">
                  <a16:creationId xmlns:a16="http://schemas.microsoft.com/office/drawing/2014/main" id="{B8CBE827-8164-4C21-A045-6FCCD9D14337}"/>
                </a:ext>
                <a:ext uri="{C183D7F6-B498-43B3-948B-1728B52AA6E4}">
                  <adec:decorative xmlns:adec="http://schemas.microsoft.com/office/drawing/2017/decorative" val="1"/>
                </a:ext>
              </a:extLst>
            </p:cNvPr>
            <p:cNvSpPr/>
            <p:nvPr/>
          </p:nvSpPr>
          <p:spPr bwMode="auto">
            <a:xfrm>
              <a:off x="9920265" y="2265815"/>
              <a:ext cx="844109" cy="844111"/>
            </a:xfrm>
            <a:prstGeom prst="ellipse">
              <a:avLst/>
            </a:prstGeom>
            <a:solidFill>
              <a:schemeClr val="accent1">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1" name="graph_9" title="Icon of a line chart with connected circles at varying points">
              <a:extLst>
                <a:ext uri="{FF2B5EF4-FFF2-40B4-BE49-F238E27FC236}">
                  <a16:creationId xmlns:a16="http://schemas.microsoft.com/office/drawing/2014/main" id="{E434A9F0-1D12-499A-AC6C-25624ECE657B}"/>
                </a:ext>
              </a:extLst>
            </p:cNvPr>
            <p:cNvSpPr>
              <a:spLocks noChangeAspect="1" noEditPoints="1"/>
            </p:cNvSpPr>
            <p:nvPr/>
          </p:nvSpPr>
          <p:spPr bwMode="auto">
            <a:xfrm>
              <a:off x="10107480" y="2448202"/>
              <a:ext cx="469677" cy="423811"/>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772" name="Graphic 276">
            <a:extLst>
              <a:ext uri="{FF2B5EF4-FFF2-40B4-BE49-F238E27FC236}">
                <a16:creationId xmlns:a16="http://schemas.microsoft.com/office/drawing/2014/main" id="{2509D345-8BB9-4C51-8062-517917FEE545}"/>
              </a:ext>
            </a:extLst>
          </p:cNvPr>
          <p:cNvGrpSpPr/>
          <p:nvPr/>
        </p:nvGrpSpPr>
        <p:grpSpPr>
          <a:xfrm>
            <a:off x="5270118" y="3238488"/>
            <a:ext cx="510189" cy="716571"/>
            <a:chOff x="5755481" y="2939577"/>
            <a:chExt cx="680085" cy="955195"/>
          </a:xfrm>
          <a:solidFill>
            <a:schemeClr val="bg1"/>
          </a:solidFill>
        </p:grpSpPr>
        <p:sp>
          <p:nvSpPr>
            <p:cNvPr id="773" name="Freeform: Shape 278">
              <a:extLst>
                <a:ext uri="{FF2B5EF4-FFF2-40B4-BE49-F238E27FC236}">
                  <a16:creationId xmlns:a16="http://schemas.microsoft.com/office/drawing/2014/main" id="{9EA90ECC-9081-4519-97B4-B93772336E1F}"/>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4" name="Freeform: Shape 279">
              <a:extLst>
                <a:ext uri="{FF2B5EF4-FFF2-40B4-BE49-F238E27FC236}">
                  <a16:creationId xmlns:a16="http://schemas.microsoft.com/office/drawing/2014/main" id="{A01B7EC7-8BE3-4D40-AC71-3DB3D9CD1D0D}"/>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5" name="Freeform: Shape 280">
              <a:extLst>
                <a:ext uri="{FF2B5EF4-FFF2-40B4-BE49-F238E27FC236}">
                  <a16:creationId xmlns:a16="http://schemas.microsoft.com/office/drawing/2014/main" id="{13FD7DEB-7931-43F5-940A-0714155FCEAD}"/>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Shape 281">
              <a:extLst>
                <a:ext uri="{FF2B5EF4-FFF2-40B4-BE49-F238E27FC236}">
                  <a16:creationId xmlns:a16="http://schemas.microsoft.com/office/drawing/2014/main" id="{CF6E59BE-B125-4A81-8FF3-95E1CCB8243B}"/>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tx2"/>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7" name="Graphic 276">
            <a:extLst>
              <a:ext uri="{FF2B5EF4-FFF2-40B4-BE49-F238E27FC236}">
                <a16:creationId xmlns:a16="http://schemas.microsoft.com/office/drawing/2014/main" id="{DDA72E2E-10AA-4431-A1CA-3F649ADA8DB4}"/>
              </a:ext>
            </a:extLst>
          </p:cNvPr>
          <p:cNvGrpSpPr/>
          <p:nvPr/>
        </p:nvGrpSpPr>
        <p:grpSpPr>
          <a:xfrm>
            <a:off x="5269447" y="4182268"/>
            <a:ext cx="510189" cy="716571"/>
            <a:chOff x="5755481" y="2939577"/>
            <a:chExt cx="680085" cy="955195"/>
          </a:xfrm>
          <a:solidFill>
            <a:schemeClr val="bg1"/>
          </a:solidFill>
        </p:grpSpPr>
        <p:sp>
          <p:nvSpPr>
            <p:cNvPr id="778" name="Freeform: Shape 288">
              <a:extLst>
                <a:ext uri="{FF2B5EF4-FFF2-40B4-BE49-F238E27FC236}">
                  <a16:creationId xmlns:a16="http://schemas.microsoft.com/office/drawing/2014/main" id="{DB0ED929-084F-4004-8956-194026794A8E}"/>
                </a:ext>
              </a:extLst>
            </p:cNvPr>
            <p:cNvSpPr/>
            <p:nvPr/>
          </p:nvSpPr>
          <p:spPr>
            <a:xfrm>
              <a:off x="5755481" y="2939577"/>
              <a:ext cx="680085" cy="196787"/>
            </a:xfrm>
            <a:custGeom>
              <a:avLst/>
              <a:gdLst>
                <a:gd name="connsiteX0" fmla="*/ 680085 w 680085"/>
                <a:gd name="connsiteY0" fmla="*/ 98393 h 196786"/>
                <a:gd name="connsiteX1" fmla="*/ 340043 w 680085"/>
                <a:gd name="connsiteY1" fmla="*/ 196787 h 196786"/>
                <a:gd name="connsiteX2" fmla="*/ 0 w 680085"/>
                <a:gd name="connsiteY2" fmla="*/ 98393 h 196786"/>
                <a:gd name="connsiteX3" fmla="*/ 340043 w 680085"/>
                <a:gd name="connsiteY3" fmla="*/ 0 h 196786"/>
                <a:gd name="connsiteX4" fmla="*/ 680085 w 680085"/>
                <a:gd name="connsiteY4" fmla="*/ 98393 h 196786"/>
                <a:gd name="connsiteX5" fmla="*/ 680085 w 680085"/>
                <a:gd name="connsiteY5" fmla="*/ 98393 h 19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 h="196786">
                  <a:moveTo>
                    <a:pt x="680085" y="98393"/>
                  </a:moveTo>
                  <a:cubicBezTo>
                    <a:pt x="680085" y="152781"/>
                    <a:pt x="527876" y="196787"/>
                    <a:pt x="340043" y="196787"/>
                  </a:cubicBezTo>
                  <a:cubicBezTo>
                    <a:pt x="152210" y="196787"/>
                    <a:pt x="0" y="152686"/>
                    <a:pt x="0" y="98393"/>
                  </a:cubicBezTo>
                  <a:cubicBezTo>
                    <a:pt x="0" y="44006"/>
                    <a:pt x="152210" y="0"/>
                    <a:pt x="340043" y="0"/>
                  </a:cubicBezTo>
                  <a:cubicBezTo>
                    <a:pt x="527876" y="0"/>
                    <a:pt x="680085" y="44101"/>
                    <a:pt x="680085" y="98393"/>
                  </a:cubicBezTo>
                  <a:lnTo>
                    <a:pt x="680085"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9" name="Freeform: Shape 289">
              <a:extLst>
                <a:ext uri="{FF2B5EF4-FFF2-40B4-BE49-F238E27FC236}">
                  <a16:creationId xmlns:a16="http://schemas.microsoft.com/office/drawing/2014/main" id="{9BF34BBD-66FA-4C18-8157-34C8F6BF03A6}"/>
                </a:ext>
              </a:extLst>
            </p:cNvPr>
            <p:cNvSpPr/>
            <p:nvPr/>
          </p:nvSpPr>
          <p:spPr>
            <a:xfrm>
              <a:off x="5755481" y="3107530"/>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9"/>
                    <a:pt x="153067" y="295180"/>
                    <a:pt x="340043" y="295180"/>
                  </a:cubicBezTo>
                  <a:cubicBezTo>
                    <a:pt x="527018" y="295180"/>
                    <a:pt x="680085" y="250889"/>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0" name="Freeform: Shape 290">
              <a:extLst>
                <a:ext uri="{FF2B5EF4-FFF2-40B4-BE49-F238E27FC236}">
                  <a16:creationId xmlns:a16="http://schemas.microsoft.com/office/drawing/2014/main" id="{96059B58-7D17-4EB0-A87E-78C923A9D937}"/>
                </a:ext>
              </a:extLst>
            </p:cNvPr>
            <p:cNvSpPr/>
            <p:nvPr/>
          </p:nvSpPr>
          <p:spPr>
            <a:xfrm>
              <a:off x="5755481" y="3353561"/>
              <a:ext cx="680085" cy="295179"/>
            </a:xfrm>
            <a:custGeom>
              <a:avLst/>
              <a:gdLst>
                <a:gd name="connsiteX0" fmla="*/ 582930 w 680085"/>
                <a:gd name="connsiteY0" fmla="*/ 196787 h 295179"/>
                <a:gd name="connsiteX1" fmla="*/ 558641 w 680085"/>
                <a:gd name="connsiteY1" fmla="*/ 172212 h 295179"/>
                <a:gd name="connsiteX2" fmla="*/ 582930 w 680085"/>
                <a:gd name="connsiteY2" fmla="*/ 147638 h 295179"/>
                <a:gd name="connsiteX3" fmla="*/ 607219 w 680085"/>
                <a:gd name="connsiteY3" fmla="*/ 172212 h 295179"/>
                <a:gd name="connsiteX4" fmla="*/ 582930 w 680085"/>
                <a:gd name="connsiteY4" fmla="*/ 196787 h 295179"/>
                <a:gd name="connsiteX5" fmla="*/ 582930 w 680085"/>
                <a:gd name="connsiteY5" fmla="*/ 196787 h 295179"/>
                <a:gd name="connsiteX6" fmla="*/ 340043 w 680085"/>
                <a:gd name="connsiteY6" fmla="*/ 98393 h 295179"/>
                <a:gd name="connsiteX7" fmla="*/ 0 w 680085"/>
                <a:gd name="connsiteY7" fmla="*/ 0 h 295179"/>
                <a:gd name="connsiteX8" fmla="*/ 0 w 680085"/>
                <a:gd name="connsiteY8" fmla="*/ 196787 h 295179"/>
                <a:gd name="connsiteX9" fmla="*/ 340043 w 680085"/>
                <a:gd name="connsiteY9" fmla="*/ 295180 h 295179"/>
                <a:gd name="connsiteX10" fmla="*/ 680085 w 680085"/>
                <a:gd name="connsiteY10" fmla="*/ 196787 h 295179"/>
                <a:gd name="connsiteX11" fmla="*/ 680085 w 680085"/>
                <a:gd name="connsiteY11" fmla="*/ 0 h 295179"/>
                <a:gd name="connsiteX12" fmla="*/ 340043 w 680085"/>
                <a:gd name="connsiteY12" fmla="*/ 98393 h 295179"/>
                <a:gd name="connsiteX13" fmla="*/ 340043 w 680085"/>
                <a:gd name="connsiteY13" fmla="*/ 98393 h 29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179">
                  <a:moveTo>
                    <a:pt x="582930" y="196787"/>
                  </a:moveTo>
                  <a:cubicBezTo>
                    <a:pt x="568357" y="196787"/>
                    <a:pt x="558641" y="186976"/>
                    <a:pt x="558641" y="172212"/>
                  </a:cubicBezTo>
                  <a:cubicBezTo>
                    <a:pt x="558641" y="157448"/>
                    <a:pt x="568357" y="147638"/>
                    <a:pt x="582930" y="147638"/>
                  </a:cubicBezTo>
                  <a:cubicBezTo>
                    <a:pt x="597503" y="147638"/>
                    <a:pt x="607219" y="157448"/>
                    <a:pt x="607219" y="172212"/>
                  </a:cubicBezTo>
                  <a:cubicBezTo>
                    <a:pt x="607219" y="186976"/>
                    <a:pt x="597503" y="196787"/>
                    <a:pt x="582930" y="196787"/>
                  </a:cubicBezTo>
                  <a:lnTo>
                    <a:pt x="582930" y="196787"/>
                  </a:lnTo>
                  <a:close/>
                  <a:moveTo>
                    <a:pt x="340043" y="98393"/>
                  </a:moveTo>
                  <a:cubicBezTo>
                    <a:pt x="152972" y="98393"/>
                    <a:pt x="0" y="54102"/>
                    <a:pt x="0" y="0"/>
                  </a:cubicBezTo>
                  <a:lnTo>
                    <a:pt x="0" y="196787"/>
                  </a:lnTo>
                  <a:cubicBezTo>
                    <a:pt x="0" y="250888"/>
                    <a:pt x="153067" y="295180"/>
                    <a:pt x="340043" y="295180"/>
                  </a:cubicBezTo>
                  <a:cubicBezTo>
                    <a:pt x="527018" y="295180"/>
                    <a:pt x="680085" y="250888"/>
                    <a:pt x="680085" y="196787"/>
                  </a:cubicBezTo>
                  <a:lnTo>
                    <a:pt x="680085" y="0"/>
                  </a:lnTo>
                  <a:cubicBezTo>
                    <a:pt x="680085" y="54102"/>
                    <a:pt x="527114" y="98393"/>
                    <a:pt x="340043" y="98393"/>
                  </a:cubicBezTo>
                  <a:lnTo>
                    <a:pt x="340043" y="98393"/>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1" name="Freeform: Shape 291">
              <a:extLst>
                <a:ext uri="{FF2B5EF4-FFF2-40B4-BE49-F238E27FC236}">
                  <a16:creationId xmlns:a16="http://schemas.microsoft.com/office/drawing/2014/main" id="{633D2560-3772-4218-B430-3E994327D8CE}"/>
                </a:ext>
              </a:extLst>
            </p:cNvPr>
            <p:cNvSpPr/>
            <p:nvPr/>
          </p:nvSpPr>
          <p:spPr>
            <a:xfrm>
              <a:off x="5755481" y="3599497"/>
              <a:ext cx="680085" cy="295275"/>
            </a:xfrm>
            <a:custGeom>
              <a:avLst/>
              <a:gdLst>
                <a:gd name="connsiteX0" fmla="*/ 582930 w 680085"/>
                <a:gd name="connsiteY0" fmla="*/ 196882 h 295275"/>
                <a:gd name="connsiteX1" fmla="*/ 558641 w 680085"/>
                <a:gd name="connsiteY1" fmla="*/ 172307 h 295275"/>
                <a:gd name="connsiteX2" fmla="*/ 582930 w 680085"/>
                <a:gd name="connsiteY2" fmla="*/ 147733 h 295275"/>
                <a:gd name="connsiteX3" fmla="*/ 607219 w 680085"/>
                <a:gd name="connsiteY3" fmla="*/ 172307 h 295275"/>
                <a:gd name="connsiteX4" fmla="*/ 582930 w 680085"/>
                <a:gd name="connsiteY4" fmla="*/ 196882 h 295275"/>
                <a:gd name="connsiteX5" fmla="*/ 582930 w 680085"/>
                <a:gd name="connsiteY5" fmla="*/ 196882 h 295275"/>
                <a:gd name="connsiteX6" fmla="*/ 340043 w 680085"/>
                <a:gd name="connsiteY6" fmla="*/ 98488 h 295275"/>
                <a:gd name="connsiteX7" fmla="*/ 0 w 680085"/>
                <a:gd name="connsiteY7" fmla="*/ 95 h 295275"/>
                <a:gd name="connsiteX8" fmla="*/ 0 w 680085"/>
                <a:gd name="connsiteY8" fmla="*/ 196882 h 295275"/>
                <a:gd name="connsiteX9" fmla="*/ 340043 w 680085"/>
                <a:gd name="connsiteY9" fmla="*/ 295275 h 295275"/>
                <a:gd name="connsiteX10" fmla="*/ 680085 w 680085"/>
                <a:gd name="connsiteY10" fmla="*/ 196882 h 295275"/>
                <a:gd name="connsiteX11" fmla="*/ 680085 w 680085"/>
                <a:gd name="connsiteY11" fmla="*/ 0 h 295275"/>
                <a:gd name="connsiteX12" fmla="*/ 340043 w 680085"/>
                <a:gd name="connsiteY12" fmla="*/ 98488 h 295275"/>
                <a:gd name="connsiteX13" fmla="*/ 340043 w 680085"/>
                <a:gd name="connsiteY13" fmla="*/ 984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085" h="295275">
                  <a:moveTo>
                    <a:pt x="582930" y="196882"/>
                  </a:moveTo>
                  <a:cubicBezTo>
                    <a:pt x="568357" y="196882"/>
                    <a:pt x="558641" y="187071"/>
                    <a:pt x="558641" y="172307"/>
                  </a:cubicBezTo>
                  <a:cubicBezTo>
                    <a:pt x="558641" y="157544"/>
                    <a:pt x="568357" y="147733"/>
                    <a:pt x="582930" y="147733"/>
                  </a:cubicBezTo>
                  <a:cubicBezTo>
                    <a:pt x="597503" y="147733"/>
                    <a:pt x="607219" y="157544"/>
                    <a:pt x="607219" y="172307"/>
                  </a:cubicBezTo>
                  <a:cubicBezTo>
                    <a:pt x="607219" y="187071"/>
                    <a:pt x="597503" y="196882"/>
                    <a:pt x="582930" y="196882"/>
                  </a:cubicBezTo>
                  <a:lnTo>
                    <a:pt x="582930" y="196882"/>
                  </a:lnTo>
                  <a:close/>
                  <a:moveTo>
                    <a:pt x="340043" y="98488"/>
                  </a:moveTo>
                  <a:cubicBezTo>
                    <a:pt x="152972" y="98488"/>
                    <a:pt x="0" y="54197"/>
                    <a:pt x="0" y="95"/>
                  </a:cubicBezTo>
                  <a:lnTo>
                    <a:pt x="0" y="196882"/>
                  </a:lnTo>
                  <a:cubicBezTo>
                    <a:pt x="0" y="250984"/>
                    <a:pt x="153067" y="295275"/>
                    <a:pt x="340043" y="295275"/>
                  </a:cubicBezTo>
                  <a:cubicBezTo>
                    <a:pt x="527018" y="295275"/>
                    <a:pt x="680085" y="250984"/>
                    <a:pt x="680085" y="196882"/>
                  </a:cubicBezTo>
                  <a:lnTo>
                    <a:pt x="680085" y="0"/>
                  </a:lnTo>
                  <a:cubicBezTo>
                    <a:pt x="680085" y="54197"/>
                    <a:pt x="527114" y="98488"/>
                    <a:pt x="340043" y="98488"/>
                  </a:cubicBezTo>
                  <a:lnTo>
                    <a:pt x="340043" y="98488"/>
                  </a:lnTo>
                  <a:close/>
                </a:path>
              </a:pathLst>
            </a:custGeom>
            <a:grpFill/>
            <a:ln w="19050" cap="flat">
              <a:solidFill>
                <a:schemeClr val="accent1"/>
              </a:solid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82" name="Rectangle 781">
            <a:extLst>
              <a:ext uri="{FF2B5EF4-FFF2-40B4-BE49-F238E27FC236}">
                <a16:creationId xmlns:a16="http://schemas.microsoft.com/office/drawing/2014/main" id="{10F3687F-466D-4C69-A2BB-6BE2CE41C6B5}"/>
              </a:ext>
            </a:extLst>
          </p:cNvPr>
          <p:cNvSpPr/>
          <p:nvPr/>
        </p:nvSpPr>
        <p:spPr bwMode="auto">
          <a:xfrm>
            <a:off x="4993139" y="4754502"/>
            <a:ext cx="1062804" cy="556260"/>
          </a:xfrm>
          <a:prstGeom prst="rect">
            <a:avLst/>
          </a:prstGeom>
          <a:noFill/>
          <a:ln>
            <a:noFill/>
          </a:ln>
        </p:spPr>
        <p:txBody>
          <a:bodyPr vert="horz" wrap="square" lIns="91440" tIns="45720" rIns="91440" bIns="45720" numCol="1"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WARM STORE</a:t>
            </a:r>
          </a:p>
        </p:txBody>
      </p:sp>
      <p:cxnSp>
        <p:nvCxnSpPr>
          <p:cNvPr id="784" name="Straight Arrow Connector 783">
            <a:extLst>
              <a:ext uri="{FF2B5EF4-FFF2-40B4-BE49-F238E27FC236}">
                <a16:creationId xmlns:a16="http://schemas.microsoft.com/office/drawing/2014/main" id="{C8FB76BE-FE2F-4F68-8E9A-AA4C68127663}"/>
              </a:ext>
            </a:extLst>
          </p:cNvPr>
          <p:cNvCxnSpPr>
            <a:cxnSpLocks/>
            <a:stCxn id="776" idx="9"/>
            <a:endCxn id="778" idx="3"/>
          </p:cNvCxnSpPr>
          <p:nvPr/>
        </p:nvCxnSpPr>
        <p:spPr>
          <a:xfrm flipH="1">
            <a:off x="5524542" y="3998124"/>
            <a:ext cx="671" cy="141078"/>
          </a:xfrm>
          <a:prstGeom prst="straightConnector1">
            <a:avLst/>
          </a:prstGeom>
          <a:ln w="12700">
            <a:solidFill>
              <a:schemeClr val="accent4"/>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B63A6DB8-27D3-4A0A-982A-6BF808C5A6B7}"/>
              </a:ext>
            </a:extLst>
          </p:cNvPr>
          <p:cNvCxnSpPr/>
          <p:nvPr/>
        </p:nvCxnSpPr>
        <p:spPr>
          <a:xfrm>
            <a:off x="6313117" y="6438798"/>
            <a:ext cx="340242" cy="0"/>
          </a:xfrm>
          <a:prstGeom prst="line">
            <a:avLst/>
          </a:prstGeom>
          <a:ln w="28575">
            <a:solidFill>
              <a:schemeClr val="accent3"/>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FC2CDE3E-3CDB-48DC-9CEB-AE503E9BC4C0}"/>
              </a:ext>
            </a:extLst>
          </p:cNvPr>
          <p:cNvCxnSpPr/>
          <p:nvPr/>
        </p:nvCxnSpPr>
        <p:spPr>
          <a:xfrm>
            <a:off x="8045658" y="6438798"/>
            <a:ext cx="340242" cy="0"/>
          </a:xfrm>
          <a:prstGeom prst="line">
            <a:avLst/>
          </a:prstGeom>
          <a:ln w="28575">
            <a:solidFill>
              <a:schemeClr val="accent4"/>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87" name="Oval 786">
            <a:extLst>
              <a:ext uri="{FF2B5EF4-FFF2-40B4-BE49-F238E27FC236}">
                <a16:creationId xmlns:a16="http://schemas.microsoft.com/office/drawing/2014/main" id="{E054A43E-0BC9-4FC5-B492-99AF1FB145F4}"/>
              </a:ext>
            </a:extLst>
          </p:cNvPr>
          <p:cNvSpPr/>
          <p:nvPr/>
        </p:nvSpPr>
        <p:spPr bwMode="auto">
          <a:xfrm>
            <a:off x="8812465" y="2452479"/>
            <a:ext cx="548640" cy="5486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788" name="Rectangle 787">
            <a:extLst>
              <a:ext uri="{FF2B5EF4-FFF2-40B4-BE49-F238E27FC236}">
                <a16:creationId xmlns:a16="http://schemas.microsoft.com/office/drawing/2014/main" id="{E41387C4-A8FE-4E64-B01D-F72540254A07}"/>
              </a:ext>
            </a:extLst>
          </p:cNvPr>
          <p:cNvSpPr/>
          <p:nvPr/>
        </p:nvSpPr>
        <p:spPr bwMode="auto">
          <a:xfrm>
            <a:off x="8309427" y="2976680"/>
            <a:ext cx="1552705" cy="398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Time Series </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Query API</a:t>
            </a:r>
          </a:p>
        </p:txBody>
      </p:sp>
      <p:sp>
        <p:nvSpPr>
          <p:cNvPr id="794" name="Oval 793">
            <a:extLst>
              <a:ext uri="{FF2B5EF4-FFF2-40B4-BE49-F238E27FC236}">
                <a16:creationId xmlns:a16="http://schemas.microsoft.com/office/drawing/2014/main" id="{105F4BD7-260C-4CA6-AC60-381F7BC6F746}"/>
              </a:ext>
            </a:extLst>
          </p:cNvPr>
          <p:cNvSpPr/>
          <p:nvPr/>
        </p:nvSpPr>
        <p:spPr bwMode="auto">
          <a:xfrm>
            <a:off x="7410420" y="5080749"/>
            <a:ext cx="548640" cy="5486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795" name="Rectangle 794">
            <a:extLst>
              <a:ext uri="{FF2B5EF4-FFF2-40B4-BE49-F238E27FC236}">
                <a16:creationId xmlns:a16="http://schemas.microsoft.com/office/drawing/2014/main" id="{632B3694-4294-478E-9CBB-0D50F86B9F1E}"/>
              </a:ext>
            </a:extLst>
          </p:cNvPr>
          <p:cNvSpPr/>
          <p:nvPr/>
        </p:nvSpPr>
        <p:spPr bwMode="auto">
          <a:xfrm>
            <a:off x="6914939" y="5546517"/>
            <a:ext cx="1552705" cy="3989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TSM Update API</a:t>
            </a:r>
          </a:p>
        </p:txBody>
      </p:sp>
      <p:cxnSp>
        <p:nvCxnSpPr>
          <p:cNvPr id="796" name="Connector: Elbow 795">
            <a:extLst>
              <a:ext uri="{FF2B5EF4-FFF2-40B4-BE49-F238E27FC236}">
                <a16:creationId xmlns:a16="http://schemas.microsoft.com/office/drawing/2014/main" id="{B7E44D17-450A-4845-AA91-B61FC1F1F60C}"/>
              </a:ext>
            </a:extLst>
          </p:cNvPr>
          <p:cNvCxnSpPr>
            <a:cxnSpLocks/>
            <a:stCxn id="696" idx="3"/>
            <a:endCxn id="701" idx="2"/>
          </p:cNvCxnSpPr>
          <p:nvPr/>
        </p:nvCxnSpPr>
        <p:spPr>
          <a:xfrm flipV="1">
            <a:off x="8005897" y="4742552"/>
            <a:ext cx="2729744" cy="613583"/>
          </a:xfrm>
          <a:prstGeom prst="bentConnector2">
            <a:avLst/>
          </a:prstGeom>
          <a:ln w="12700">
            <a:solidFill>
              <a:schemeClr val="accent4"/>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97" name="Rectangle 32">
            <a:extLst>
              <a:ext uri="{FF2B5EF4-FFF2-40B4-BE49-F238E27FC236}">
                <a16:creationId xmlns:a16="http://schemas.microsoft.com/office/drawing/2014/main" id="{34F9D886-B3C0-4F0A-9DCB-D0D52D1C6F2B}"/>
              </a:ext>
            </a:extLst>
          </p:cNvPr>
          <p:cNvSpPr>
            <a:spLocks noChangeArrowheads="1"/>
          </p:cNvSpPr>
          <p:nvPr/>
        </p:nvSpPr>
        <p:spPr bwMode="auto">
          <a:xfrm>
            <a:off x="9534192" y="2976680"/>
            <a:ext cx="2429184" cy="778935"/>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60000"/>
                    <a:lumOff val="40000"/>
                  </a:srgbClr>
                </a:solidFill>
                <a:effectLst/>
                <a:uLnTx/>
                <a:uFillTx/>
                <a:latin typeface="Calibri Light" panose="020F0302020204030204"/>
                <a:ea typeface="+mn-ea"/>
                <a:cs typeface="+mn-cs"/>
              </a:rPr>
              <a:t>TIME SERIES INSIGHTS EXPLORER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60000"/>
                    <a:lumOff val="40000"/>
                  </a:srgbClr>
                </a:solidFill>
                <a:effectLst/>
                <a:uLnTx/>
                <a:uFillTx/>
                <a:latin typeface="Calibri Light" panose="020F0302020204030204"/>
                <a:ea typeface="+mn-ea"/>
                <a:cs typeface="+mn-cs"/>
              </a:rPr>
              <a:t>POWER BI CONNECTOR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60000"/>
                    <a:lumOff val="40000"/>
                  </a:srgbClr>
                </a:solidFill>
                <a:effectLst/>
                <a:uLnTx/>
                <a:uFillTx/>
                <a:latin typeface="Calibri Light" panose="020F0302020204030204"/>
                <a:ea typeface="+mn-ea"/>
                <a:cs typeface="+mn-cs"/>
              </a:rPr>
              <a:t>3rd PARTY APPS</a:t>
            </a:r>
          </a:p>
        </p:txBody>
      </p:sp>
      <p:cxnSp>
        <p:nvCxnSpPr>
          <p:cNvPr id="798" name="Connector: Elbow 797">
            <a:extLst>
              <a:ext uri="{FF2B5EF4-FFF2-40B4-BE49-F238E27FC236}">
                <a16:creationId xmlns:a16="http://schemas.microsoft.com/office/drawing/2014/main" id="{4EADA5A8-5163-436F-9647-BA5E1CDD15DC}"/>
              </a:ext>
            </a:extLst>
          </p:cNvPr>
          <p:cNvCxnSpPr>
            <a:cxnSpLocks/>
            <a:stCxn id="700" idx="3"/>
            <a:endCxn id="788" idx="2"/>
          </p:cNvCxnSpPr>
          <p:nvPr/>
        </p:nvCxnSpPr>
        <p:spPr>
          <a:xfrm flipV="1">
            <a:off x="8178441" y="3375631"/>
            <a:ext cx="907339" cy="1084621"/>
          </a:xfrm>
          <a:prstGeom prst="bentConnector2">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799" name="Connector: Elbow 798">
            <a:extLst>
              <a:ext uri="{FF2B5EF4-FFF2-40B4-BE49-F238E27FC236}">
                <a16:creationId xmlns:a16="http://schemas.microsoft.com/office/drawing/2014/main" id="{F8D5A7E4-A228-42FC-8DEC-399BFD437944}"/>
              </a:ext>
            </a:extLst>
          </p:cNvPr>
          <p:cNvCxnSpPr>
            <a:cxnSpLocks/>
            <a:stCxn id="797" idx="0"/>
          </p:cNvCxnSpPr>
          <p:nvPr/>
        </p:nvCxnSpPr>
        <p:spPr>
          <a:xfrm rot="16200000" flipV="1">
            <a:off x="9956116" y="2184011"/>
            <a:ext cx="266693" cy="1318645"/>
          </a:xfrm>
          <a:prstGeom prst="bentConnector2">
            <a:avLst/>
          </a:prstGeom>
          <a:ln w="12700">
            <a:solidFill>
              <a:schemeClr val="accent4"/>
            </a:solidFill>
            <a:prstDash val="solid"/>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044E94B1-0F55-4B49-B821-4E7AFD2772DD}"/>
              </a:ext>
            </a:extLst>
          </p:cNvPr>
          <p:cNvCxnSpPr>
            <a:cxnSpLocks/>
          </p:cNvCxnSpPr>
          <p:nvPr/>
        </p:nvCxnSpPr>
        <p:spPr>
          <a:xfrm flipV="1">
            <a:off x="7684740" y="4855719"/>
            <a:ext cx="0" cy="176913"/>
          </a:xfrm>
          <a:prstGeom prst="straightConnector1">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02" name="Straight Connector 801">
            <a:extLst>
              <a:ext uri="{FF2B5EF4-FFF2-40B4-BE49-F238E27FC236}">
                <a16:creationId xmlns:a16="http://schemas.microsoft.com/office/drawing/2014/main" id="{E6FDD80D-0206-4AE4-B3D5-4F2937CDA81F}"/>
              </a:ext>
            </a:extLst>
          </p:cNvPr>
          <p:cNvCxnSpPr/>
          <p:nvPr/>
        </p:nvCxnSpPr>
        <p:spPr>
          <a:xfrm>
            <a:off x="10117679" y="6438798"/>
            <a:ext cx="340242" cy="0"/>
          </a:xfrm>
          <a:prstGeom prst="line">
            <a:avLst/>
          </a:prstGeom>
          <a:ln w="28575">
            <a:solidFill>
              <a:srgbClr val="E3591B"/>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803" name="Connector: Elbow 802">
            <a:extLst>
              <a:ext uri="{FF2B5EF4-FFF2-40B4-BE49-F238E27FC236}">
                <a16:creationId xmlns:a16="http://schemas.microsoft.com/office/drawing/2014/main" id="{A3650CF6-33CD-4981-9044-C2ECBCB76BC5}"/>
              </a:ext>
            </a:extLst>
          </p:cNvPr>
          <p:cNvCxnSpPr>
            <a:cxnSpLocks/>
            <a:endCxn id="694" idx="3"/>
          </p:cNvCxnSpPr>
          <p:nvPr/>
        </p:nvCxnSpPr>
        <p:spPr>
          <a:xfrm rot="10800000" flipV="1">
            <a:off x="5864877" y="2709986"/>
            <a:ext cx="3185861" cy="1014409"/>
          </a:xfrm>
          <a:prstGeom prst="bentConnector3">
            <a:avLst>
              <a:gd name="adj1" fmla="val 75773"/>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grpSp>
        <p:nvGrpSpPr>
          <p:cNvPr id="805" name="Group 804">
            <a:extLst>
              <a:ext uri="{FF2B5EF4-FFF2-40B4-BE49-F238E27FC236}">
                <a16:creationId xmlns:a16="http://schemas.microsoft.com/office/drawing/2014/main" id="{0319C6C0-3A80-42A9-95A5-8ABB513FF36F}"/>
              </a:ext>
            </a:extLst>
          </p:cNvPr>
          <p:cNvGrpSpPr/>
          <p:nvPr/>
        </p:nvGrpSpPr>
        <p:grpSpPr>
          <a:xfrm>
            <a:off x="8903545" y="5166378"/>
            <a:ext cx="367874" cy="367874"/>
            <a:chOff x="9265140" y="6026013"/>
            <a:chExt cx="597408" cy="597408"/>
          </a:xfrm>
        </p:grpSpPr>
        <p:sp>
          <p:nvSpPr>
            <p:cNvPr id="806" name="Oval 805">
              <a:extLst>
                <a:ext uri="{FF2B5EF4-FFF2-40B4-BE49-F238E27FC236}">
                  <a16:creationId xmlns:a16="http://schemas.microsoft.com/office/drawing/2014/main" id="{617F3E38-D554-4F5E-BF8F-103D8EF7101C}"/>
                </a:ext>
              </a:extLst>
            </p:cNvPr>
            <p:cNvSpPr/>
            <p:nvPr/>
          </p:nvSpPr>
          <p:spPr bwMode="auto">
            <a:xfrm>
              <a:off x="9265140" y="6026013"/>
              <a:ext cx="597408" cy="597408"/>
            </a:xfrm>
            <a:prstGeom prst="ellipse">
              <a:avLst/>
            </a:prstGeom>
            <a:solidFill>
              <a:schemeClr val="bg1"/>
            </a:solidFill>
            <a:ln w="12700">
              <a:solidFill>
                <a:schemeClr val="accent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07" name="arrow_11" title="Icon of a circle made of two curved arrows">
              <a:extLst>
                <a:ext uri="{FF2B5EF4-FFF2-40B4-BE49-F238E27FC236}">
                  <a16:creationId xmlns:a16="http://schemas.microsoft.com/office/drawing/2014/main" id="{F126ADA2-F2F3-4E8A-9454-920648FE02BE}"/>
                </a:ext>
              </a:extLst>
            </p:cNvPr>
            <p:cNvSpPr>
              <a:spLocks noChangeAspect="1" noEditPoints="1"/>
            </p:cNvSpPr>
            <p:nvPr/>
          </p:nvSpPr>
          <p:spPr bwMode="auto">
            <a:xfrm>
              <a:off x="9406339" y="6173051"/>
              <a:ext cx="306780" cy="320476"/>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810" name="Group 809">
            <a:extLst>
              <a:ext uri="{FF2B5EF4-FFF2-40B4-BE49-F238E27FC236}">
                <a16:creationId xmlns:a16="http://schemas.microsoft.com/office/drawing/2014/main" id="{46F1ECE7-19D8-49F8-B5B9-3D4980C99CFA}"/>
              </a:ext>
            </a:extLst>
          </p:cNvPr>
          <p:cNvGrpSpPr/>
          <p:nvPr/>
        </p:nvGrpSpPr>
        <p:grpSpPr>
          <a:xfrm>
            <a:off x="3594648" y="2747945"/>
            <a:ext cx="353076" cy="381008"/>
            <a:chOff x="3218968" y="2962504"/>
            <a:chExt cx="388384" cy="419109"/>
          </a:xfrm>
        </p:grpSpPr>
        <p:pic>
          <p:nvPicPr>
            <p:cNvPr id="811" name="Picture 810">
              <a:extLst>
                <a:ext uri="{FF2B5EF4-FFF2-40B4-BE49-F238E27FC236}">
                  <a16:creationId xmlns:a16="http://schemas.microsoft.com/office/drawing/2014/main" id="{5D27300A-F573-4B4B-BC73-48279F7DBF31}"/>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331329" y="2962504"/>
              <a:ext cx="150917" cy="150917"/>
            </a:xfrm>
            <a:prstGeom prst="rect">
              <a:avLst/>
            </a:prstGeom>
          </p:spPr>
        </p:pic>
        <p:pic>
          <p:nvPicPr>
            <p:cNvPr id="812" name="Picture 811">
              <a:extLst>
                <a:ext uri="{FF2B5EF4-FFF2-40B4-BE49-F238E27FC236}">
                  <a16:creationId xmlns:a16="http://schemas.microsoft.com/office/drawing/2014/main" id="{9E3F7A4A-FA80-4FDE-BA62-2C91F18FBC0B}"/>
                </a:ext>
              </a:extLst>
            </p:cNvPr>
            <p:cNvPicPr>
              <a:picLocks noChangeAspect="1"/>
            </p:cNvPicPr>
            <p:nvPr/>
          </p:nvPicPr>
          <p:blipFill>
            <a:blip r:embed="rId5">
              <a:duotone>
                <a:schemeClr val="bg2">
                  <a:shade val="45000"/>
                  <a:satMod val="135000"/>
                </a:schemeClr>
                <a:prstClr val="white"/>
              </a:duotone>
              <a:lum bright="40000" contrast="40000"/>
            </a:blip>
            <a:stretch>
              <a:fillRect/>
            </a:stretch>
          </p:blipFill>
          <p:spPr>
            <a:xfrm>
              <a:off x="3456435" y="3051218"/>
              <a:ext cx="150917" cy="150917"/>
            </a:xfrm>
            <a:prstGeom prst="rect">
              <a:avLst/>
            </a:prstGeom>
          </p:spPr>
        </p:pic>
        <p:pic>
          <p:nvPicPr>
            <p:cNvPr id="813" name="Graphic 812">
              <a:extLst>
                <a:ext uri="{FF2B5EF4-FFF2-40B4-BE49-F238E27FC236}">
                  <a16:creationId xmlns:a16="http://schemas.microsoft.com/office/drawing/2014/main" id="{54F38220-4C9D-472D-B534-6EA55DEFC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8968" y="3130350"/>
              <a:ext cx="251263" cy="251263"/>
            </a:xfrm>
            <a:prstGeom prst="rect">
              <a:avLst/>
            </a:prstGeom>
          </p:spPr>
        </p:pic>
      </p:grpSp>
      <p:cxnSp>
        <p:nvCxnSpPr>
          <p:cNvPr id="815" name="Connector: Elbow 814">
            <a:extLst>
              <a:ext uri="{FF2B5EF4-FFF2-40B4-BE49-F238E27FC236}">
                <a16:creationId xmlns:a16="http://schemas.microsoft.com/office/drawing/2014/main" id="{59A38BE7-66D9-4462-86B1-3EA12BBD7241}"/>
              </a:ext>
            </a:extLst>
          </p:cNvPr>
          <p:cNvCxnSpPr>
            <a:cxnSpLocks/>
            <a:stCxn id="698" idx="1"/>
            <a:endCxn id="699" idx="1"/>
          </p:cNvCxnSpPr>
          <p:nvPr/>
        </p:nvCxnSpPr>
        <p:spPr>
          <a:xfrm rot="10800000">
            <a:off x="5170163" y="3724396"/>
            <a:ext cx="12700" cy="735856"/>
          </a:xfrm>
          <a:prstGeom prst="bentConnector3">
            <a:avLst>
              <a:gd name="adj1" fmla="val 1800000"/>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816" name="Rounded Rectangle 21">
            <a:extLst>
              <a:ext uri="{FF2B5EF4-FFF2-40B4-BE49-F238E27FC236}">
                <a16:creationId xmlns:a16="http://schemas.microsoft.com/office/drawing/2014/main" id="{03D39333-ADB9-424D-A271-F63A3D13391E}"/>
              </a:ext>
            </a:extLst>
          </p:cNvPr>
          <p:cNvSpPr/>
          <p:nvPr/>
        </p:nvSpPr>
        <p:spPr bwMode="auto">
          <a:xfrm>
            <a:off x="3059935" y="4607189"/>
            <a:ext cx="1439157" cy="324083"/>
          </a:xfrm>
          <a:prstGeom prst="roundRect">
            <a:avLst>
              <a:gd name="adj" fmla="val 274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Stream </a:t>
            </a:r>
            <a:b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processing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engine</a:t>
            </a:r>
          </a:p>
        </p:txBody>
      </p:sp>
      <p:sp>
        <p:nvSpPr>
          <p:cNvPr id="817" name="Arrow: Pentagon 816">
            <a:extLst>
              <a:ext uri="{FF2B5EF4-FFF2-40B4-BE49-F238E27FC236}">
                <a16:creationId xmlns:a16="http://schemas.microsoft.com/office/drawing/2014/main" id="{6693FDA5-6B78-4599-A656-94BC1D2D6C07}"/>
              </a:ext>
              <a:ext uri="{C183D7F6-B498-43B3-948B-1728B52AA6E4}">
                <adec:decorative xmlns:adec="http://schemas.microsoft.com/office/drawing/2017/decorative" val="1"/>
              </a:ext>
            </a:extLst>
          </p:cNvPr>
          <p:cNvSpPr/>
          <p:nvPr/>
        </p:nvSpPr>
        <p:spPr>
          <a:xfrm>
            <a:off x="411479" y="1342055"/>
            <a:ext cx="4077732" cy="320040"/>
          </a:xfrm>
          <a:prstGeom prst="homePlate">
            <a:avLst>
              <a:gd name="adj" fmla="val 35480"/>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a:ea typeface="+mn-ea"/>
                <a:cs typeface="+mn-cs"/>
              </a:rPr>
              <a:t>Collect</a:t>
            </a:r>
          </a:p>
        </p:txBody>
      </p:sp>
      <p:sp>
        <p:nvSpPr>
          <p:cNvPr id="818" name="Rectangle 817">
            <a:extLst>
              <a:ext uri="{FF2B5EF4-FFF2-40B4-BE49-F238E27FC236}">
                <a16:creationId xmlns:a16="http://schemas.microsoft.com/office/drawing/2014/main" id="{3B0EC2DC-FC9C-4825-9887-59293056E928}"/>
              </a:ext>
              <a:ext uri="{C183D7F6-B498-43B3-948B-1728B52AA6E4}">
                <adec:decorative xmlns:adec="http://schemas.microsoft.com/office/drawing/2017/decorative" val="1"/>
              </a:ext>
            </a:extLst>
          </p:cNvPr>
          <p:cNvSpPr/>
          <p:nvPr/>
        </p:nvSpPr>
        <p:spPr>
          <a:xfrm>
            <a:off x="411479" y="5955277"/>
            <a:ext cx="3982516" cy="91440"/>
          </a:xfrm>
          <a:prstGeom prst="rect">
            <a:avLst/>
          </a:prstGeom>
          <a:solidFill>
            <a:schemeClr val="accent1">
              <a:lumMod val="75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819" name="Rectangle 818">
            <a:extLst>
              <a:ext uri="{FF2B5EF4-FFF2-40B4-BE49-F238E27FC236}">
                <a16:creationId xmlns:a16="http://schemas.microsoft.com/office/drawing/2014/main" id="{C2E73626-83F5-4AC8-BBD3-D3F1B882F594}"/>
              </a:ext>
              <a:ext uri="{C183D7F6-B498-43B3-948B-1728B52AA6E4}">
                <adec:decorative xmlns:adec="http://schemas.microsoft.com/office/drawing/2017/decorative" val="1"/>
              </a:ext>
            </a:extLst>
          </p:cNvPr>
          <p:cNvSpPr/>
          <p:nvPr/>
        </p:nvSpPr>
        <p:spPr>
          <a:xfrm>
            <a:off x="8735170" y="5955277"/>
            <a:ext cx="3118902" cy="91440"/>
          </a:xfrm>
          <a:prstGeom prst="rect">
            <a:avLst/>
          </a:prstGeom>
          <a:solidFill>
            <a:schemeClr val="accent1">
              <a:lumMod val="60000"/>
              <a:lumOff val="40000"/>
            </a:schemeClr>
          </a:solidFill>
          <a:ln w="19050">
            <a:noFill/>
          </a:ln>
        </p:spPr>
        <p:txBody>
          <a:bodyPr wrap="square" lIns="102870" tIns="51435" rIns="205740" bIns="51435" anchor="ctr">
            <a:noAutofit/>
          </a:bodyPr>
          <a:lstStyle/>
          <a:p>
            <a:pPr marL="0" marR="0" lvl="0" indent="0" algn="l" defTabSz="1028503"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bold"/>
              <a:ea typeface="+mn-ea"/>
              <a:cs typeface="+mn-cs"/>
            </a:endParaRPr>
          </a:p>
        </p:txBody>
      </p:sp>
      <p:cxnSp>
        <p:nvCxnSpPr>
          <p:cNvPr id="821" name="Straight Arrow Connector 820">
            <a:extLst>
              <a:ext uri="{FF2B5EF4-FFF2-40B4-BE49-F238E27FC236}">
                <a16:creationId xmlns:a16="http://schemas.microsoft.com/office/drawing/2014/main" id="{99C7D456-3E36-4F41-AF1E-B35EA65EE9FD}"/>
              </a:ext>
            </a:extLst>
          </p:cNvPr>
          <p:cNvCxnSpPr>
            <a:cxnSpLocks/>
          </p:cNvCxnSpPr>
          <p:nvPr/>
        </p:nvCxnSpPr>
        <p:spPr>
          <a:xfrm flipV="1">
            <a:off x="3771343" y="3276744"/>
            <a:ext cx="0" cy="285208"/>
          </a:xfrm>
          <a:prstGeom prst="straightConnector1">
            <a:avLst/>
          </a:prstGeom>
          <a:ln w="12700">
            <a:solidFill>
              <a:schemeClr val="accent3"/>
            </a:solidFill>
            <a:prstDash val="solid"/>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828" name="Rectangle 827">
            <a:extLst>
              <a:ext uri="{FF2B5EF4-FFF2-40B4-BE49-F238E27FC236}">
                <a16:creationId xmlns:a16="http://schemas.microsoft.com/office/drawing/2014/main" id="{FA810DD1-1FD9-4B98-B539-A14A91B4C926}"/>
              </a:ext>
            </a:extLst>
          </p:cNvPr>
          <p:cNvSpPr/>
          <p:nvPr/>
        </p:nvSpPr>
        <p:spPr bwMode="auto">
          <a:xfrm>
            <a:off x="7493623" y="5180814"/>
            <a:ext cx="382235" cy="34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Segoe UI" pitchFamily="34" charset="0"/>
                <a:cs typeface="Segoe UI" pitchFamily="34" charset="0"/>
              </a:rPr>
              <a:t>&lt;/&gt;</a:t>
            </a:r>
          </a:p>
        </p:txBody>
      </p:sp>
      <p:cxnSp>
        <p:nvCxnSpPr>
          <p:cNvPr id="829" name="Straight Arrow Connector 828">
            <a:extLst>
              <a:ext uri="{FF2B5EF4-FFF2-40B4-BE49-F238E27FC236}">
                <a16:creationId xmlns:a16="http://schemas.microsoft.com/office/drawing/2014/main" id="{D1234322-77A6-471D-B059-8D66834B91C3}"/>
              </a:ext>
            </a:extLst>
          </p:cNvPr>
          <p:cNvCxnSpPr>
            <a:cxnSpLocks/>
            <a:stCxn id="689" idx="3"/>
          </p:cNvCxnSpPr>
          <p:nvPr/>
        </p:nvCxnSpPr>
        <p:spPr>
          <a:xfrm>
            <a:off x="5864876" y="4460252"/>
            <a:ext cx="1326499" cy="0"/>
          </a:xfrm>
          <a:prstGeom prst="straightConnector1">
            <a:avLst/>
          </a:prstGeom>
          <a:ln w="12700">
            <a:solidFill>
              <a:schemeClr val="accent4"/>
            </a:solidFill>
            <a:prstDash val="solid"/>
            <a:headEnd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D9AF9E1A-D584-4B2C-AE21-5A0BA4221C54}"/>
              </a:ext>
            </a:extLst>
          </p:cNvPr>
          <p:cNvCxnSpPr>
            <a:cxnSpLocks/>
          </p:cNvCxnSpPr>
          <p:nvPr/>
        </p:nvCxnSpPr>
        <p:spPr>
          <a:xfrm>
            <a:off x="4421200" y="4111386"/>
            <a:ext cx="532030" cy="0"/>
          </a:xfrm>
          <a:prstGeom prst="straightConnector1">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grpSp>
        <p:nvGrpSpPr>
          <p:cNvPr id="833" name="Group 832">
            <a:extLst>
              <a:ext uri="{FF2B5EF4-FFF2-40B4-BE49-F238E27FC236}">
                <a16:creationId xmlns:a16="http://schemas.microsoft.com/office/drawing/2014/main" id="{9E0511FF-755A-4B42-947E-E986197B2847}"/>
              </a:ext>
            </a:extLst>
          </p:cNvPr>
          <p:cNvGrpSpPr/>
          <p:nvPr/>
        </p:nvGrpSpPr>
        <p:grpSpPr>
          <a:xfrm>
            <a:off x="2190205" y="1227755"/>
            <a:ext cx="548640" cy="548640"/>
            <a:chOff x="1427625" y="2265815"/>
            <a:chExt cx="844109" cy="844111"/>
          </a:xfrm>
        </p:grpSpPr>
        <p:sp>
          <p:nvSpPr>
            <p:cNvPr id="834" name="Oval 833">
              <a:extLst>
                <a:ext uri="{FF2B5EF4-FFF2-40B4-BE49-F238E27FC236}">
                  <a16:creationId xmlns:a16="http://schemas.microsoft.com/office/drawing/2014/main" id="{1AC2B0F4-95F3-40F2-9278-784CB5A25BDE}"/>
                </a:ext>
                <a:ext uri="{C183D7F6-B498-43B3-948B-1728B52AA6E4}">
                  <adec:decorative xmlns:adec="http://schemas.microsoft.com/office/drawing/2017/decorative" val="1"/>
                </a:ext>
              </a:extLst>
            </p:cNvPr>
            <p:cNvSpPr/>
            <p:nvPr/>
          </p:nvSpPr>
          <p:spPr bwMode="auto">
            <a:xfrm>
              <a:off x="1427625" y="2265815"/>
              <a:ext cx="844109" cy="844111"/>
            </a:xfrm>
            <a:prstGeom prst="ellipse">
              <a:avLst/>
            </a:prstGeom>
            <a:solidFill>
              <a:schemeClr val="accent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164592" rIns="205740" bIns="164592" numCol="1" spcCol="0" rtlCol="0" fromWordArt="0" anchor="t" anchorCtr="0" forceAA="0" compatLnSpc="1">
              <a:prstTxWarp prst="textNoShape">
                <a:avLst/>
              </a:prstTxWarp>
              <a:noAutofit/>
            </a:bodyPr>
            <a:lstStyle/>
            <a:p>
              <a:pPr marL="0" marR="0" lvl="0" indent="0" algn="l" defTabSz="1049031"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5" name="Group 834">
              <a:extLst>
                <a:ext uri="{FF2B5EF4-FFF2-40B4-BE49-F238E27FC236}">
                  <a16:creationId xmlns:a16="http://schemas.microsoft.com/office/drawing/2014/main" id="{EB329BA4-4B46-43EF-A61E-E57A1DF5CBEB}"/>
                </a:ext>
              </a:extLst>
            </p:cNvPr>
            <p:cNvGrpSpPr/>
            <p:nvPr/>
          </p:nvGrpSpPr>
          <p:grpSpPr>
            <a:xfrm>
              <a:off x="1653837" y="2463440"/>
              <a:ext cx="425119" cy="425320"/>
              <a:chOff x="2809993" y="1208899"/>
              <a:chExt cx="365586" cy="365760"/>
            </a:xfrm>
          </p:grpSpPr>
          <p:sp>
            <p:nvSpPr>
              <p:cNvPr id="836" name="BackToWindow_E73F" title="Icon of two arrows pointing towards eachother">
                <a:extLst>
                  <a:ext uri="{FF2B5EF4-FFF2-40B4-BE49-F238E27FC236}">
                    <a16:creationId xmlns:a16="http://schemas.microsoft.com/office/drawing/2014/main" id="{F653BCBF-0D89-4C7F-BB51-E8B388E0E5F7}"/>
                  </a:ext>
                </a:extLst>
              </p:cNvPr>
              <p:cNvSpPr>
                <a:spLocks noChangeAspect="1" noEditPoints="1"/>
              </p:cNvSpPr>
              <p:nvPr/>
            </p:nvSpPr>
            <p:spPr bwMode="auto">
              <a:xfrm>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37" name="BackToWindow_E73F" title="Icon of two arrows pointing towards eachother">
                <a:extLst>
                  <a:ext uri="{FF2B5EF4-FFF2-40B4-BE49-F238E27FC236}">
                    <a16:creationId xmlns:a16="http://schemas.microsoft.com/office/drawing/2014/main" id="{38E7CDFD-3117-45B9-A630-277049BBD44F}"/>
                  </a:ext>
                </a:extLst>
              </p:cNvPr>
              <p:cNvSpPr>
                <a:spLocks noChangeAspect="1" noEditPoints="1"/>
              </p:cNvSpPr>
              <p:nvPr/>
            </p:nvSpPr>
            <p:spPr bwMode="auto">
              <a:xfrm flipV="1">
                <a:off x="2809993" y="1208899"/>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grpSp>
        <p:nvGrpSpPr>
          <p:cNvPr id="839" name="Graphic 21">
            <a:extLst>
              <a:ext uri="{FF2B5EF4-FFF2-40B4-BE49-F238E27FC236}">
                <a16:creationId xmlns:a16="http://schemas.microsoft.com/office/drawing/2014/main" id="{F5CCC674-DCB2-4012-B292-F89449360235}"/>
              </a:ext>
            </a:extLst>
          </p:cNvPr>
          <p:cNvGrpSpPr/>
          <p:nvPr/>
        </p:nvGrpSpPr>
        <p:grpSpPr>
          <a:xfrm>
            <a:off x="1812867" y="3987981"/>
            <a:ext cx="299102" cy="304037"/>
            <a:chOff x="5614987" y="3432237"/>
            <a:chExt cx="946785" cy="962406"/>
          </a:xfrm>
          <a:solidFill>
            <a:schemeClr val="accent1">
              <a:lumMod val="75000"/>
            </a:schemeClr>
          </a:solidFill>
        </p:grpSpPr>
        <p:sp>
          <p:nvSpPr>
            <p:cNvPr id="840" name="Freeform: Shape 839">
              <a:extLst>
                <a:ext uri="{FF2B5EF4-FFF2-40B4-BE49-F238E27FC236}">
                  <a16:creationId xmlns:a16="http://schemas.microsoft.com/office/drawing/2014/main" id="{D7003B95-1A07-408F-8DED-860FBBC8CB3E}"/>
                </a:ext>
              </a:extLst>
            </p:cNvPr>
            <p:cNvSpPr/>
            <p:nvPr/>
          </p:nvSpPr>
          <p:spPr>
            <a:xfrm>
              <a:off x="6288880" y="3432237"/>
              <a:ext cx="272891" cy="267747"/>
            </a:xfrm>
            <a:custGeom>
              <a:avLst/>
              <a:gdLst>
                <a:gd name="connsiteX0" fmla="*/ 0 w 272891"/>
                <a:gd name="connsiteY0" fmla="*/ 0 h 267747"/>
                <a:gd name="connsiteX1" fmla="*/ 0 w 272891"/>
                <a:gd name="connsiteY1" fmla="*/ 124016 h 267747"/>
                <a:gd name="connsiteX2" fmla="*/ 148876 w 272891"/>
                <a:gd name="connsiteY2" fmla="*/ 124016 h 267747"/>
                <a:gd name="connsiteX3" fmla="*/ 148876 w 272891"/>
                <a:gd name="connsiteY3" fmla="*/ 267748 h 267747"/>
                <a:gd name="connsiteX4" fmla="*/ 272891 w 272891"/>
                <a:gd name="connsiteY4" fmla="*/ 267748 h 267747"/>
                <a:gd name="connsiteX5" fmla="*/ 272891 w 272891"/>
                <a:gd name="connsiteY5" fmla="*/ 0 h 26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747">
                  <a:moveTo>
                    <a:pt x="0" y="0"/>
                  </a:moveTo>
                  <a:lnTo>
                    <a:pt x="0" y="124016"/>
                  </a:lnTo>
                  <a:lnTo>
                    <a:pt x="148876" y="124016"/>
                  </a:lnTo>
                  <a:lnTo>
                    <a:pt x="148876" y="267748"/>
                  </a:lnTo>
                  <a:lnTo>
                    <a:pt x="272891" y="267748"/>
                  </a:lnTo>
                  <a:lnTo>
                    <a:pt x="272891" y="0"/>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1" name="Freeform: Shape 840">
              <a:extLst>
                <a:ext uri="{FF2B5EF4-FFF2-40B4-BE49-F238E27FC236}">
                  <a16:creationId xmlns:a16="http://schemas.microsoft.com/office/drawing/2014/main" id="{28162816-2541-4E57-9D69-55F1EA1CB363}"/>
                </a:ext>
              </a:extLst>
            </p:cNvPr>
            <p:cNvSpPr/>
            <p:nvPr/>
          </p:nvSpPr>
          <p:spPr>
            <a:xfrm>
              <a:off x="5614987" y="4126991"/>
              <a:ext cx="272891" cy="267652"/>
            </a:xfrm>
            <a:custGeom>
              <a:avLst/>
              <a:gdLst>
                <a:gd name="connsiteX0" fmla="*/ 272891 w 272891"/>
                <a:gd name="connsiteY0" fmla="*/ 267653 h 267652"/>
                <a:gd name="connsiteX1" fmla="*/ 272891 w 272891"/>
                <a:gd name="connsiteY1" fmla="*/ 143637 h 267652"/>
                <a:gd name="connsiteX2" fmla="*/ 124016 w 272891"/>
                <a:gd name="connsiteY2" fmla="*/ 143637 h 267652"/>
                <a:gd name="connsiteX3" fmla="*/ 124016 w 272891"/>
                <a:gd name="connsiteY3" fmla="*/ 0 h 267652"/>
                <a:gd name="connsiteX4" fmla="*/ 0 w 272891"/>
                <a:gd name="connsiteY4" fmla="*/ 0 h 267652"/>
                <a:gd name="connsiteX5" fmla="*/ 0 w 272891"/>
                <a:gd name="connsiteY5" fmla="*/ 267653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91" h="267652">
                  <a:moveTo>
                    <a:pt x="272891" y="267653"/>
                  </a:moveTo>
                  <a:lnTo>
                    <a:pt x="272891" y="143637"/>
                  </a:lnTo>
                  <a:lnTo>
                    <a:pt x="124016" y="143637"/>
                  </a:lnTo>
                  <a:lnTo>
                    <a:pt x="124016" y="0"/>
                  </a:lnTo>
                  <a:lnTo>
                    <a:pt x="0" y="0"/>
                  </a:lnTo>
                  <a:lnTo>
                    <a:pt x="0" y="267653"/>
                  </a:ln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2" name="Freeform: Shape 841">
              <a:extLst>
                <a:ext uri="{FF2B5EF4-FFF2-40B4-BE49-F238E27FC236}">
                  <a16:creationId xmlns:a16="http://schemas.microsoft.com/office/drawing/2014/main" id="{4BE78AC5-C6F7-4DF2-8D36-481464015CDB}"/>
                </a:ext>
              </a:extLst>
            </p:cNvPr>
            <p:cNvSpPr/>
            <p:nvPr/>
          </p:nvSpPr>
          <p:spPr>
            <a:xfrm>
              <a:off x="5690329" y="3495864"/>
              <a:ext cx="803338" cy="804195"/>
            </a:xfrm>
            <a:custGeom>
              <a:avLst/>
              <a:gdLst>
                <a:gd name="connsiteX0" fmla="*/ 719804 w 803338"/>
                <a:gd name="connsiteY0" fmla="*/ 637127 h 804195"/>
                <a:gd name="connsiteX1" fmla="*/ 710851 w 803338"/>
                <a:gd name="connsiteY1" fmla="*/ 637604 h 804195"/>
                <a:gd name="connsiteX2" fmla="*/ 602456 w 803338"/>
                <a:gd name="connsiteY2" fmla="*/ 466630 h 804195"/>
                <a:gd name="connsiteX3" fmla="*/ 640366 w 803338"/>
                <a:gd name="connsiteY3" fmla="*/ 385001 h 804195"/>
                <a:gd name="connsiteX4" fmla="*/ 533400 w 803338"/>
                <a:gd name="connsiteY4" fmla="*/ 278035 h 804195"/>
                <a:gd name="connsiteX5" fmla="*/ 493871 w 803338"/>
                <a:gd name="connsiteY5" fmla="*/ 285655 h 804195"/>
                <a:gd name="connsiteX6" fmla="*/ 388334 w 803338"/>
                <a:gd name="connsiteY6" fmla="*/ 143542 h 804195"/>
                <a:gd name="connsiteX7" fmla="*/ 407765 w 803338"/>
                <a:gd name="connsiteY7" fmla="*/ 88392 h 804195"/>
                <a:gd name="connsiteX8" fmla="*/ 319373 w 803338"/>
                <a:gd name="connsiteY8" fmla="*/ 0 h 804195"/>
                <a:gd name="connsiteX9" fmla="*/ 230981 w 803338"/>
                <a:gd name="connsiteY9" fmla="*/ 88392 h 804195"/>
                <a:gd name="connsiteX10" fmla="*/ 319373 w 803338"/>
                <a:gd name="connsiteY10" fmla="*/ 176784 h 804195"/>
                <a:gd name="connsiteX11" fmla="*/ 329470 w 803338"/>
                <a:gd name="connsiteY11" fmla="*/ 176117 h 804195"/>
                <a:gd name="connsiteX12" fmla="*/ 442627 w 803338"/>
                <a:gd name="connsiteY12" fmla="*/ 328517 h 804195"/>
                <a:gd name="connsiteX13" fmla="*/ 428720 w 803338"/>
                <a:gd name="connsiteY13" fmla="*/ 362807 h 804195"/>
                <a:gd name="connsiteX14" fmla="*/ 131826 w 803338"/>
                <a:gd name="connsiteY14" fmla="*/ 389477 h 804195"/>
                <a:gd name="connsiteX15" fmla="*/ 71342 w 803338"/>
                <a:gd name="connsiteY15" fmla="*/ 355759 h 804195"/>
                <a:gd name="connsiteX16" fmla="*/ 0 w 803338"/>
                <a:gd name="connsiteY16" fmla="*/ 427101 h 804195"/>
                <a:gd name="connsiteX17" fmla="*/ 71342 w 803338"/>
                <a:gd name="connsiteY17" fmla="*/ 498443 h 804195"/>
                <a:gd name="connsiteX18" fmla="*/ 136589 w 803338"/>
                <a:gd name="connsiteY18" fmla="*/ 455962 h 804195"/>
                <a:gd name="connsiteX19" fmla="*/ 435959 w 803338"/>
                <a:gd name="connsiteY19" fmla="*/ 429006 h 804195"/>
                <a:gd name="connsiteX20" fmla="*/ 455200 w 803338"/>
                <a:gd name="connsiteY20" fmla="*/ 457867 h 804195"/>
                <a:gd name="connsiteX21" fmla="*/ 372047 w 803338"/>
                <a:gd name="connsiteY21" fmla="*/ 592550 h 804195"/>
                <a:gd name="connsiteX22" fmla="*/ 371189 w 803338"/>
                <a:gd name="connsiteY22" fmla="*/ 592550 h 804195"/>
                <a:gd name="connsiteX23" fmla="*/ 299847 w 803338"/>
                <a:gd name="connsiteY23" fmla="*/ 663893 h 804195"/>
                <a:gd name="connsiteX24" fmla="*/ 371189 w 803338"/>
                <a:gd name="connsiteY24" fmla="*/ 735235 h 804195"/>
                <a:gd name="connsiteX25" fmla="*/ 442532 w 803338"/>
                <a:gd name="connsiteY25" fmla="*/ 663893 h 804195"/>
                <a:gd name="connsiteX26" fmla="*/ 430625 w 803338"/>
                <a:gd name="connsiteY26" fmla="*/ 624554 h 804195"/>
                <a:gd name="connsiteX27" fmla="*/ 513588 w 803338"/>
                <a:gd name="connsiteY27" fmla="*/ 490157 h 804195"/>
                <a:gd name="connsiteX28" fmla="*/ 533305 w 803338"/>
                <a:gd name="connsiteY28" fmla="*/ 492061 h 804195"/>
                <a:gd name="connsiteX29" fmla="*/ 539401 w 803338"/>
                <a:gd name="connsiteY29" fmla="*/ 491776 h 804195"/>
                <a:gd name="connsiteX30" fmla="*/ 652939 w 803338"/>
                <a:gd name="connsiteY30" fmla="*/ 670846 h 804195"/>
                <a:gd name="connsiteX31" fmla="*/ 636270 w 803338"/>
                <a:gd name="connsiteY31" fmla="*/ 720661 h 804195"/>
                <a:gd name="connsiteX32" fmla="*/ 719804 w 803338"/>
                <a:gd name="connsiteY32" fmla="*/ 804196 h 804195"/>
                <a:gd name="connsiteX33" fmla="*/ 803339 w 803338"/>
                <a:gd name="connsiteY33" fmla="*/ 720661 h 804195"/>
                <a:gd name="connsiteX34" fmla="*/ 719804 w 803338"/>
                <a:gd name="connsiteY34" fmla="*/ 637127 h 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3338" h="804195">
                  <a:moveTo>
                    <a:pt x="719804" y="637127"/>
                  </a:moveTo>
                  <a:cubicBezTo>
                    <a:pt x="716756" y="637127"/>
                    <a:pt x="713804" y="637318"/>
                    <a:pt x="710851" y="637604"/>
                  </a:cubicBezTo>
                  <a:lnTo>
                    <a:pt x="602456" y="466630"/>
                  </a:lnTo>
                  <a:cubicBezTo>
                    <a:pt x="625602" y="447008"/>
                    <a:pt x="640366" y="417767"/>
                    <a:pt x="640366" y="385001"/>
                  </a:cubicBezTo>
                  <a:cubicBezTo>
                    <a:pt x="640366" y="325946"/>
                    <a:pt x="592455" y="278035"/>
                    <a:pt x="533400" y="278035"/>
                  </a:cubicBezTo>
                  <a:cubicBezTo>
                    <a:pt x="519398" y="278035"/>
                    <a:pt x="506159" y="280797"/>
                    <a:pt x="493871" y="285655"/>
                  </a:cubicBezTo>
                  <a:lnTo>
                    <a:pt x="388334" y="143542"/>
                  </a:lnTo>
                  <a:cubicBezTo>
                    <a:pt x="400431" y="128397"/>
                    <a:pt x="407765" y="109252"/>
                    <a:pt x="407765" y="88392"/>
                  </a:cubicBezTo>
                  <a:cubicBezTo>
                    <a:pt x="407765" y="39624"/>
                    <a:pt x="368237" y="0"/>
                    <a:pt x="319373" y="0"/>
                  </a:cubicBezTo>
                  <a:cubicBezTo>
                    <a:pt x="270605" y="0"/>
                    <a:pt x="230981" y="39529"/>
                    <a:pt x="230981" y="88392"/>
                  </a:cubicBezTo>
                  <a:cubicBezTo>
                    <a:pt x="230981" y="137160"/>
                    <a:pt x="270510" y="176784"/>
                    <a:pt x="319373" y="176784"/>
                  </a:cubicBezTo>
                  <a:cubicBezTo>
                    <a:pt x="322802" y="176784"/>
                    <a:pt x="326136" y="176498"/>
                    <a:pt x="329470" y="176117"/>
                  </a:cubicBezTo>
                  <a:lnTo>
                    <a:pt x="442627" y="328517"/>
                  </a:lnTo>
                  <a:cubicBezTo>
                    <a:pt x="436150" y="338900"/>
                    <a:pt x="431292" y="350425"/>
                    <a:pt x="428720" y="362807"/>
                  </a:cubicBezTo>
                  <a:cubicBezTo>
                    <a:pt x="323279" y="372428"/>
                    <a:pt x="200597" y="383572"/>
                    <a:pt x="131826" y="389477"/>
                  </a:cubicBezTo>
                  <a:cubicBezTo>
                    <a:pt x="119253" y="369284"/>
                    <a:pt x="96869" y="355759"/>
                    <a:pt x="71342" y="355759"/>
                  </a:cubicBezTo>
                  <a:cubicBezTo>
                    <a:pt x="31909" y="355759"/>
                    <a:pt x="0" y="387668"/>
                    <a:pt x="0" y="427101"/>
                  </a:cubicBezTo>
                  <a:cubicBezTo>
                    <a:pt x="0" y="466535"/>
                    <a:pt x="31909" y="498443"/>
                    <a:pt x="71342" y="498443"/>
                  </a:cubicBezTo>
                  <a:cubicBezTo>
                    <a:pt x="100489" y="498443"/>
                    <a:pt x="125444" y="480917"/>
                    <a:pt x="136589" y="455962"/>
                  </a:cubicBezTo>
                  <a:cubicBezTo>
                    <a:pt x="210979" y="449580"/>
                    <a:pt x="342043" y="437674"/>
                    <a:pt x="435959" y="429006"/>
                  </a:cubicBezTo>
                  <a:cubicBezTo>
                    <a:pt x="440817" y="439674"/>
                    <a:pt x="447294" y="449390"/>
                    <a:pt x="455200" y="457867"/>
                  </a:cubicBezTo>
                  <a:lnTo>
                    <a:pt x="372047" y="592550"/>
                  </a:lnTo>
                  <a:cubicBezTo>
                    <a:pt x="371761" y="592550"/>
                    <a:pt x="371475" y="592550"/>
                    <a:pt x="371189" y="592550"/>
                  </a:cubicBezTo>
                  <a:cubicBezTo>
                    <a:pt x="331756" y="592550"/>
                    <a:pt x="299847" y="624459"/>
                    <a:pt x="299847" y="663893"/>
                  </a:cubicBezTo>
                  <a:cubicBezTo>
                    <a:pt x="299847" y="703326"/>
                    <a:pt x="331756" y="735235"/>
                    <a:pt x="371189" y="735235"/>
                  </a:cubicBezTo>
                  <a:cubicBezTo>
                    <a:pt x="410623" y="735235"/>
                    <a:pt x="442532" y="703326"/>
                    <a:pt x="442532" y="663893"/>
                  </a:cubicBezTo>
                  <a:cubicBezTo>
                    <a:pt x="442532" y="649319"/>
                    <a:pt x="438150" y="635794"/>
                    <a:pt x="430625" y="624554"/>
                  </a:cubicBezTo>
                  <a:lnTo>
                    <a:pt x="513588" y="490157"/>
                  </a:lnTo>
                  <a:cubicBezTo>
                    <a:pt x="519970" y="491395"/>
                    <a:pt x="526542" y="492061"/>
                    <a:pt x="533305" y="492061"/>
                  </a:cubicBezTo>
                  <a:cubicBezTo>
                    <a:pt x="535400" y="492061"/>
                    <a:pt x="537401" y="491871"/>
                    <a:pt x="539401" y="491776"/>
                  </a:cubicBezTo>
                  <a:lnTo>
                    <a:pt x="652939" y="670846"/>
                  </a:lnTo>
                  <a:cubicBezTo>
                    <a:pt x="642557" y="684752"/>
                    <a:pt x="636270" y="701993"/>
                    <a:pt x="636270" y="720661"/>
                  </a:cubicBezTo>
                  <a:cubicBezTo>
                    <a:pt x="636270" y="766763"/>
                    <a:pt x="673608" y="804196"/>
                    <a:pt x="719804" y="804196"/>
                  </a:cubicBezTo>
                  <a:cubicBezTo>
                    <a:pt x="766001" y="804196"/>
                    <a:pt x="803339" y="766858"/>
                    <a:pt x="803339" y="720661"/>
                  </a:cubicBezTo>
                  <a:cubicBezTo>
                    <a:pt x="803339" y="674465"/>
                    <a:pt x="765905" y="637127"/>
                    <a:pt x="719804" y="637127"/>
                  </a:cubicBezTo>
                  <a:close/>
                </a:path>
              </a:pathLst>
            </a:custGeom>
            <a:grpFill/>
            <a:ln w="9525"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43" name="Connector: Elbow 842">
            <a:extLst>
              <a:ext uri="{FF2B5EF4-FFF2-40B4-BE49-F238E27FC236}">
                <a16:creationId xmlns:a16="http://schemas.microsoft.com/office/drawing/2014/main" id="{1D0239DD-BAE8-4640-98EC-6A422A059BF0}"/>
              </a:ext>
            </a:extLst>
          </p:cNvPr>
          <p:cNvCxnSpPr>
            <a:cxnSpLocks/>
            <a:endCxn id="702" idx="3"/>
          </p:cNvCxnSpPr>
          <p:nvPr/>
        </p:nvCxnSpPr>
        <p:spPr>
          <a:xfrm rot="5400000">
            <a:off x="2061563" y="4008231"/>
            <a:ext cx="1567892" cy="213325"/>
          </a:xfrm>
          <a:prstGeom prst="bentConnector2">
            <a:avLst/>
          </a:prstGeom>
          <a:ln w="12700">
            <a:solidFill>
              <a:schemeClr val="accent3"/>
            </a:solidFill>
            <a:prstDash val="solid"/>
            <a:miter lim="800000"/>
            <a:tailEnd type="none" w="lg" len="med"/>
          </a:ln>
        </p:spPr>
        <p:style>
          <a:lnRef idx="1">
            <a:schemeClr val="accent1"/>
          </a:lnRef>
          <a:fillRef idx="0">
            <a:schemeClr val="accent1"/>
          </a:fillRef>
          <a:effectRef idx="0">
            <a:schemeClr val="accent1"/>
          </a:effectRef>
          <a:fontRef idx="minor">
            <a:schemeClr val="tx1"/>
          </a:fontRef>
        </p:style>
      </p:cxnSp>
      <p:cxnSp>
        <p:nvCxnSpPr>
          <p:cNvPr id="844" name="Straight Arrow Connector 843">
            <a:extLst>
              <a:ext uri="{FF2B5EF4-FFF2-40B4-BE49-F238E27FC236}">
                <a16:creationId xmlns:a16="http://schemas.microsoft.com/office/drawing/2014/main" id="{EAC3EFC9-2642-4E12-84DE-83D5D36BEF8D}"/>
              </a:ext>
            </a:extLst>
          </p:cNvPr>
          <p:cNvCxnSpPr>
            <a:cxnSpLocks/>
          </p:cNvCxnSpPr>
          <p:nvPr/>
        </p:nvCxnSpPr>
        <p:spPr>
          <a:xfrm>
            <a:off x="2738845" y="4111386"/>
            <a:ext cx="459325" cy="0"/>
          </a:xfrm>
          <a:prstGeom prst="straightConnector1">
            <a:avLst/>
          </a:prstGeom>
          <a:ln w="12700">
            <a:solidFill>
              <a:schemeClr val="accent3"/>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F6986656-C8D8-48AF-9139-852463F805BF}"/>
              </a:ext>
            </a:extLst>
          </p:cNvPr>
          <p:cNvCxnSpPr>
            <a:cxnSpLocks/>
          </p:cNvCxnSpPr>
          <p:nvPr/>
        </p:nvCxnSpPr>
        <p:spPr>
          <a:xfrm flipH="1">
            <a:off x="2738845" y="3335772"/>
            <a:ext cx="223270" cy="0"/>
          </a:xfrm>
          <a:prstGeom prst="straightConnector1">
            <a:avLst/>
          </a:prstGeom>
          <a:ln w="12700">
            <a:solidFill>
              <a:schemeClr val="accent3"/>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sp>
        <p:nvSpPr>
          <p:cNvPr id="1022" name="network" title="Icon of a device or computer network">
            <a:extLst>
              <a:ext uri="{FF2B5EF4-FFF2-40B4-BE49-F238E27FC236}">
                <a16:creationId xmlns:a16="http://schemas.microsoft.com/office/drawing/2014/main" id="{B78E9AC5-9CA5-4148-A691-B5C2D030EE87}"/>
              </a:ext>
            </a:extLst>
          </p:cNvPr>
          <p:cNvSpPr>
            <a:spLocks noChangeAspect="1" noEditPoints="1"/>
          </p:cNvSpPr>
          <p:nvPr/>
        </p:nvSpPr>
        <p:spPr bwMode="auto">
          <a:xfrm>
            <a:off x="544196" y="2067280"/>
            <a:ext cx="267144" cy="278158"/>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3" name="Oval 1022">
            <a:extLst>
              <a:ext uri="{FF2B5EF4-FFF2-40B4-BE49-F238E27FC236}">
                <a16:creationId xmlns:a16="http://schemas.microsoft.com/office/drawing/2014/main" id="{FF4E7A4F-8F0D-43C0-B787-3F78900E87D1}"/>
              </a:ext>
            </a:extLst>
          </p:cNvPr>
          <p:cNvSpPr/>
          <p:nvPr/>
        </p:nvSpPr>
        <p:spPr bwMode="auto">
          <a:xfrm>
            <a:off x="412973" y="2676814"/>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024" name="Truck" title="Icon of a truck with a storage trailer">
            <a:extLst>
              <a:ext uri="{FF2B5EF4-FFF2-40B4-BE49-F238E27FC236}">
                <a16:creationId xmlns:a16="http://schemas.microsoft.com/office/drawing/2014/main" id="{969CCDDF-4CAD-4DA3-8FAF-6BB6430E078D}"/>
              </a:ext>
            </a:extLst>
          </p:cNvPr>
          <p:cNvSpPr>
            <a:spLocks noChangeAspect="1" noEditPoints="1"/>
          </p:cNvSpPr>
          <p:nvPr/>
        </p:nvSpPr>
        <p:spPr bwMode="auto">
          <a:xfrm>
            <a:off x="497126" y="2861663"/>
            <a:ext cx="380335" cy="174071"/>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25" name="Oval 1024">
            <a:extLst>
              <a:ext uri="{FF2B5EF4-FFF2-40B4-BE49-F238E27FC236}">
                <a16:creationId xmlns:a16="http://schemas.microsoft.com/office/drawing/2014/main" id="{E45FD62B-6D39-4942-A819-FFD1116262A0}"/>
              </a:ext>
            </a:extLst>
          </p:cNvPr>
          <p:cNvSpPr/>
          <p:nvPr/>
        </p:nvSpPr>
        <p:spPr bwMode="auto">
          <a:xfrm>
            <a:off x="412973" y="3455281"/>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1026" name="building_7" title="Icon of a building with a curved section protruding from it">
            <a:extLst>
              <a:ext uri="{FF2B5EF4-FFF2-40B4-BE49-F238E27FC236}">
                <a16:creationId xmlns:a16="http://schemas.microsoft.com/office/drawing/2014/main" id="{6A3C3BC0-9AC9-4C88-86B5-21950F381C5C}"/>
              </a:ext>
            </a:extLst>
          </p:cNvPr>
          <p:cNvSpPr>
            <a:spLocks noChangeAspect="1" noEditPoints="1"/>
          </p:cNvSpPr>
          <p:nvPr/>
        </p:nvSpPr>
        <p:spPr bwMode="auto">
          <a:xfrm>
            <a:off x="555949" y="3575761"/>
            <a:ext cx="262689" cy="297445"/>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27" name="Connector: Elbow 1026">
            <a:extLst>
              <a:ext uri="{FF2B5EF4-FFF2-40B4-BE49-F238E27FC236}">
                <a16:creationId xmlns:a16="http://schemas.microsoft.com/office/drawing/2014/main" id="{CEA9BEDD-51E4-4E56-99BD-C5D0D45B9FCB}"/>
              </a:ext>
            </a:extLst>
          </p:cNvPr>
          <p:cNvCxnSpPr>
            <a:cxnSpLocks/>
            <a:stCxn id="1029" idx="3"/>
          </p:cNvCxnSpPr>
          <p:nvPr/>
        </p:nvCxnSpPr>
        <p:spPr>
          <a:xfrm>
            <a:off x="2736119" y="4199420"/>
            <a:ext cx="4613336" cy="1156715"/>
          </a:xfrm>
          <a:prstGeom prst="bentConnector3">
            <a:avLst>
              <a:gd name="adj1" fmla="val 3031"/>
            </a:avLst>
          </a:prstGeom>
          <a:ln w="12700">
            <a:solidFill>
              <a:schemeClr val="accent4"/>
            </a:solidFill>
            <a:prstDash val="solid"/>
            <a:miter lim="800000"/>
            <a:tailEnd type="arrow" w="med" len="sm"/>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7A4E7C5A-7337-4AEB-952B-94F2C7FF7D25}"/>
              </a:ext>
            </a:extLst>
          </p:cNvPr>
          <p:cNvCxnSpPr>
            <a:cxnSpLocks/>
          </p:cNvCxnSpPr>
          <p:nvPr/>
        </p:nvCxnSpPr>
        <p:spPr>
          <a:xfrm>
            <a:off x="2736119" y="4991348"/>
            <a:ext cx="142685" cy="0"/>
          </a:xfrm>
          <a:prstGeom prst="straightConnector1">
            <a:avLst/>
          </a:prstGeom>
          <a:ln w="12700">
            <a:solidFill>
              <a:schemeClr val="accent4"/>
            </a:solidFill>
            <a:prstDash val="solid"/>
            <a:miter lim="800000"/>
            <a:tailEnd type="none" w="med" len="sm"/>
          </a:ln>
        </p:spPr>
        <p:style>
          <a:lnRef idx="1">
            <a:schemeClr val="accent1"/>
          </a:lnRef>
          <a:fillRef idx="0">
            <a:schemeClr val="accent1"/>
          </a:fillRef>
          <a:effectRef idx="0">
            <a:schemeClr val="accent1"/>
          </a:effectRef>
          <a:fontRef idx="minor">
            <a:schemeClr val="tx1"/>
          </a:fontRef>
        </p:style>
      </p:cxnSp>
      <p:sp>
        <p:nvSpPr>
          <p:cNvPr id="1029" name="Rectangle 1028">
            <a:extLst>
              <a:ext uri="{FF2B5EF4-FFF2-40B4-BE49-F238E27FC236}">
                <a16:creationId xmlns:a16="http://schemas.microsoft.com/office/drawing/2014/main" id="{B53CCD92-45AF-40A4-ADFC-696F320AC387}"/>
              </a:ext>
            </a:extLst>
          </p:cNvPr>
          <p:cNvSpPr/>
          <p:nvPr/>
        </p:nvSpPr>
        <p:spPr bwMode="auto">
          <a:xfrm>
            <a:off x="2574950" y="4118835"/>
            <a:ext cx="161169" cy="161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030" name="Oval 1029">
            <a:extLst>
              <a:ext uri="{FF2B5EF4-FFF2-40B4-BE49-F238E27FC236}">
                <a16:creationId xmlns:a16="http://schemas.microsoft.com/office/drawing/2014/main" id="{2C117973-F495-4384-A3C4-E87D5B75C5F4}"/>
              </a:ext>
            </a:extLst>
          </p:cNvPr>
          <p:cNvSpPr/>
          <p:nvPr/>
        </p:nvSpPr>
        <p:spPr bwMode="auto">
          <a:xfrm>
            <a:off x="412973" y="4233748"/>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031" name="building_11" title="Icon of a school house">
            <a:extLst>
              <a:ext uri="{FF2B5EF4-FFF2-40B4-BE49-F238E27FC236}">
                <a16:creationId xmlns:a16="http://schemas.microsoft.com/office/drawing/2014/main" id="{40C68361-AE6E-437D-825E-A03F3878EE6D}"/>
              </a:ext>
            </a:extLst>
          </p:cNvPr>
          <p:cNvSpPr>
            <a:spLocks noChangeAspect="1" noEditPoints="1"/>
          </p:cNvSpPr>
          <p:nvPr/>
        </p:nvSpPr>
        <p:spPr bwMode="auto">
          <a:xfrm>
            <a:off x="491865" y="4378542"/>
            <a:ext cx="371807" cy="200145"/>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2" name="Oval 1031">
            <a:extLst>
              <a:ext uri="{FF2B5EF4-FFF2-40B4-BE49-F238E27FC236}">
                <a16:creationId xmlns:a16="http://schemas.microsoft.com/office/drawing/2014/main" id="{FF133045-C369-48D5-ACD7-2CA2C5C228D3}"/>
              </a:ext>
            </a:extLst>
          </p:cNvPr>
          <p:cNvSpPr/>
          <p:nvPr/>
        </p:nvSpPr>
        <p:spPr bwMode="auto">
          <a:xfrm>
            <a:off x="412973" y="5012215"/>
            <a:ext cx="548640" cy="548640"/>
          </a:xfrm>
          <a:prstGeom prst="ellipse">
            <a:avLst/>
          </a:prstGeom>
          <a:solidFill>
            <a:schemeClr val="accent1">
              <a:lumMod val="75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033" name="factory_3" title="Icon of a factory">
            <a:extLst>
              <a:ext uri="{FF2B5EF4-FFF2-40B4-BE49-F238E27FC236}">
                <a16:creationId xmlns:a16="http://schemas.microsoft.com/office/drawing/2014/main" id="{4653842B-1012-4E13-9CAC-3B3B4FE92D0F}"/>
              </a:ext>
            </a:extLst>
          </p:cNvPr>
          <p:cNvSpPr>
            <a:spLocks noChangeAspect="1" noEditPoints="1"/>
          </p:cNvSpPr>
          <p:nvPr/>
        </p:nvSpPr>
        <p:spPr bwMode="auto">
          <a:xfrm>
            <a:off x="523698" y="5164920"/>
            <a:ext cx="327190" cy="2026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7C3B62C8-79C4-4B4C-8B7A-48A7D076655E}"/>
              </a:ext>
            </a:extLst>
          </p:cNvPr>
          <p:cNvGrpSpPr/>
          <p:nvPr/>
        </p:nvGrpSpPr>
        <p:grpSpPr>
          <a:xfrm>
            <a:off x="3497023" y="2671875"/>
            <a:ext cx="548640" cy="548640"/>
            <a:chOff x="3497023" y="2671875"/>
            <a:chExt cx="548640" cy="548640"/>
          </a:xfrm>
        </p:grpSpPr>
        <p:sp>
          <p:nvSpPr>
            <p:cNvPr id="153" name="Oval 152">
              <a:extLst>
                <a:ext uri="{FF2B5EF4-FFF2-40B4-BE49-F238E27FC236}">
                  <a16:creationId xmlns:a16="http://schemas.microsoft.com/office/drawing/2014/main" id="{EAF7A2E9-95DE-2B4E-B3EE-4CB377FE2328}"/>
                </a:ext>
              </a:extLst>
            </p:cNvPr>
            <p:cNvSpPr/>
            <p:nvPr/>
          </p:nvSpPr>
          <p:spPr bwMode="auto">
            <a:xfrm>
              <a:off x="3497023" y="2671875"/>
              <a:ext cx="548640" cy="548640"/>
            </a:xfrm>
            <a:prstGeom prst="ellipse">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54" name="Graphic 153">
              <a:extLst>
                <a:ext uri="{FF2B5EF4-FFF2-40B4-BE49-F238E27FC236}">
                  <a16:creationId xmlns:a16="http://schemas.microsoft.com/office/drawing/2014/main" id="{53862EED-8EB5-2541-BB61-5EA73EBA10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4648" y="2900533"/>
              <a:ext cx="228421" cy="228421"/>
            </a:xfrm>
            <a:prstGeom prst="rect">
              <a:avLst/>
            </a:prstGeom>
          </p:spPr>
        </p:pic>
        <p:pic>
          <p:nvPicPr>
            <p:cNvPr id="155" name="Picture 154">
              <a:extLst>
                <a:ext uri="{FF2B5EF4-FFF2-40B4-BE49-F238E27FC236}">
                  <a16:creationId xmlns:a16="http://schemas.microsoft.com/office/drawing/2014/main" id="{5ACC2E33-3063-A148-BFB4-4D5B8300FECC}"/>
                </a:ext>
              </a:extLst>
            </p:cNvPr>
            <p:cNvPicPr>
              <a:picLocks noChangeAspect="1"/>
            </p:cNvPicPr>
            <p:nvPr/>
          </p:nvPicPr>
          <p:blipFill>
            <a:blip r:embed="rId10"/>
            <a:stretch>
              <a:fillRect/>
            </a:stretch>
          </p:blipFill>
          <p:spPr>
            <a:xfrm>
              <a:off x="3712269" y="2736833"/>
              <a:ext cx="137197" cy="137197"/>
            </a:xfrm>
            <a:prstGeom prst="rect">
              <a:avLst/>
            </a:prstGeom>
          </p:spPr>
        </p:pic>
        <p:pic>
          <p:nvPicPr>
            <p:cNvPr id="156" name="Picture 155">
              <a:extLst>
                <a:ext uri="{FF2B5EF4-FFF2-40B4-BE49-F238E27FC236}">
                  <a16:creationId xmlns:a16="http://schemas.microsoft.com/office/drawing/2014/main" id="{0E29A317-0F55-4F4B-B631-43BFA6FF59E3}"/>
                </a:ext>
              </a:extLst>
            </p:cNvPr>
            <p:cNvPicPr>
              <a:picLocks noChangeAspect="1"/>
            </p:cNvPicPr>
            <p:nvPr/>
          </p:nvPicPr>
          <p:blipFill>
            <a:blip r:embed="rId10"/>
            <a:stretch>
              <a:fillRect/>
            </a:stretch>
          </p:blipFill>
          <p:spPr>
            <a:xfrm>
              <a:off x="3826958" y="2817845"/>
              <a:ext cx="137197" cy="137197"/>
            </a:xfrm>
            <a:prstGeom prst="rect">
              <a:avLst/>
            </a:prstGeom>
          </p:spPr>
        </p:pic>
      </p:grpSp>
      <p:sp>
        <p:nvSpPr>
          <p:cNvPr id="789" name="Rectangle 788">
            <a:extLst>
              <a:ext uri="{FF2B5EF4-FFF2-40B4-BE49-F238E27FC236}">
                <a16:creationId xmlns:a16="http://schemas.microsoft.com/office/drawing/2014/main" id="{ECB82CE7-61CE-4851-B503-5A95707874B3}"/>
              </a:ext>
            </a:extLst>
          </p:cNvPr>
          <p:cNvSpPr/>
          <p:nvPr/>
        </p:nvSpPr>
        <p:spPr bwMode="auto">
          <a:xfrm>
            <a:off x="8889184" y="2560420"/>
            <a:ext cx="382235" cy="34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Segoe UI" pitchFamily="34" charset="0"/>
                <a:cs typeface="Segoe UI" pitchFamily="34" charset="0"/>
              </a:rPr>
              <a:t>&lt;/&gt;</a:t>
            </a:r>
          </a:p>
        </p:txBody>
      </p:sp>
      <p:sp>
        <p:nvSpPr>
          <p:cNvPr id="3" name="Rectangle 2">
            <a:extLst>
              <a:ext uri="{FF2B5EF4-FFF2-40B4-BE49-F238E27FC236}">
                <a16:creationId xmlns:a16="http://schemas.microsoft.com/office/drawing/2014/main" id="{EDB6DECB-96E2-4AB2-9A8C-18507C7DB050}"/>
              </a:ext>
            </a:extLst>
          </p:cNvPr>
          <p:cNvSpPr/>
          <p:nvPr/>
        </p:nvSpPr>
        <p:spPr bwMode="auto">
          <a:xfrm>
            <a:off x="3038448" y="2294016"/>
            <a:ext cx="1453888" cy="375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Real Time Processing engine</a:t>
            </a:r>
          </a:p>
        </p:txBody>
      </p:sp>
      <p:sp>
        <p:nvSpPr>
          <p:cNvPr id="6" name="Rectangle 5">
            <a:extLst>
              <a:ext uri="{FF2B5EF4-FFF2-40B4-BE49-F238E27FC236}">
                <a16:creationId xmlns:a16="http://schemas.microsoft.com/office/drawing/2014/main" id="{86AEBCCB-A2B0-44D9-9B65-A683053D27E2}"/>
              </a:ext>
            </a:extLst>
          </p:cNvPr>
          <p:cNvSpPr/>
          <p:nvPr/>
        </p:nvSpPr>
        <p:spPr bwMode="auto">
          <a:xfrm>
            <a:off x="4993139" y="2707321"/>
            <a:ext cx="1062804" cy="741510"/>
          </a:xfrm>
          <a:prstGeom prst="rect">
            <a:avLst/>
          </a:prstGeom>
          <a:no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t>COLD STORE</a:t>
            </a:r>
            <a:br>
              <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rPr>
            </a:br>
            <a:r>
              <a:rPr kumimoji="0" lang="en-US" sz="800" b="0" i="0" u="none" strike="noStrike" kern="1200" cap="none" spc="0" normalizeH="0" baseline="0" noProof="0" dirty="0">
                <a:ln>
                  <a:noFill/>
                </a:ln>
                <a:solidFill>
                  <a:srgbClr val="4472C4"/>
                </a:solidFill>
                <a:effectLst/>
                <a:uLnTx/>
                <a:uFillTx/>
                <a:latin typeface="Calibri Light" panose="020F0302020204030204"/>
                <a:ea typeface="+mn-ea"/>
                <a:cs typeface="+mn-cs"/>
              </a:rPr>
              <a:t>ADLS Gen 2/ Azure Blob</a:t>
            </a:r>
            <a:endParaRPr kumimoji="0" lang="en-US" sz="1000" b="0" i="0" u="none" strike="noStrike" kern="1200" cap="none" spc="0" normalizeH="0" baseline="0" noProof="0" dirty="0">
              <a:ln>
                <a:noFill/>
              </a:ln>
              <a:solidFill>
                <a:srgbClr val="4472C4"/>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3739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EFD39B-AB7A-40BF-B7A4-CAD5B9C30087}"/>
              </a:ext>
            </a:extLst>
          </p:cNvPr>
          <p:cNvSpPr>
            <a:spLocks noGrp="1"/>
          </p:cNvSpPr>
          <p:nvPr>
            <p:ph type="title"/>
          </p:nvPr>
        </p:nvSpPr>
        <p:spPr>
          <a:xfrm>
            <a:off x="839788" y="457200"/>
            <a:ext cx="3932237" cy="707886"/>
          </a:xfrm>
        </p:spPr>
        <p:txBody>
          <a:bodyPr vert="horz" lIns="91440" tIns="45720" rIns="91440" bIns="45720" rtlCol="0" anchor="b">
            <a:noAutofit/>
          </a:bodyPr>
          <a:lstStyle/>
          <a:p>
            <a:r>
              <a:rPr lang="en-US" sz="2400" kern="1200">
                <a:solidFill>
                  <a:schemeClr val="bg1"/>
                </a:solidFill>
                <a:latin typeface="+mj-lt"/>
                <a:ea typeface="+mj-ea"/>
                <a:cs typeface="+mj-cs"/>
              </a:rPr>
              <a:t>Data exploration and anomaly detection</a:t>
            </a:r>
          </a:p>
        </p:txBody>
      </p:sp>
      <p:sp>
        <p:nvSpPr>
          <p:cNvPr id="11" name="TextBox 10">
            <a:extLst>
              <a:ext uri="{FF2B5EF4-FFF2-40B4-BE49-F238E27FC236}">
                <a16:creationId xmlns:a16="http://schemas.microsoft.com/office/drawing/2014/main" id="{6DFCB074-3AD5-47D2-8A36-15E825435309}"/>
              </a:ext>
            </a:extLst>
          </p:cNvPr>
          <p:cNvSpPr txBox="1"/>
          <p:nvPr/>
        </p:nvSpPr>
        <p:spPr>
          <a:xfrm>
            <a:off x="745957" y="351079"/>
            <a:ext cx="10792900" cy="9448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40" b="0" i="0" u="none" strike="noStrike" kern="1200" cap="none" spc="0" normalizeH="0" baseline="0" noProof="0">
                <a:ln>
                  <a:noFill/>
                </a:ln>
                <a:solidFill>
                  <a:srgbClr val="0070C0"/>
                </a:solidFill>
                <a:effectLst/>
                <a:uLnTx/>
                <a:uFillTx/>
                <a:latin typeface="Segoe UI Light (Headings)"/>
                <a:ea typeface="+mn-ea"/>
                <a:cs typeface="+mn-cs"/>
              </a:rPr>
              <a:t>Uncovering the Why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Light (Headings)"/>
                <a:ea typeface="+mn-ea"/>
                <a:cs typeface="+mn-cs"/>
              </a:rPr>
              <a:t>Anomaly detection and diagnosis</a:t>
            </a:r>
          </a:p>
        </p:txBody>
      </p:sp>
      <p:pic>
        <p:nvPicPr>
          <p:cNvPr id="6" name="Content Placeholder 3">
            <a:extLst>
              <a:ext uri="{FF2B5EF4-FFF2-40B4-BE49-F238E27FC236}">
                <a16:creationId xmlns:a16="http://schemas.microsoft.com/office/drawing/2014/main" id="{C1A072D8-05C9-41F0-A666-CE4E3B7265AA}"/>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3845191" y="1918707"/>
            <a:ext cx="9029627" cy="3020586"/>
          </a:xfrm>
          <a:prstGeom prst="rect">
            <a:avLst/>
          </a:prstGeom>
        </p:spPr>
      </p:pic>
      <p:sp>
        <p:nvSpPr>
          <p:cNvPr id="8" name="Text Placeholder 3">
            <a:extLst>
              <a:ext uri="{FF2B5EF4-FFF2-40B4-BE49-F238E27FC236}">
                <a16:creationId xmlns:a16="http://schemas.microsoft.com/office/drawing/2014/main" id="{CBC1FE56-4908-4B1C-9887-D0A1D71446E5}"/>
              </a:ext>
            </a:extLst>
          </p:cNvPr>
          <p:cNvSpPr>
            <a:spLocks noGrp="1"/>
          </p:cNvSpPr>
          <p:nvPr>
            <p:ph type="body" sz="half" idx="2"/>
          </p:nvPr>
        </p:nvSpPr>
        <p:spPr>
          <a:xfrm>
            <a:off x="839788" y="2257708"/>
            <a:ext cx="3932237" cy="2342584"/>
          </a:xfrm>
        </p:spPr>
        <p:txBody>
          <a:bodyPr>
            <a:normAutofit lnSpcReduction="10000"/>
          </a:bodyPr>
          <a:lstStyle/>
          <a:p>
            <a:r>
              <a:rPr lang="en-US"/>
              <a:t>Examples:</a:t>
            </a:r>
          </a:p>
          <a:p>
            <a:pPr marL="285750" indent="-285750">
              <a:buFont typeface="Arial" panose="020B0604020202020204" pitchFamily="34" charset="0"/>
              <a:buChar char="•"/>
            </a:pPr>
            <a:r>
              <a:rPr lang="en-US"/>
              <a:t>Understanding why equipment requires extra maintenance.</a:t>
            </a:r>
          </a:p>
          <a:p>
            <a:pPr marL="285750" indent="-285750">
              <a:buFont typeface="Arial" panose="020B0604020202020204" pitchFamily="34" charset="0"/>
              <a:buChar char="•"/>
            </a:pPr>
            <a:r>
              <a:rPr lang="en-US"/>
              <a:t>Searching why inventory was damaged. </a:t>
            </a:r>
          </a:p>
          <a:p>
            <a:pPr marL="285750" indent="-285750">
              <a:buFont typeface="Arial" panose="020B0604020202020204" pitchFamily="34" charset="0"/>
              <a:buChar char="•"/>
            </a:pPr>
            <a:r>
              <a:rPr lang="en-US"/>
              <a:t>Researching why production declined on an assembly line.</a:t>
            </a:r>
          </a:p>
          <a:p>
            <a:pPr marL="285750" indent="-285750">
              <a:buFont typeface="Arial" panose="020B0604020202020204" pitchFamily="34" charset="0"/>
              <a:buChar char="•"/>
            </a:pPr>
            <a:r>
              <a:rPr lang="en-US"/>
              <a:t>Chasing down a defect in the supply chain process.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484893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10658320" cy="548985"/>
          </a:xfrm>
        </p:spPr>
        <p:txBody>
          <a:bodyPr/>
          <a:lstStyle/>
          <a:p>
            <a:r>
              <a:rPr lang="en-US" sz="4400" dirty="0">
                <a:gradFill>
                  <a:gsLst>
                    <a:gs pos="0">
                      <a:schemeClr val="accent5"/>
                    </a:gs>
                    <a:gs pos="100000">
                      <a:schemeClr val="accent4"/>
                    </a:gs>
                  </a:gsLst>
                  <a:lin ang="2700000" scaled="1"/>
                </a:gradFill>
              </a:rPr>
              <a:t>Demo: Time Series Insights Walkthrough</a:t>
            </a:r>
          </a:p>
        </p:txBody>
      </p:sp>
    </p:spTree>
    <p:extLst>
      <p:ext uri="{BB962C8B-B14F-4D97-AF65-F5344CB8AC3E}">
        <p14:creationId xmlns:p14="http://schemas.microsoft.com/office/powerpoint/2010/main" val="2116452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8.33333E-7 0 L 8.33333E-7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7454643" cy="548985"/>
          </a:xfrm>
        </p:spPr>
        <p:txBody>
          <a:bodyPr/>
          <a:lstStyle/>
          <a:p>
            <a:r>
              <a:rPr lang="en-US" sz="4400" dirty="0">
                <a:gradFill>
                  <a:gsLst>
                    <a:gs pos="0">
                      <a:schemeClr val="accent5"/>
                    </a:gs>
                    <a:gs pos="100000">
                      <a:schemeClr val="accent4"/>
                    </a:gs>
                  </a:gsLst>
                  <a:lin ang="2700000" scaled="1"/>
                </a:gradFill>
              </a:rPr>
              <a:t>Resources</a:t>
            </a:r>
          </a:p>
        </p:txBody>
      </p:sp>
    </p:spTree>
    <p:extLst>
      <p:ext uri="{BB962C8B-B14F-4D97-AF65-F5344CB8AC3E}">
        <p14:creationId xmlns:p14="http://schemas.microsoft.com/office/powerpoint/2010/main" val="1081848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6E78290-4809-4F09-8FA5-B41E5DD509AD}"/>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a:xfrm>
            <a:off x="613238" y="162178"/>
            <a:ext cx="11018520" cy="553998"/>
          </a:xfrm>
        </p:spPr>
        <p:txBody>
          <a:bodyPr anchor="ctr">
            <a:norm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IoT Solution Architecture</a:t>
            </a:r>
          </a:p>
        </p:txBody>
      </p:sp>
      <p:sp>
        <p:nvSpPr>
          <p:cNvPr id="135" name="Rectangle 134">
            <a:extLst>
              <a:ext uri="{FF2B5EF4-FFF2-40B4-BE49-F238E27FC236}">
                <a16:creationId xmlns:a16="http://schemas.microsoft.com/office/drawing/2014/main" id="{E0C3AE10-3D51-4313-B975-854380173D56}"/>
              </a:ext>
            </a:extLst>
          </p:cNvPr>
          <p:cNvSpPr/>
          <p:nvPr/>
        </p:nvSpPr>
        <p:spPr bwMode="auto">
          <a:xfrm>
            <a:off x="748738" y="1373367"/>
            <a:ext cx="3029626"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endParaRPr>
          </a:p>
        </p:txBody>
      </p:sp>
      <p:sp>
        <p:nvSpPr>
          <p:cNvPr id="136" name="Rectangle 135">
            <a:extLst>
              <a:ext uri="{FF2B5EF4-FFF2-40B4-BE49-F238E27FC236}">
                <a16:creationId xmlns:a16="http://schemas.microsoft.com/office/drawing/2014/main" id="{BCFF9854-DEC6-455D-AC14-572C10785217}"/>
              </a:ext>
            </a:extLst>
          </p:cNvPr>
          <p:cNvSpPr/>
          <p:nvPr/>
        </p:nvSpPr>
        <p:spPr bwMode="auto">
          <a:xfrm>
            <a:off x="3954164" y="1373366"/>
            <a:ext cx="4362780"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endParaRPr>
          </a:p>
        </p:txBody>
      </p:sp>
      <p:sp>
        <p:nvSpPr>
          <p:cNvPr id="137" name="Rectangle 136">
            <a:extLst>
              <a:ext uri="{FF2B5EF4-FFF2-40B4-BE49-F238E27FC236}">
                <a16:creationId xmlns:a16="http://schemas.microsoft.com/office/drawing/2014/main" id="{ECAB46E6-F32B-4A12-B5A3-56B6CD2C7BC2}"/>
              </a:ext>
            </a:extLst>
          </p:cNvPr>
          <p:cNvSpPr/>
          <p:nvPr/>
        </p:nvSpPr>
        <p:spPr bwMode="auto">
          <a:xfrm>
            <a:off x="8504464" y="1373366"/>
            <a:ext cx="3029626"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endParaRPr>
          </a:p>
        </p:txBody>
      </p:sp>
      <p:sp>
        <p:nvSpPr>
          <p:cNvPr id="138" name="Oval 137">
            <a:extLst>
              <a:ext uri="{FF2B5EF4-FFF2-40B4-BE49-F238E27FC236}">
                <a16:creationId xmlns:a16="http://schemas.microsoft.com/office/drawing/2014/main" id="{B9EC1AD9-411C-4B8C-A9AE-B615CF5713FE}"/>
              </a:ext>
            </a:extLst>
          </p:cNvPr>
          <p:cNvSpPr/>
          <p:nvPr/>
        </p:nvSpPr>
        <p:spPr bwMode="auto">
          <a:xfrm>
            <a:off x="3253896" y="3373173"/>
            <a:ext cx="1366084"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Cloud Gateway (IoT Hub &amp; </a:t>
            </a:r>
            <a:r>
              <a:rPr kumimoji="0" lang="en-US" sz="12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Device Provisioning Service</a:t>
            </a: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a:t>
            </a:r>
          </a:p>
        </p:txBody>
      </p:sp>
      <p:sp>
        <p:nvSpPr>
          <p:cNvPr id="139" name="Oval 138">
            <a:extLst>
              <a:ext uri="{FF2B5EF4-FFF2-40B4-BE49-F238E27FC236}">
                <a16:creationId xmlns:a16="http://schemas.microsoft.com/office/drawing/2014/main" id="{10ECFD9B-7064-44D1-B2AF-2BE12692FB06}"/>
              </a:ext>
            </a:extLst>
          </p:cNvPr>
          <p:cNvSpPr/>
          <p:nvPr/>
        </p:nvSpPr>
        <p:spPr bwMode="auto">
          <a:xfrm>
            <a:off x="6577986" y="3373172"/>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Stream Processing</a:t>
            </a:r>
          </a:p>
        </p:txBody>
      </p:sp>
      <p:sp>
        <p:nvSpPr>
          <p:cNvPr id="140" name="Oval 139">
            <a:extLst>
              <a:ext uri="{FF2B5EF4-FFF2-40B4-BE49-F238E27FC236}">
                <a16:creationId xmlns:a16="http://schemas.microsoft.com/office/drawing/2014/main" id="{29E2A4FF-451A-4F59-B402-1E586D48E02C}"/>
              </a:ext>
            </a:extLst>
          </p:cNvPr>
          <p:cNvSpPr/>
          <p:nvPr/>
        </p:nvSpPr>
        <p:spPr bwMode="auto">
          <a:xfrm>
            <a:off x="6577987" y="1928642"/>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UI &amp; reporting Tools</a:t>
            </a:r>
          </a:p>
        </p:txBody>
      </p:sp>
      <p:sp>
        <p:nvSpPr>
          <p:cNvPr id="141" name="Oval 140">
            <a:extLst>
              <a:ext uri="{FF2B5EF4-FFF2-40B4-BE49-F238E27FC236}">
                <a16:creationId xmlns:a16="http://schemas.microsoft.com/office/drawing/2014/main" id="{FC74A09C-FB4C-4113-A406-7FF928DDA654}"/>
              </a:ext>
            </a:extLst>
          </p:cNvPr>
          <p:cNvSpPr/>
          <p:nvPr/>
        </p:nvSpPr>
        <p:spPr bwMode="auto">
          <a:xfrm>
            <a:off x="9993090" y="3373171"/>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Business Integration</a:t>
            </a:r>
          </a:p>
        </p:txBody>
      </p:sp>
      <p:sp>
        <p:nvSpPr>
          <p:cNvPr id="142" name="Cylinder 141">
            <a:extLst>
              <a:ext uri="{FF2B5EF4-FFF2-40B4-BE49-F238E27FC236}">
                <a16:creationId xmlns:a16="http://schemas.microsoft.com/office/drawing/2014/main" id="{BE7722B3-885A-4D41-B4D8-D613A981F380}"/>
              </a:ext>
            </a:extLst>
          </p:cNvPr>
          <p:cNvSpPr/>
          <p:nvPr/>
        </p:nvSpPr>
        <p:spPr bwMode="auto">
          <a:xfrm>
            <a:off x="6327149" y="4745873"/>
            <a:ext cx="779703" cy="978550"/>
          </a:xfrm>
          <a:prstGeom prst="can">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Storage</a:t>
            </a:r>
          </a:p>
        </p:txBody>
      </p:sp>
      <p:cxnSp>
        <p:nvCxnSpPr>
          <p:cNvPr id="143" name="Connector: Elbow 142">
            <a:extLst>
              <a:ext uri="{FF2B5EF4-FFF2-40B4-BE49-F238E27FC236}">
                <a16:creationId xmlns:a16="http://schemas.microsoft.com/office/drawing/2014/main" id="{DF2D3681-8CDF-40F6-AF9A-0479812B857A}"/>
              </a:ext>
            </a:extLst>
          </p:cNvPr>
          <p:cNvCxnSpPr>
            <a:cxnSpLocks/>
            <a:stCxn id="138" idx="6"/>
            <a:endCxn id="139" idx="2"/>
          </p:cNvCxnSpPr>
          <p:nvPr/>
        </p:nvCxnSpPr>
        <p:spPr>
          <a:xfrm flipV="1">
            <a:off x="4619980" y="3984079"/>
            <a:ext cx="1958006" cy="1"/>
          </a:xfrm>
          <a:prstGeom prst="bentConnector3">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4" name="Connector: Elbow 143">
            <a:extLst>
              <a:ext uri="{FF2B5EF4-FFF2-40B4-BE49-F238E27FC236}">
                <a16:creationId xmlns:a16="http://schemas.microsoft.com/office/drawing/2014/main" id="{63927075-A386-4CE8-B5BC-BED62D416890}"/>
              </a:ext>
            </a:extLst>
          </p:cNvPr>
          <p:cNvCxnSpPr>
            <a:cxnSpLocks/>
            <a:endCxn id="142" idx="2"/>
          </p:cNvCxnSpPr>
          <p:nvPr/>
        </p:nvCxnSpPr>
        <p:spPr>
          <a:xfrm>
            <a:off x="4573857" y="4222594"/>
            <a:ext cx="1753292" cy="1012554"/>
          </a:xfrm>
          <a:prstGeom prst="bentConnector3">
            <a:avLst>
              <a:gd name="adj1" fmla="val 50000"/>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5" name="Connector: Elbow 144">
            <a:extLst>
              <a:ext uri="{FF2B5EF4-FFF2-40B4-BE49-F238E27FC236}">
                <a16:creationId xmlns:a16="http://schemas.microsoft.com/office/drawing/2014/main" id="{27092EE8-798E-41C4-8667-6C1A10A50133}"/>
              </a:ext>
            </a:extLst>
          </p:cNvPr>
          <p:cNvCxnSpPr>
            <a:stCxn id="140" idx="4"/>
            <a:endCxn id="139" idx="0"/>
          </p:cNvCxnSpPr>
          <p:nvPr/>
        </p:nvCxnSpPr>
        <p:spPr>
          <a:xfrm rot="5400000">
            <a:off x="7077533" y="3261814"/>
            <a:ext cx="222718" cy="1"/>
          </a:xfrm>
          <a:prstGeom prst="bentConnector3">
            <a:avLst/>
          </a:prstGeom>
          <a:noFill/>
          <a:ln w="6350" cap="flat" cmpd="sng" algn="ctr">
            <a:solidFill>
              <a:sysClr val="windowText" lastClr="000000"/>
            </a:solidFill>
            <a:prstDash val="solid"/>
            <a:miter lim="800000"/>
            <a:headEnd type="triangle"/>
            <a:tailEnd type="triangle"/>
          </a:ln>
          <a:effectLst/>
        </p:spPr>
      </p:cxnSp>
      <p:cxnSp>
        <p:nvCxnSpPr>
          <p:cNvPr id="146" name="Straight Arrow Connector 145">
            <a:extLst>
              <a:ext uri="{FF2B5EF4-FFF2-40B4-BE49-F238E27FC236}">
                <a16:creationId xmlns:a16="http://schemas.microsoft.com/office/drawing/2014/main" id="{3312919B-A5D5-4C33-BD04-43F814E76CDD}"/>
              </a:ext>
            </a:extLst>
          </p:cNvPr>
          <p:cNvCxnSpPr>
            <a:cxnSpLocks/>
            <a:endCxn id="142" idx="1"/>
          </p:cNvCxnSpPr>
          <p:nvPr/>
        </p:nvCxnSpPr>
        <p:spPr>
          <a:xfrm flipH="1">
            <a:off x="6716999" y="4519541"/>
            <a:ext cx="153906" cy="226332"/>
          </a:xfrm>
          <a:prstGeom prst="straightConnector1">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7" name="Straight Arrow Connector 146">
            <a:extLst>
              <a:ext uri="{FF2B5EF4-FFF2-40B4-BE49-F238E27FC236}">
                <a16:creationId xmlns:a16="http://schemas.microsoft.com/office/drawing/2014/main" id="{A1D69802-69D7-422A-8C66-F1FED57DACF4}"/>
              </a:ext>
            </a:extLst>
          </p:cNvPr>
          <p:cNvCxnSpPr>
            <a:stCxn id="139" idx="6"/>
            <a:endCxn id="141" idx="2"/>
          </p:cNvCxnSpPr>
          <p:nvPr/>
        </p:nvCxnSpPr>
        <p:spPr>
          <a:xfrm flipV="1">
            <a:off x="7799798" y="3984078"/>
            <a:ext cx="2193292" cy="1"/>
          </a:xfrm>
          <a:prstGeom prst="straightConnector1">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8" name="Connector: Elbow 147">
            <a:extLst>
              <a:ext uri="{FF2B5EF4-FFF2-40B4-BE49-F238E27FC236}">
                <a16:creationId xmlns:a16="http://schemas.microsoft.com/office/drawing/2014/main" id="{E12B9AE9-4113-4BB2-A845-CDAA870F1468}"/>
              </a:ext>
            </a:extLst>
          </p:cNvPr>
          <p:cNvCxnSpPr>
            <a:cxnSpLocks/>
            <a:stCxn id="141" idx="0"/>
            <a:endCxn id="140" idx="6"/>
          </p:cNvCxnSpPr>
          <p:nvPr/>
        </p:nvCxnSpPr>
        <p:spPr>
          <a:xfrm rot="16200000" flipV="1">
            <a:off x="8785086" y="1554260"/>
            <a:ext cx="833623" cy="2804198"/>
          </a:xfrm>
          <a:prstGeom prst="bentConnector2">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49" name="Connector: Elbow 148">
            <a:extLst>
              <a:ext uri="{FF2B5EF4-FFF2-40B4-BE49-F238E27FC236}">
                <a16:creationId xmlns:a16="http://schemas.microsoft.com/office/drawing/2014/main" id="{94F6561E-95D0-4896-8D5B-2B584EA95ABD}"/>
              </a:ext>
            </a:extLst>
          </p:cNvPr>
          <p:cNvCxnSpPr>
            <a:cxnSpLocks/>
            <a:stCxn id="142" idx="3"/>
            <a:endCxn id="141" idx="4"/>
          </p:cNvCxnSpPr>
          <p:nvPr/>
        </p:nvCxnSpPr>
        <p:spPr>
          <a:xfrm rot="5400000" flipH="1" flipV="1">
            <a:off x="8095777" y="3216205"/>
            <a:ext cx="1129440" cy="3886996"/>
          </a:xfrm>
          <a:prstGeom prst="bentConnector3">
            <a:avLst>
              <a:gd name="adj1" fmla="val -5448"/>
            </a:avLst>
          </a:prstGeom>
          <a:noFill/>
          <a:ln w="19050" cap="flat" cmpd="sng" algn="ctr">
            <a:solidFill>
              <a:schemeClr val="accent3">
                <a:lumMod val="60000"/>
                <a:lumOff val="40000"/>
              </a:schemeClr>
            </a:solidFill>
            <a:prstDash val="solid"/>
            <a:miter lim="800000"/>
            <a:headEnd type="none" w="lg" len="med"/>
            <a:tailEnd type="triangle"/>
          </a:ln>
          <a:effectLst/>
        </p:spPr>
      </p:cxnSp>
      <p:sp>
        <p:nvSpPr>
          <p:cNvPr id="153" name="TextBox 152">
            <a:extLst>
              <a:ext uri="{FF2B5EF4-FFF2-40B4-BE49-F238E27FC236}">
                <a16:creationId xmlns:a16="http://schemas.microsoft.com/office/drawing/2014/main" id="{C1B276B6-D8BC-4B34-B7DD-52EF93432BB5}"/>
              </a:ext>
            </a:extLst>
          </p:cNvPr>
          <p:cNvSpPr txBox="1"/>
          <p:nvPr/>
        </p:nvSpPr>
        <p:spPr>
          <a:xfrm>
            <a:off x="5537401" y="5067393"/>
            <a:ext cx="585097" cy="153888"/>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Store data</a:t>
            </a:r>
          </a:p>
        </p:txBody>
      </p:sp>
      <p:sp>
        <p:nvSpPr>
          <p:cNvPr id="154" name="TextBox 153">
            <a:extLst>
              <a:ext uri="{FF2B5EF4-FFF2-40B4-BE49-F238E27FC236}">
                <a16:creationId xmlns:a16="http://schemas.microsoft.com/office/drawing/2014/main" id="{69920BC8-ADFF-4AC0-9A41-DAAC6CAFEB6A}"/>
              </a:ext>
            </a:extLst>
          </p:cNvPr>
          <p:cNvSpPr txBox="1"/>
          <p:nvPr/>
        </p:nvSpPr>
        <p:spPr>
          <a:xfrm>
            <a:off x="8641090" y="5594586"/>
            <a:ext cx="1768113" cy="153888"/>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Integrate with Business process</a:t>
            </a:r>
          </a:p>
        </p:txBody>
      </p:sp>
      <p:sp>
        <p:nvSpPr>
          <p:cNvPr id="155" name="TextBox 154">
            <a:extLst>
              <a:ext uri="{FF2B5EF4-FFF2-40B4-BE49-F238E27FC236}">
                <a16:creationId xmlns:a16="http://schemas.microsoft.com/office/drawing/2014/main" id="{971C44F7-0EFC-4B34-865B-0528BA79B0A3}"/>
              </a:ext>
            </a:extLst>
          </p:cNvPr>
          <p:cNvSpPr txBox="1"/>
          <p:nvPr/>
        </p:nvSpPr>
        <p:spPr>
          <a:xfrm>
            <a:off x="4701671" y="3590797"/>
            <a:ext cx="1511632" cy="307777"/>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Stream processing and</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rules evaluations over data</a:t>
            </a:r>
          </a:p>
        </p:txBody>
      </p:sp>
      <p:sp>
        <p:nvSpPr>
          <p:cNvPr id="156" name="TextBox 155">
            <a:extLst>
              <a:ext uri="{FF2B5EF4-FFF2-40B4-BE49-F238E27FC236}">
                <a16:creationId xmlns:a16="http://schemas.microsoft.com/office/drawing/2014/main" id="{A8AB43D5-FEBC-48D3-AB78-C7402E5B1D0D}"/>
              </a:ext>
            </a:extLst>
          </p:cNvPr>
          <p:cNvSpPr txBox="1"/>
          <p:nvPr/>
        </p:nvSpPr>
        <p:spPr>
          <a:xfrm>
            <a:off x="8700793" y="2568176"/>
            <a:ext cx="1570944" cy="153888"/>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Visualize data and learnings</a:t>
            </a:r>
          </a:p>
        </p:txBody>
      </p:sp>
      <p:cxnSp>
        <p:nvCxnSpPr>
          <p:cNvPr id="157" name="Connector: Elbow 156">
            <a:extLst>
              <a:ext uri="{FF2B5EF4-FFF2-40B4-BE49-F238E27FC236}">
                <a16:creationId xmlns:a16="http://schemas.microsoft.com/office/drawing/2014/main" id="{83879404-6F0D-4E81-A3E1-8A2379E42693}"/>
              </a:ext>
            </a:extLst>
          </p:cNvPr>
          <p:cNvCxnSpPr>
            <a:cxnSpLocks/>
            <a:stCxn id="140" idx="2"/>
            <a:endCxn id="138" idx="7"/>
          </p:cNvCxnSpPr>
          <p:nvPr/>
        </p:nvCxnSpPr>
        <p:spPr>
          <a:xfrm rot="10800000" flipV="1">
            <a:off x="4419923" y="2539549"/>
            <a:ext cx="2158065" cy="1012554"/>
          </a:xfrm>
          <a:prstGeom prst="bentConnector2">
            <a:avLst/>
          </a:prstGeom>
          <a:noFill/>
          <a:ln w="19050" cap="flat" cmpd="sng" algn="ctr">
            <a:solidFill>
              <a:schemeClr val="accent3">
                <a:lumMod val="60000"/>
                <a:lumOff val="40000"/>
              </a:schemeClr>
            </a:solidFill>
            <a:prstDash val="solid"/>
            <a:miter lim="800000"/>
            <a:headEnd type="none" w="lg" len="med"/>
            <a:tailEnd type="triangle"/>
          </a:ln>
          <a:effectLst/>
        </p:spPr>
      </p:cxnSp>
      <p:sp>
        <p:nvSpPr>
          <p:cNvPr id="158" name="TextBox 157">
            <a:extLst>
              <a:ext uri="{FF2B5EF4-FFF2-40B4-BE49-F238E27FC236}">
                <a16:creationId xmlns:a16="http://schemas.microsoft.com/office/drawing/2014/main" id="{15EAF560-435D-45FB-A141-A03FD99BCF5D}"/>
              </a:ext>
            </a:extLst>
          </p:cNvPr>
          <p:cNvSpPr txBox="1"/>
          <p:nvPr/>
        </p:nvSpPr>
        <p:spPr>
          <a:xfrm>
            <a:off x="4736314" y="2342905"/>
            <a:ext cx="1242328" cy="153888"/>
          </a:xfrm>
          <a:prstGeom prst="rect">
            <a:avLst/>
          </a:prstGeom>
          <a:noFill/>
        </p:spPr>
        <p:txBody>
          <a:bodyPr wrap="non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Configure and control</a:t>
            </a:r>
          </a:p>
        </p:txBody>
      </p:sp>
      <p:cxnSp>
        <p:nvCxnSpPr>
          <p:cNvPr id="159" name="Connector: Elbow 158">
            <a:extLst>
              <a:ext uri="{FF2B5EF4-FFF2-40B4-BE49-F238E27FC236}">
                <a16:creationId xmlns:a16="http://schemas.microsoft.com/office/drawing/2014/main" id="{8B6AFF43-E541-4F9B-B0A9-7BDF367286C9}"/>
              </a:ext>
            </a:extLst>
          </p:cNvPr>
          <p:cNvCxnSpPr>
            <a:cxnSpLocks/>
            <a:stCxn id="160" idx="6"/>
          </p:cNvCxnSpPr>
          <p:nvPr/>
        </p:nvCxnSpPr>
        <p:spPr>
          <a:xfrm flipV="1">
            <a:off x="2806920" y="4594983"/>
            <a:ext cx="765166" cy="847490"/>
          </a:xfrm>
          <a:prstGeom prst="bentConnector2">
            <a:avLst/>
          </a:prstGeom>
          <a:noFill/>
          <a:ln w="19050" cap="flat" cmpd="sng" algn="ctr">
            <a:solidFill>
              <a:schemeClr val="accent3">
                <a:lumMod val="60000"/>
                <a:lumOff val="40000"/>
              </a:schemeClr>
            </a:solidFill>
            <a:prstDash val="solid"/>
            <a:miter lim="800000"/>
            <a:headEnd type="triangle"/>
            <a:tailEnd type="triangle"/>
          </a:ln>
          <a:effectLst/>
        </p:spPr>
      </p:cxnSp>
      <p:sp>
        <p:nvSpPr>
          <p:cNvPr id="160" name="Oval 159">
            <a:extLst>
              <a:ext uri="{FF2B5EF4-FFF2-40B4-BE49-F238E27FC236}">
                <a16:creationId xmlns:a16="http://schemas.microsoft.com/office/drawing/2014/main" id="{FF3BF54C-B025-42D6-B7DA-C7F8D5C88149}"/>
              </a:ext>
            </a:extLst>
          </p:cNvPr>
          <p:cNvSpPr/>
          <p:nvPr/>
        </p:nvSpPr>
        <p:spPr bwMode="auto">
          <a:xfrm>
            <a:off x="1748818" y="4913422"/>
            <a:ext cx="1058102" cy="1058102"/>
          </a:xfrm>
          <a:prstGeom prst="ellipse">
            <a:avLst/>
          </a:prstGeom>
          <a:solidFill>
            <a:srgbClr val="0078D4"/>
          </a:solidFill>
          <a:ln w="12700" cap="flat" cmpd="sng" algn="ctr">
            <a:solidFill>
              <a:sysClr val="window" lastClr="FFFFFF"/>
            </a:solid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IoT Devices</a:t>
            </a:r>
          </a:p>
        </p:txBody>
      </p:sp>
      <p:sp>
        <p:nvSpPr>
          <p:cNvPr id="161" name="TextBox 160">
            <a:extLst>
              <a:ext uri="{FF2B5EF4-FFF2-40B4-BE49-F238E27FC236}">
                <a16:creationId xmlns:a16="http://schemas.microsoft.com/office/drawing/2014/main" id="{1A3C109B-2929-47F4-A780-94EE16D5664A}"/>
              </a:ext>
            </a:extLst>
          </p:cNvPr>
          <p:cNvSpPr txBox="1"/>
          <p:nvPr/>
        </p:nvSpPr>
        <p:spPr>
          <a:xfrm>
            <a:off x="818723" y="5068119"/>
            <a:ext cx="921988" cy="769241"/>
          </a:xfrm>
          <a:prstGeom prst="rect">
            <a:avLst/>
          </a:prstGeom>
          <a:noFill/>
        </p:spPr>
        <p:txBody>
          <a:bodyPr wrap="square" lIns="0" tIns="0" rIns="0" bIns="0"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IP Capable devices</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cs typeface="Segoe UI" panose="020B0502040204020203" pitchFamily="34" charset="0"/>
                <a:sym typeface="Segoe UI Semibold"/>
              </a:rPr>
              <a:t>send data from devices to Cloud</a:t>
            </a:r>
          </a:p>
        </p:txBody>
      </p:sp>
      <p:sp>
        <p:nvSpPr>
          <p:cNvPr id="162" name="Cylinder 161">
            <a:extLst>
              <a:ext uri="{FF2B5EF4-FFF2-40B4-BE49-F238E27FC236}">
                <a16:creationId xmlns:a16="http://schemas.microsoft.com/office/drawing/2014/main" id="{AEF45AB7-F572-4C14-912F-E664985132B8}"/>
              </a:ext>
            </a:extLst>
          </p:cNvPr>
          <p:cNvSpPr/>
          <p:nvPr/>
        </p:nvSpPr>
        <p:spPr bwMode="auto">
          <a:xfrm>
            <a:off x="6327149" y="4745873"/>
            <a:ext cx="779703" cy="978550"/>
          </a:xfrm>
          <a:prstGeom prst="can">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Warm</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Path store</a:t>
            </a:r>
          </a:p>
        </p:txBody>
      </p:sp>
      <p:sp>
        <p:nvSpPr>
          <p:cNvPr id="163" name="Cylinder 162">
            <a:extLst>
              <a:ext uri="{FF2B5EF4-FFF2-40B4-BE49-F238E27FC236}">
                <a16:creationId xmlns:a16="http://schemas.microsoft.com/office/drawing/2014/main" id="{720AEB84-8D6C-401B-8932-6254FDCEDDDC}"/>
              </a:ext>
            </a:extLst>
          </p:cNvPr>
          <p:cNvSpPr/>
          <p:nvPr/>
        </p:nvSpPr>
        <p:spPr bwMode="auto">
          <a:xfrm>
            <a:off x="7321376" y="4745872"/>
            <a:ext cx="779703" cy="978550"/>
          </a:xfrm>
          <a:prstGeom prst="can">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Cold</a:t>
            </a:r>
          </a:p>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Path store</a:t>
            </a:r>
          </a:p>
        </p:txBody>
      </p:sp>
      <p:sp>
        <p:nvSpPr>
          <p:cNvPr id="164" name="Oval 163">
            <a:extLst>
              <a:ext uri="{FF2B5EF4-FFF2-40B4-BE49-F238E27FC236}">
                <a16:creationId xmlns:a16="http://schemas.microsoft.com/office/drawing/2014/main" id="{D9579969-42AF-42BB-B1A1-1DEB31744609}"/>
              </a:ext>
            </a:extLst>
          </p:cNvPr>
          <p:cNvSpPr/>
          <p:nvPr/>
        </p:nvSpPr>
        <p:spPr bwMode="auto">
          <a:xfrm>
            <a:off x="4614722" y="4361337"/>
            <a:ext cx="1463438" cy="687851"/>
          </a:xfrm>
          <a:prstGeom prst="ellipse">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Data Transformation</a:t>
            </a:r>
          </a:p>
        </p:txBody>
      </p:sp>
      <p:sp>
        <p:nvSpPr>
          <p:cNvPr id="165" name="Oval 164">
            <a:extLst>
              <a:ext uri="{FF2B5EF4-FFF2-40B4-BE49-F238E27FC236}">
                <a16:creationId xmlns:a16="http://schemas.microsoft.com/office/drawing/2014/main" id="{28E1089B-ED5A-46F5-9E45-992CABEF1D0B}"/>
              </a:ext>
            </a:extLst>
          </p:cNvPr>
          <p:cNvSpPr/>
          <p:nvPr/>
        </p:nvSpPr>
        <p:spPr bwMode="auto">
          <a:xfrm>
            <a:off x="8700133" y="4265013"/>
            <a:ext cx="1221813" cy="1221813"/>
          </a:xfrm>
          <a:prstGeom prst="ellipse">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Machine Learning</a:t>
            </a:r>
          </a:p>
        </p:txBody>
      </p:sp>
      <p:cxnSp>
        <p:nvCxnSpPr>
          <p:cNvPr id="166" name="Straight Arrow Connector 165">
            <a:extLst>
              <a:ext uri="{FF2B5EF4-FFF2-40B4-BE49-F238E27FC236}">
                <a16:creationId xmlns:a16="http://schemas.microsoft.com/office/drawing/2014/main" id="{AD334FCF-C151-4E35-A183-C583E0BE809A}"/>
              </a:ext>
            </a:extLst>
          </p:cNvPr>
          <p:cNvCxnSpPr>
            <a:cxnSpLocks/>
          </p:cNvCxnSpPr>
          <p:nvPr/>
        </p:nvCxnSpPr>
        <p:spPr>
          <a:xfrm>
            <a:off x="7499562" y="4532004"/>
            <a:ext cx="211665" cy="213869"/>
          </a:xfrm>
          <a:prstGeom prst="straightConnector1">
            <a:avLst/>
          </a:prstGeom>
          <a:noFill/>
          <a:ln w="19050" cap="flat" cmpd="sng" algn="ctr">
            <a:solidFill>
              <a:schemeClr val="accent3">
                <a:lumMod val="60000"/>
                <a:lumOff val="40000"/>
              </a:schemeClr>
            </a:solidFill>
            <a:prstDash val="solid"/>
            <a:miter lim="800000"/>
            <a:headEnd type="none" w="lg" len="med"/>
            <a:tailEnd type="triangle"/>
          </a:ln>
          <a:effectLst/>
        </p:spPr>
      </p:cxnSp>
      <p:cxnSp>
        <p:nvCxnSpPr>
          <p:cNvPr id="167" name="Straight Arrow Connector 166">
            <a:extLst>
              <a:ext uri="{FF2B5EF4-FFF2-40B4-BE49-F238E27FC236}">
                <a16:creationId xmlns:a16="http://schemas.microsoft.com/office/drawing/2014/main" id="{A2112EB5-4DE4-42C8-8ADB-17B728DF6688}"/>
              </a:ext>
            </a:extLst>
          </p:cNvPr>
          <p:cNvCxnSpPr>
            <a:cxnSpLocks/>
          </p:cNvCxnSpPr>
          <p:nvPr/>
        </p:nvCxnSpPr>
        <p:spPr>
          <a:xfrm flipH="1">
            <a:off x="8101078" y="4875919"/>
            <a:ext cx="599054" cy="359228"/>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grpSp>
        <p:nvGrpSpPr>
          <p:cNvPr id="168" name="Group 167">
            <a:extLst>
              <a:ext uri="{FF2B5EF4-FFF2-40B4-BE49-F238E27FC236}">
                <a16:creationId xmlns:a16="http://schemas.microsoft.com/office/drawing/2014/main" id="{956A417B-D6FF-4BA9-9F2A-6037D8FF847C}"/>
              </a:ext>
            </a:extLst>
          </p:cNvPr>
          <p:cNvGrpSpPr/>
          <p:nvPr/>
        </p:nvGrpSpPr>
        <p:grpSpPr>
          <a:xfrm>
            <a:off x="5900355" y="6288154"/>
            <a:ext cx="429769" cy="429769"/>
            <a:chOff x="5086392" y="1448771"/>
            <a:chExt cx="1261176" cy="1261176"/>
          </a:xfrm>
        </p:grpSpPr>
        <p:sp>
          <p:nvSpPr>
            <p:cNvPr id="169" name="Oval 168">
              <a:extLst>
                <a:ext uri="{FF2B5EF4-FFF2-40B4-BE49-F238E27FC236}">
                  <a16:creationId xmlns:a16="http://schemas.microsoft.com/office/drawing/2014/main" id="{A7C6A3C7-CE05-4035-91E1-3E541F002D95}"/>
                </a:ext>
              </a:extLst>
            </p:cNvPr>
            <p:cNvSpPr/>
            <p:nvPr/>
          </p:nvSpPr>
          <p:spPr bwMode="auto">
            <a:xfrm>
              <a:off x="5086392" y="1448771"/>
              <a:ext cx="1261176" cy="1261176"/>
            </a:xfrm>
            <a:prstGeom prst="ellipse">
              <a:avLst/>
            </a:prstGeom>
            <a:noFill/>
            <a:ln w="190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sym typeface="Segoe UI Semibold"/>
              </a:endParaRPr>
            </a:p>
          </p:txBody>
        </p:sp>
        <p:sp>
          <p:nvSpPr>
            <p:cNvPr id="170" name="Freeform: Shape 169">
              <a:extLst>
                <a:ext uri="{FF2B5EF4-FFF2-40B4-BE49-F238E27FC236}">
                  <a16:creationId xmlns:a16="http://schemas.microsoft.com/office/drawing/2014/main" id="{41E089EC-ABFC-4764-BE80-2E80393CD401}"/>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noFill/>
            <a:ln w="12700">
              <a:solidFill>
                <a:schemeClr val="tx1"/>
              </a:solidFill>
              <a:round/>
              <a:headEnd/>
              <a:tailEnd/>
            </a:ln>
          </p:spPr>
          <p:txBody>
            <a:bodyPr vert="horz" wrap="square" lIns="93211" tIns="46605" rIns="93211" bIns="46605" numCol="1" anchor="t" anchorCtr="0" compatLnSpc="1">
              <a:prstTxWarp prst="textNoShape">
                <a:avLst/>
              </a:prstTxWarp>
              <a:noAutofit/>
            </a:bodyPr>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39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grpSp>
      <p:grpSp>
        <p:nvGrpSpPr>
          <p:cNvPr id="171" name="Group 170">
            <a:extLst>
              <a:ext uri="{FF2B5EF4-FFF2-40B4-BE49-F238E27FC236}">
                <a16:creationId xmlns:a16="http://schemas.microsoft.com/office/drawing/2014/main" id="{CB5545D4-D525-4AB9-8681-1769CCAE67C9}"/>
              </a:ext>
            </a:extLst>
          </p:cNvPr>
          <p:cNvGrpSpPr/>
          <p:nvPr/>
        </p:nvGrpSpPr>
        <p:grpSpPr>
          <a:xfrm>
            <a:off x="9778597" y="6286606"/>
            <a:ext cx="429769" cy="429769"/>
            <a:chOff x="9273302" y="2046197"/>
            <a:chExt cx="1426282" cy="1426282"/>
          </a:xfrm>
        </p:grpSpPr>
        <p:sp>
          <p:nvSpPr>
            <p:cNvPr id="172" name="Oval 171">
              <a:extLst>
                <a:ext uri="{FF2B5EF4-FFF2-40B4-BE49-F238E27FC236}">
                  <a16:creationId xmlns:a16="http://schemas.microsoft.com/office/drawing/2014/main" id="{53E0B294-4DA9-475D-8B5B-323958B18770}"/>
                </a:ext>
              </a:extLst>
            </p:cNvPr>
            <p:cNvSpPr>
              <a:spLocks noChangeAspect="1"/>
            </p:cNvSpPr>
            <p:nvPr/>
          </p:nvSpPr>
          <p:spPr bwMode="auto">
            <a:xfrm>
              <a:off x="9273302" y="2046197"/>
              <a:ext cx="1426282" cy="1426282"/>
            </a:xfrm>
            <a:prstGeom prst="ellipse">
              <a:avLst/>
            </a:prstGeom>
            <a:noFill/>
            <a:ln w="22225"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69193" rtl="0" eaLnBrk="1" fontAlgn="base" latinLnBrk="0" hangingPunct="1">
                <a:lnSpc>
                  <a:spcPct val="100000"/>
                </a:lnSpc>
                <a:spcBef>
                  <a:spcPct val="0"/>
                </a:spcBef>
                <a:spcAft>
                  <a:spcPct val="0"/>
                </a:spcAft>
                <a:buClrTx/>
                <a:buSzTx/>
                <a:buFontTx/>
                <a:buNone/>
                <a:tabLst/>
                <a:defRPr/>
              </a:pPr>
              <a:endParaRPr kumimoji="0" lang="en-US" sz="2399" b="0" i="0" u="none" strike="noStrike" kern="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sp>
          <p:nvSpPr>
            <p:cNvPr id="173" name="Freeform: Shape 172">
              <a:extLst>
                <a:ext uri="{FF2B5EF4-FFF2-40B4-BE49-F238E27FC236}">
                  <a16:creationId xmlns:a16="http://schemas.microsoft.com/office/drawing/2014/main" id="{6372C9D9-1D8D-4E8A-90FD-D8A5E60C305F}"/>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noFill/>
            <a:ln w="12700">
              <a:solidFill>
                <a:schemeClr val="tx1"/>
              </a:solidFill>
            </a:ln>
          </p:spPr>
          <p:txBody>
            <a:bodyPr vert="horz" wrap="square" lIns="93211" tIns="46605" rIns="93211" bIns="46605" numCol="1" anchor="t" anchorCtr="0" compatLnSpc="1">
              <a:prstTxWarp prst="textNoShape">
                <a:avLst/>
              </a:prstTxWarp>
              <a:noAutofit/>
            </a:bodyPr>
            <a:lstStyle/>
            <a:p>
              <a:pPr marL="0" marR="0" lvl="0" indent="0" algn="l" defTabSz="932227" rtl="0" eaLnBrk="1" fontAlgn="auto" latinLnBrk="0" hangingPunct="1">
                <a:lnSpc>
                  <a:spcPct val="100000"/>
                </a:lnSpc>
                <a:spcBef>
                  <a:spcPts val="0"/>
                </a:spcBef>
                <a:spcAft>
                  <a:spcPts val="0"/>
                </a:spcAft>
                <a:buClrTx/>
                <a:buSzTx/>
                <a:buFontTx/>
                <a:buNone/>
                <a:tabLst/>
                <a:defRPr/>
              </a:pPr>
              <a:endParaRPr kumimoji="0" lang="en-US" sz="39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grpSp>
      <p:sp>
        <p:nvSpPr>
          <p:cNvPr id="174" name="Rectangle: Rounded Corners 173">
            <a:extLst>
              <a:ext uri="{FF2B5EF4-FFF2-40B4-BE49-F238E27FC236}">
                <a16:creationId xmlns:a16="http://schemas.microsoft.com/office/drawing/2014/main" id="{CFAD6029-BB8E-436B-B317-492B06B75812}"/>
              </a:ext>
            </a:extLst>
          </p:cNvPr>
          <p:cNvSpPr/>
          <p:nvPr/>
        </p:nvSpPr>
        <p:spPr>
          <a:xfrm>
            <a:off x="2043653" y="2842939"/>
            <a:ext cx="1047894" cy="778522"/>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Field Gateways</a:t>
            </a:r>
          </a:p>
        </p:txBody>
      </p:sp>
      <p:sp>
        <p:nvSpPr>
          <p:cNvPr id="175" name="Rectangle: Rounded Corners 174">
            <a:extLst>
              <a:ext uri="{FF2B5EF4-FFF2-40B4-BE49-F238E27FC236}">
                <a16:creationId xmlns:a16="http://schemas.microsoft.com/office/drawing/2014/main" id="{A162CEA1-1ABE-4CAD-9EEE-392592CB1B93}"/>
              </a:ext>
            </a:extLst>
          </p:cNvPr>
          <p:cNvSpPr/>
          <p:nvPr/>
        </p:nvSpPr>
        <p:spPr>
          <a:xfrm>
            <a:off x="851334" y="2842939"/>
            <a:ext cx="912731" cy="353518"/>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Constrained Devices</a:t>
            </a:r>
          </a:p>
        </p:txBody>
      </p:sp>
      <p:sp>
        <p:nvSpPr>
          <p:cNvPr id="176" name="Rectangle: Rounded Corners 175">
            <a:extLst>
              <a:ext uri="{FF2B5EF4-FFF2-40B4-BE49-F238E27FC236}">
                <a16:creationId xmlns:a16="http://schemas.microsoft.com/office/drawing/2014/main" id="{14998521-474F-4EA3-A226-B2BA75C8BDE9}"/>
              </a:ext>
            </a:extLst>
          </p:cNvPr>
          <p:cNvSpPr/>
          <p:nvPr/>
        </p:nvSpPr>
        <p:spPr>
          <a:xfrm>
            <a:off x="851334" y="3267944"/>
            <a:ext cx="920252" cy="353518"/>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Constrained Devices</a:t>
            </a:r>
          </a:p>
        </p:txBody>
      </p:sp>
      <p:cxnSp>
        <p:nvCxnSpPr>
          <p:cNvPr id="177" name="Straight Arrow Connector 176">
            <a:extLst>
              <a:ext uri="{FF2B5EF4-FFF2-40B4-BE49-F238E27FC236}">
                <a16:creationId xmlns:a16="http://schemas.microsoft.com/office/drawing/2014/main" id="{EC87BA0E-C393-4820-B581-23C570E99BC7}"/>
              </a:ext>
            </a:extLst>
          </p:cNvPr>
          <p:cNvCxnSpPr>
            <a:cxnSpLocks/>
          </p:cNvCxnSpPr>
          <p:nvPr/>
        </p:nvCxnSpPr>
        <p:spPr>
          <a:xfrm>
            <a:off x="3091547" y="3267945"/>
            <a:ext cx="386556" cy="23357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779F9217-311E-48FC-92DD-62337BDEEA8E}"/>
              </a:ext>
            </a:extLst>
          </p:cNvPr>
          <p:cNvCxnSpPr>
            <a:cxnSpLocks/>
          </p:cNvCxnSpPr>
          <p:nvPr/>
        </p:nvCxnSpPr>
        <p:spPr>
          <a:xfrm>
            <a:off x="1777897" y="3034131"/>
            <a:ext cx="255874" cy="770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sp>
        <p:nvSpPr>
          <p:cNvPr id="179" name="Rectangle: Rounded Corners 178">
            <a:extLst>
              <a:ext uri="{FF2B5EF4-FFF2-40B4-BE49-F238E27FC236}">
                <a16:creationId xmlns:a16="http://schemas.microsoft.com/office/drawing/2014/main" id="{1DF2C455-7DD1-4E1C-B69E-AEB55DDB92FF}"/>
              </a:ext>
            </a:extLst>
          </p:cNvPr>
          <p:cNvSpPr/>
          <p:nvPr/>
        </p:nvSpPr>
        <p:spPr>
          <a:xfrm>
            <a:off x="2032083" y="3923063"/>
            <a:ext cx="1059465" cy="778522"/>
          </a:xfrm>
          <a:prstGeom prst="roundRect">
            <a:avLst/>
          </a:prstGeom>
          <a:solidFill>
            <a:srgbClr val="C55A1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Intelligent</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Edge</a:t>
            </a:r>
          </a:p>
        </p:txBody>
      </p:sp>
      <p:sp>
        <p:nvSpPr>
          <p:cNvPr id="180" name="Oval 179">
            <a:extLst>
              <a:ext uri="{FF2B5EF4-FFF2-40B4-BE49-F238E27FC236}">
                <a16:creationId xmlns:a16="http://schemas.microsoft.com/office/drawing/2014/main" id="{F5251FA6-DBF6-4E32-AE86-EC39AB73B28E}"/>
              </a:ext>
            </a:extLst>
          </p:cNvPr>
          <p:cNvSpPr/>
          <p:nvPr/>
        </p:nvSpPr>
        <p:spPr bwMode="auto">
          <a:xfrm>
            <a:off x="1341114" y="1701779"/>
            <a:ext cx="912731" cy="911322"/>
          </a:xfrm>
          <a:prstGeom prst="ellipse">
            <a:avLst/>
          </a:prstGeom>
          <a:solidFill>
            <a:srgbClr val="00B050"/>
          </a:solidFill>
          <a:ln w="12700" cap="flat" cmpd="sng" algn="ctr">
            <a:solidFill>
              <a:sysClr val="window" lastClr="FFFFFF"/>
            </a:solid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panose="020B0502040204020203" pitchFamily="34" charset="0"/>
                <a:cs typeface="Segoe UI" panose="020B0502040204020203" pitchFamily="34" charset="0"/>
                <a:sym typeface="Segoe UI Semibold"/>
              </a:rPr>
              <a:t>IoT Devices</a:t>
            </a:r>
          </a:p>
        </p:txBody>
      </p:sp>
      <p:sp>
        <p:nvSpPr>
          <p:cNvPr id="181" name="Rectangle 180">
            <a:extLst>
              <a:ext uri="{FF2B5EF4-FFF2-40B4-BE49-F238E27FC236}">
                <a16:creationId xmlns:a16="http://schemas.microsoft.com/office/drawing/2014/main" id="{EDF6DFB8-0465-4EF1-BED5-98BF5AB1F272}"/>
              </a:ext>
            </a:extLst>
          </p:cNvPr>
          <p:cNvSpPr/>
          <p:nvPr/>
        </p:nvSpPr>
        <p:spPr>
          <a:xfrm>
            <a:off x="2358600" y="1880661"/>
            <a:ext cx="919556" cy="409460"/>
          </a:xfrm>
          <a:prstGeom prst="rect">
            <a:avLst/>
          </a:prstGeom>
          <a:no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sym typeface="Segoe UI Semibold"/>
              </a:rPr>
              <a:t>Custom</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sym typeface="Segoe UI Semibold"/>
              </a:rPr>
              <a:t> Protocols</a:t>
            </a:r>
          </a:p>
        </p:txBody>
      </p:sp>
      <p:sp>
        <p:nvSpPr>
          <p:cNvPr id="182" name="Rectangle: Rounded Corners 181">
            <a:extLst>
              <a:ext uri="{FF2B5EF4-FFF2-40B4-BE49-F238E27FC236}">
                <a16:creationId xmlns:a16="http://schemas.microsoft.com/office/drawing/2014/main" id="{D3E6D136-2189-4506-B09C-7DD299FEA796}"/>
              </a:ext>
            </a:extLst>
          </p:cNvPr>
          <p:cNvSpPr/>
          <p:nvPr/>
        </p:nvSpPr>
        <p:spPr>
          <a:xfrm>
            <a:off x="3322846" y="1815363"/>
            <a:ext cx="1047894" cy="625768"/>
          </a:xfrm>
          <a:prstGeom prst="roundRect">
            <a:avLst/>
          </a:prstGeom>
          <a:solidFill>
            <a:srgbClr val="00B05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sym typeface="Segoe UI Semibold"/>
              </a:rPr>
              <a:t>Custom</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sym typeface="Segoe UI Semibold"/>
              </a:rPr>
              <a:t>Cloud Gateways</a:t>
            </a:r>
          </a:p>
        </p:txBody>
      </p:sp>
      <p:cxnSp>
        <p:nvCxnSpPr>
          <p:cNvPr id="183" name="Straight Arrow Connector 182">
            <a:extLst>
              <a:ext uri="{FF2B5EF4-FFF2-40B4-BE49-F238E27FC236}">
                <a16:creationId xmlns:a16="http://schemas.microsoft.com/office/drawing/2014/main" id="{3DE76813-95AB-4DF4-A57D-37DEC215A923}"/>
              </a:ext>
            </a:extLst>
          </p:cNvPr>
          <p:cNvCxnSpPr>
            <a:cxnSpLocks/>
          </p:cNvCxnSpPr>
          <p:nvPr/>
        </p:nvCxnSpPr>
        <p:spPr>
          <a:xfrm flipV="1">
            <a:off x="2278664" y="2085392"/>
            <a:ext cx="999493" cy="719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84" name="Straight Arrow Connector 183">
            <a:extLst>
              <a:ext uri="{FF2B5EF4-FFF2-40B4-BE49-F238E27FC236}">
                <a16:creationId xmlns:a16="http://schemas.microsoft.com/office/drawing/2014/main" id="{BEFBE9DD-4556-4C2E-81D4-35C65858B8C5}"/>
              </a:ext>
            </a:extLst>
          </p:cNvPr>
          <p:cNvCxnSpPr>
            <a:cxnSpLocks/>
          </p:cNvCxnSpPr>
          <p:nvPr/>
        </p:nvCxnSpPr>
        <p:spPr>
          <a:xfrm>
            <a:off x="3864802" y="2568176"/>
            <a:ext cx="0" cy="804997"/>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85" name="Straight Arrow Connector 184">
            <a:extLst>
              <a:ext uri="{FF2B5EF4-FFF2-40B4-BE49-F238E27FC236}">
                <a16:creationId xmlns:a16="http://schemas.microsoft.com/office/drawing/2014/main" id="{5600C90A-76A7-4508-8768-81B6F5EE9254}"/>
              </a:ext>
            </a:extLst>
          </p:cNvPr>
          <p:cNvCxnSpPr>
            <a:cxnSpLocks/>
          </p:cNvCxnSpPr>
          <p:nvPr/>
        </p:nvCxnSpPr>
        <p:spPr>
          <a:xfrm>
            <a:off x="1777897" y="3452768"/>
            <a:ext cx="255874" cy="770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86" name="Straight Arrow Connector 185">
            <a:extLst>
              <a:ext uri="{FF2B5EF4-FFF2-40B4-BE49-F238E27FC236}">
                <a16:creationId xmlns:a16="http://schemas.microsoft.com/office/drawing/2014/main" id="{C8A65B6A-CD3A-44B4-81B5-ED6A718403B2}"/>
              </a:ext>
            </a:extLst>
          </p:cNvPr>
          <p:cNvCxnSpPr>
            <a:cxnSpLocks/>
          </p:cNvCxnSpPr>
          <p:nvPr/>
        </p:nvCxnSpPr>
        <p:spPr>
          <a:xfrm flipV="1">
            <a:off x="3099168" y="4263249"/>
            <a:ext cx="211735" cy="69838"/>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sp>
        <p:nvSpPr>
          <p:cNvPr id="187" name="Rectangle: Rounded Corners 186">
            <a:extLst>
              <a:ext uri="{FF2B5EF4-FFF2-40B4-BE49-F238E27FC236}">
                <a16:creationId xmlns:a16="http://schemas.microsoft.com/office/drawing/2014/main" id="{14AC6151-51E9-4930-A3D1-BDF68A392F26}"/>
              </a:ext>
            </a:extLst>
          </p:cNvPr>
          <p:cNvSpPr/>
          <p:nvPr/>
        </p:nvSpPr>
        <p:spPr>
          <a:xfrm>
            <a:off x="858856" y="3923062"/>
            <a:ext cx="912731" cy="353518"/>
          </a:xfrm>
          <a:prstGeom prst="roundRect">
            <a:avLst/>
          </a:prstGeom>
          <a:solidFill>
            <a:srgbClr val="C55A1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Edge Devices</a:t>
            </a:r>
          </a:p>
        </p:txBody>
      </p:sp>
      <p:sp>
        <p:nvSpPr>
          <p:cNvPr id="188" name="Rectangle: Rounded Corners 187">
            <a:extLst>
              <a:ext uri="{FF2B5EF4-FFF2-40B4-BE49-F238E27FC236}">
                <a16:creationId xmlns:a16="http://schemas.microsoft.com/office/drawing/2014/main" id="{3D0B110B-CA35-4FBB-8EFD-EB65144B58D7}"/>
              </a:ext>
            </a:extLst>
          </p:cNvPr>
          <p:cNvSpPr/>
          <p:nvPr/>
        </p:nvSpPr>
        <p:spPr>
          <a:xfrm>
            <a:off x="858856" y="4348067"/>
            <a:ext cx="920252" cy="353518"/>
          </a:xfrm>
          <a:prstGeom prst="roundRect">
            <a:avLst/>
          </a:prstGeom>
          <a:solidFill>
            <a:srgbClr val="C55A11"/>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sym typeface="Segoe UI Semibold"/>
              </a:rPr>
              <a:t>Edge Devices</a:t>
            </a:r>
          </a:p>
        </p:txBody>
      </p:sp>
      <p:cxnSp>
        <p:nvCxnSpPr>
          <p:cNvPr id="189" name="Straight Arrow Connector 188">
            <a:extLst>
              <a:ext uri="{FF2B5EF4-FFF2-40B4-BE49-F238E27FC236}">
                <a16:creationId xmlns:a16="http://schemas.microsoft.com/office/drawing/2014/main" id="{998B98AA-9E52-42C4-A78A-AB6DE9301547}"/>
              </a:ext>
            </a:extLst>
          </p:cNvPr>
          <p:cNvCxnSpPr>
            <a:cxnSpLocks/>
          </p:cNvCxnSpPr>
          <p:nvPr/>
        </p:nvCxnSpPr>
        <p:spPr>
          <a:xfrm>
            <a:off x="1764064" y="4115316"/>
            <a:ext cx="255874" cy="770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cxnSp>
        <p:nvCxnSpPr>
          <p:cNvPr id="190" name="Straight Arrow Connector 189">
            <a:extLst>
              <a:ext uri="{FF2B5EF4-FFF2-40B4-BE49-F238E27FC236}">
                <a16:creationId xmlns:a16="http://schemas.microsoft.com/office/drawing/2014/main" id="{4105D59F-443F-4871-9E51-8C192A495138}"/>
              </a:ext>
            </a:extLst>
          </p:cNvPr>
          <p:cNvCxnSpPr>
            <a:cxnSpLocks/>
          </p:cNvCxnSpPr>
          <p:nvPr/>
        </p:nvCxnSpPr>
        <p:spPr>
          <a:xfrm>
            <a:off x="1764064" y="4514903"/>
            <a:ext cx="255874" cy="7705"/>
          </a:xfrm>
          <a:prstGeom prst="straightConnector1">
            <a:avLst/>
          </a:prstGeom>
          <a:noFill/>
          <a:ln w="19050" cap="flat" cmpd="sng" algn="ctr">
            <a:solidFill>
              <a:schemeClr val="accent3">
                <a:lumMod val="60000"/>
                <a:lumOff val="40000"/>
              </a:schemeClr>
            </a:solidFill>
            <a:prstDash val="solid"/>
            <a:miter lim="800000"/>
            <a:headEnd type="triangle"/>
            <a:tailEnd type="triangle"/>
          </a:ln>
          <a:effectLst/>
        </p:spPr>
      </p:cxnSp>
      <p:grpSp>
        <p:nvGrpSpPr>
          <p:cNvPr id="48" name="Group 47">
            <a:extLst>
              <a:ext uri="{FF2B5EF4-FFF2-40B4-BE49-F238E27FC236}">
                <a16:creationId xmlns:a16="http://schemas.microsoft.com/office/drawing/2014/main" id="{54976302-9393-4E95-9588-336F1F3EF87F}"/>
              </a:ext>
            </a:extLst>
          </p:cNvPr>
          <p:cNvGrpSpPr/>
          <p:nvPr/>
        </p:nvGrpSpPr>
        <p:grpSpPr>
          <a:xfrm>
            <a:off x="2048376" y="6295602"/>
            <a:ext cx="450060" cy="575298"/>
            <a:chOff x="3041653" y="4644257"/>
            <a:chExt cx="1318030" cy="1684798"/>
          </a:xfrm>
        </p:grpSpPr>
        <p:sp>
          <p:nvSpPr>
            <p:cNvPr id="49" name="Oval 48">
              <a:extLst>
                <a:ext uri="{FF2B5EF4-FFF2-40B4-BE49-F238E27FC236}">
                  <a16:creationId xmlns:a16="http://schemas.microsoft.com/office/drawing/2014/main" id="{3EB3031F-BE29-4559-BBCA-F743449C485C}"/>
                </a:ext>
              </a:extLst>
            </p:cNvPr>
            <p:cNvSpPr/>
            <p:nvPr/>
          </p:nvSpPr>
          <p:spPr bwMode="auto">
            <a:xfrm>
              <a:off x="3070081" y="4644257"/>
              <a:ext cx="1261176" cy="1261176"/>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sym typeface="Segoe UI Semibold"/>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2700000">
              <a:off x="3041653" y="5011025"/>
              <a:ext cx="1318030" cy="1318030"/>
              <a:chOff x="2059298" y="4518808"/>
              <a:chExt cx="914400" cy="914400"/>
            </a:xfrm>
          </p:grpSpPr>
          <p:sp>
            <p:nvSpPr>
              <p:cNvPr id="52" name="Arc 51">
                <a:extLst>
                  <a:ext uri="{FF2B5EF4-FFF2-40B4-BE49-F238E27FC236}">
                    <a16:creationId xmlns:a16="http://schemas.microsoft.com/office/drawing/2014/main" id="{34B27B67-8AC6-4E17-83B0-739D1F0C6BCB}"/>
                  </a:ext>
                </a:extLst>
              </p:cNvPr>
              <p:cNvSpPr/>
              <p:nvPr/>
            </p:nvSpPr>
            <p:spPr>
              <a:xfrm>
                <a:off x="2059298" y="4518808"/>
                <a:ext cx="914400" cy="914400"/>
              </a:xfrm>
              <a:prstGeom prst="arc">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75" y="4744664"/>
                <a:ext cx="457200" cy="457200"/>
              </a:xfrm>
              <a:prstGeom prst="arc">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8" y="4630364"/>
                <a:ext cx="685800" cy="685800"/>
              </a:xfrm>
              <a:prstGeom prst="arc">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effectLst/>
                  <a:uLnTx/>
                  <a:uFillTx/>
                  <a:latin typeface="Segoe UI" panose="020B0502040204020203" pitchFamily="34" charset="0"/>
                  <a:cs typeface="Segoe UI" panose="020B0502040204020203" pitchFamily="34" charset="0"/>
                  <a:sym typeface="Segoe UI Semibold"/>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8" y="4860758"/>
                <a:ext cx="111450" cy="111450"/>
              </a:xfrm>
              <a:prstGeom prst="ellipse">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marL="0" marR="0" lvl="0" indent="0" algn="ctr" defTabSz="93219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sym typeface="Segoe UI Semibold"/>
                </a:endParaRPr>
              </a:p>
            </p:txBody>
          </p:sp>
        </p:grpSp>
      </p:grpSp>
      <p:grpSp>
        <p:nvGrpSpPr>
          <p:cNvPr id="72" name="Group 71">
            <a:extLst>
              <a:ext uri="{FF2B5EF4-FFF2-40B4-BE49-F238E27FC236}">
                <a16:creationId xmlns:a16="http://schemas.microsoft.com/office/drawing/2014/main" id="{25AE6069-ED00-48AC-9186-24BE898CA388}"/>
              </a:ext>
            </a:extLst>
          </p:cNvPr>
          <p:cNvGrpSpPr/>
          <p:nvPr/>
        </p:nvGrpSpPr>
        <p:grpSpPr>
          <a:xfrm>
            <a:off x="-1" y="822420"/>
            <a:ext cx="12105100" cy="807872"/>
            <a:chOff x="76016" y="1047480"/>
            <a:chExt cx="12105100" cy="807872"/>
          </a:xfrm>
        </p:grpSpPr>
        <p:sp>
          <p:nvSpPr>
            <p:cNvPr id="73" name="Arrow: Pentagon 72">
              <a:extLst>
                <a:ext uri="{FF2B5EF4-FFF2-40B4-BE49-F238E27FC236}">
                  <a16:creationId xmlns:a16="http://schemas.microsoft.com/office/drawing/2014/main" id="{2865CE50-2A38-441D-8504-C410B5FF10E0}"/>
                </a:ext>
              </a:extLst>
            </p:cNvPr>
            <p:cNvSpPr/>
            <p:nvPr/>
          </p:nvSpPr>
          <p:spPr bwMode="auto">
            <a:xfrm>
              <a:off x="8100147" y="1047480"/>
              <a:ext cx="4080969" cy="783368"/>
            </a:xfrm>
            <a:prstGeom prst="homePlat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74" name="Arrow: Pentagon 73">
              <a:extLst>
                <a:ext uri="{FF2B5EF4-FFF2-40B4-BE49-F238E27FC236}">
                  <a16:creationId xmlns:a16="http://schemas.microsoft.com/office/drawing/2014/main" id="{D6FC6615-19CA-4FF1-BA5F-D8CFD1370D48}"/>
                </a:ext>
              </a:extLst>
            </p:cNvPr>
            <p:cNvSpPr/>
            <p:nvPr/>
          </p:nvSpPr>
          <p:spPr bwMode="auto">
            <a:xfrm>
              <a:off x="3426501" y="1048827"/>
              <a:ext cx="5397770" cy="784006"/>
            </a:xfrm>
            <a:prstGeom prst="homePlate">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75" name="Arrow: Pentagon 74">
              <a:extLst>
                <a:ext uri="{FF2B5EF4-FFF2-40B4-BE49-F238E27FC236}">
                  <a16:creationId xmlns:a16="http://schemas.microsoft.com/office/drawing/2014/main" id="{F93504EA-424B-4BBE-99AF-5235454E213F}"/>
                </a:ext>
              </a:extLst>
            </p:cNvPr>
            <p:cNvSpPr/>
            <p:nvPr/>
          </p:nvSpPr>
          <p:spPr bwMode="auto">
            <a:xfrm>
              <a:off x="76016" y="1048623"/>
              <a:ext cx="4238626" cy="806729"/>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grpSp>
          <p:nvGrpSpPr>
            <p:cNvPr id="76" name="Group 75">
              <a:extLst>
                <a:ext uri="{FF2B5EF4-FFF2-40B4-BE49-F238E27FC236}">
                  <a16:creationId xmlns:a16="http://schemas.microsoft.com/office/drawing/2014/main" id="{E10FB461-7A72-478C-8A67-37B986594CA8}"/>
                </a:ext>
              </a:extLst>
            </p:cNvPr>
            <p:cNvGrpSpPr/>
            <p:nvPr/>
          </p:nvGrpSpPr>
          <p:grpSpPr>
            <a:xfrm>
              <a:off x="8673895" y="1100729"/>
              <a:ext cx="3320220" cy="636925"/>
              <a:chOff x="7922517" y="4588193"/>
              <a:chExt cx="2892514" cy="636925"/>
            </a:xfrm>
          </p:grpSpPr>
          <p:sp>
            <p:nvSpPr>
              <p:cNvPr id="83" name="TextBox 82">
                <a:extLst>
                  <a:ext uri="{FF2B5EF4-FFF2-40B4-BE49-F238E27FC236}">
                    <a16:creationId xmlns:a16="http://schemas.microsoft.com/office/drawing/2014/main" id="{3715C2B9-7EAB-4825-9EE6-C52508891F91}"/>
                  </a:ext>
                </a:extLst>
              </p:cNvPr>
              <p:cNvSpPr txBox="1"/>
              <p:nvPr/>
            </p:nvSpPr>
            <p:spPr>
              <a:xfrm>
                <a:off x="8053522" y="4837704"/>
                <a:ext cx="2576970" cy="38741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Optimize operations, increase profitability, &amp; create more compelling business models</a:t>
                </a:r>
              </a:p>
            </p:txBody>
          </p:sp>
          <p:sp>
            <p:nvSpPr>
              <p:cNvPr id="84" name="TextBox 83">
                <a:extLst>
                  <a:ext uri="{FF2B5EF4-FFF2-40B4-BE49-F238E27FC236}">
                    <a16:creationId xmlns:a16="http://schemas.microsoft.com/office/drawing/2014/main" id="{D5F73CF9-57CA-4E7A-BED5-88D7342528BD}"/>
                  </a:ext>
                </a:extLst>
              </p:cNvPr>
              <p:cNvSpPr txBox="1"/>
              <p:nvPr/>
            </p:nvSpPr>
            <p:spPr>
              <a:xfrm>
                <a:off x="7922517" y="4588193"/>
                <a:ext cx="2892514" cy="207942"/>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ACTION</a:t>
                </a:r>
              </a:p>
            </p:txBody>
          </p:sp>
        </p:grpSp>
        <p:grpSp>
          <p:nvGrpSpPr>
            <p:cNvPr id="77" name="Group 76">
              <a:extLst>
                <a:ext uri="{FF2B5EF4-FFF2-40B4-BE49-F238E27FC236}">
                  <a16:creationId xmlns:a16="http://schemas.microsoft.com/office/drawing/2014/main" id="{C33705B7-DF92-41FF-A330-F111A0FFADFA}"/>
                </a:ext>
              </a:extLst>
            </p:cNvPr>
            <p:cNvGrpSpPr/>
            <p:nvPr/>
          </p:nvGrpSpPr>
          <p:grpSpPr>
            <a:xfrm>
              <a:off x="4649873" y="1081971"/>
              <a:ext cx="4027136" cy="395307"/>
              <a:chOff x="2577680" y="4574804"/>
              <a:chExt cx="2770188" cy="339211"/>
            </a:xfrm>
          </p:grpSpPr>
          <p:sp>
            <p:nvSpPr>
              <p:cNvPr id="81" name="TextBox 80">
                <a:extLst>
                  <a:ext uri="{FF2B5EF4-FFF2-40B4-BE49-F238E27FC236}">
                    <a16:creationId xmlns:a16="http://schemas.microsoft.com/office/drawing/2014/main" id="{6D4C57D8-31CE-4B69-92E5-D0F94D8C1C49}"/>
                  </a:ext>
                </a:extLst>
              </p:cNvPr>
              <p:cNvSpPr txBox="1"/>
              <p:nvPr/>
            </p:nvSpPr>
            <p:spPr>
              <a:xfrm>
                <a:off x="2577680" y="4755884"/>
                <a:ext cx="2770188" cy="158131"/>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Identify patterns in data, automate rules &amp; alerts </a:t>
                </a:r>
              </a:p>
            </p:txBody>
          </p:sp>
          <p:sp>
            <p:nvSpPr>
              <p:cNvPr id="82" name="TextBox 81">
                <a:extLst>
                  <a:ext uri="{FF2B5EF4-FFF2-40B4-BE49-F238E27FC236}">
                    <a16:creationId xmlns:a16="http://schemas.microsoft.com/office/drawing/2014/main" id="{918E581E-332F-41A0-B456-F0E5D2528C8D}"/>
                  </a:ext>
                </a:extLst>
              </p:cNvPr>
              <p:cNvSpPr txBox="1"/>
              <p:nvPr/>
            </p:nvSpPr>
            <p:spPr>
              <a:xfrm>
                <a:off x="3398995" y="4574804"/>
                <a:ext cx="612857" cy="178434"/>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INSIGHTS</a:t>
                </a:r>
              </a:p>
            </p:txBody>
          </p:sp>
        </p:grpSp>
        <p:grpSp>
          <p:nvGrpSpPr>
            <p:cNvPr id="78" name="Group 77">
              <a:extLst>
                <a:ext uri="{FF2B5EF4-FFF2-40B4-BE49-F238E27FC236}">
                  <a16:creationId xmlns:a16="http://schemas.microsoft.com/office/drawing/2014/main" id="{F836CF8E-2933-44C6-A364-C00C8DF56894}"/>
                </a:ext>
              </a:extLst>
            </p:cNvPr>
            <p:cNvGrpSpPr/>
            <p:nvPr/>
          </p:nvGrpSpPr>
          <p:grpSpPr>
            <a:xfrm>
              <a:off x="181188" y="1102030"/>
              <a:ext cx="3540081" cy="646116"/>
              <a:chOff x="2333581" y="4589739"/>
              <a:chExt cx="2589205" cy="657187"/>
            </a:xfrm>
          </p:grpSpPr>
          <p:sp>
            <p:nvSpPr>
              <p:cNvPr id="79" name="TextBox 78">
                <a:extLst>
                  <a:ext uri="{FF2B5EF4-FFF2-40B4-BE49-F238E27FC236}">
                    <a16:creationId xmlns:a16="http://schemas.microsoft.com/office/drawing/2014/main" id="{8C74BD7F-0BDB-4FF9-AF14-745B24CF4E2C}"/>
                  </a:ext>
                </a:extLst>
              </p:cNvPr>
              <p:cNvSpPr txBox="1"/>
              <p:nvPr/>
            </p:nvSpPr>
            <p:spPr>
              <a:xfrm>
                <a:off x="2748028" y="4852874"/>
                <a:ext cx="1764975" cy="394052"/>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Gain real time insights and improve business processes</a:t>
                </a:r>
              </a:p>
            </p:txBody>
          </p:sp>
          <p:sp>
            <p:nvSpPr>
              <p:cNvPr id="80" name="TextBox 79">
                <a:extLst>
                  <a:ext uri="{FF2B5EF4-FFF2-40B4-BE49-F238E27FC236}">
                    <a16:creationId xmlns:a16="http://schemas.microsoft.com/office/drawing/2014/main" id="{F450AFE0-F6CD-4BDE-ACCE-55A67F3F5464}"/>
                  </a:ext>
                </a:extLst>
              </p:cNvPr>
              <p:cNvSpPr txBox="1"/>
              <p:nvPr/>
            </p:nvSpPr>
            <p:spPr>
              <a:xfrm>
                <a:off x="2333581" y="4589739"/>
                <a:ext cx="2589205" cy="211505"/>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THINGS</a:t>
                </a:r>
              </a:p>
            </p:txBody>
          </p:sp>
        </p:grpSp>
      </p:grpSp>
    </p:spTree>
    <p:extLst>
      <p:ext uri="{BB962C8B-B14F-4D97-AF65-F5344CB8AC3E}">
        <p14:creationId xmlns:p14="http://schemas.microsoft.com/office/powerpoint/2010/main" val="54209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53" grpId="0"/>
      <p:bldP spid="154" grpId="0"/>
      <p:bldP spid="155" grpId="0"/>
      <p:bldP spid="156" grpId="0"/>
      <p:bldP spid="158" grpId="0"/>
      <p:bldP spid="160" grpId="0" animBg="1"/>
      <p:bldP spid="161" grpId="0"/>
      <p:bldP spid="162" grpId="0" animBg="1"/>
      <p:bldP spid="163" grpId="0" animBg="1"/>
      <p:bldP spid="164" grpId="0" animBg="1"/>
      <p:bldP spid="165" grpId="0" animBg="1"/>
      <p:bldP spid="174" grpId="0" animBg="1"/>
      <p:bldP spid="175" grpId="0" animBg="1"/>
      <p:bldP spid="176" grpId="0" animBg="1"/>
      <p:bldP spid="179" grpId="0" animBg="1"/>
      <p:bldP spid="180" grpId="0" animBg="1"/>
      <p:bldP spid="181" grpId="0"/>
      <p:bldP spid="182" grpId="0" animBg="1"/>
      <p:bldP spid="187" grpId="0" animBg="1"/>
      <p:bldP spid="18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4" name="Table 9">
            <a:extLst>
              <a:ext uri="{FF2B5EF4-FFF2-40B4-BE49-F238E27FC236}">
                <a16:creationId xmlns:a16="http://schemas.microsoft.com/office/drawing/2014/main" id="{3D060D57-26E7-440C-88B9-1DD2150036EB}"/>
              </a:ext>
            </a:extLst>
          </p:cNvPr>
          <p:cNvGraphicFramePr>
            <a:graphicFrameLocks noGrp="1"/>
          </p:cNvGraphicFramePr>
          <p:nvPr/>
        </p:nvGraphicFramePr>
        <p:xfrm>
          <a:off x="220238" y="924368"/>
          <a:ext cx="11802764" cy="2852522"/>
        </p:xfrm>
        <a:graphic>
          <a:graphicData uri="http://schemas.openxmlformats.org/drawingml/2006/table">
            <a:tbl>
              <a:tblPr firstRow="1" bandRow="1">
                <a:tableStyleId>{2D5ABB26-0587-4C30-8999-92F81FD0307C}</a:tableStyleId>
              </a:tblPr>
              <a:tblGrid>
                <a:gridCol w="2751562">
                  <a:extLst>
                    <a:ext uri="{9D8B030D-6E8A-4147-A177-3AD203B41FA5}">
                      <a16:colId xmlns:a16="http://schemas.microsoft.com/office/drawing/2014/main" val="2577026644"/>
                    </a:ext>
                  </a:extLst>
                </a:gridCol>
                <a:gridCol w="3149820">
                  <a:extLst>
                    <a:ext uri="{9D8B030D-6E8A-4147-A177-3AD203B41FA5}">
                      <a16:colId xmlns:a16="http://schemas.microsoft.com/office/drawing/2014/main" val="1557014971"/>
                    </a:ext>
                  </a:extLst>
                </a:gridCol>
                <a:gridCol w="2950691">
                  <a:extLst>
                    <a:ext uri="{9D8B030D-6E8A-4147-A177-3AD203B41FA5}">
                      <a16:colId xmlns:a16="http://schemas.microsoft.com/office/drawing/2014/main" val="2178097593"/>
                    </a:ext>
                  </a:extLst>
                </a:gridCol>
                <a:gridCol w="2950691">
                  <a:extLst>
                    <a:ext uri="{9D8B030D-6E8A-4147-A177-3AD203B41FA5}">
                      <a16:colId xmlns:a16="http://schemas.microsoft.com/office/drawing/2014/main" val="2760844868"/>
                    </a:ext>
                  </a:extLst>
                </a:gridCol>
              </a:tblGrid>
              <a:tr h="438547">
                <a:tc>
                  <a:txBody>
                    <a:bodyPr/>
                    <a:lstStyle/>
                    <a:p>
                      <a:pPr algn="ctr"/>
                      <a:r>
                        <a:rPr lang="en-US" sz="1800" kern="1200" dirty="0">
                          <a:solidFill>
                            <a:srgbClr val="FFFFFF"/>
                          </a:solidFill>
                          <a:effectLst/>
                        </a:rPr>
                        <a:t>Hands on Learning </a:t>
                      </a:r>
                      <a:endParaRPr lang="en-US" dirty="0"/>
                    </a:p>
                  </a:txBody>
                  <a:tcPr/>
                </a:tc>
                <a:tc>
                  <a:txBody>
                    <a:bodyPr/>
                    <a:lstStyle/>
                    <a:p>
                      <a:pPr algn="ctr"/>
                      <a:r>
                        <a:rPr lang="en-US" sz="1800" dirty="0">
                          <a:solidFill>
                            <a:schemeClr val="tx1"/>
                          </a:solidFill>
                        </a:rPr>
                        <a:t>Watch</a:t>
                      </a:r>
                      <a:endParaRPr lang="en-US" dirty="0">
                        <a:solidFill>
                          <a:schemeClr val="tx1"/>
                        </a:solidFill>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prstClr val="white"/>
                          </a:solidFill>
                        </a:rPr>
                        <a:t>Discover and Discuss</a:t>
                      </a:r>
                      <a:endParaRPr lang="en-US" dirty="0">
                        <a:solidFill>
                          <a:prstClr val="white"/>
                        </a:solidFill>
                        <a:latin typeface="Segoe UI Semibold"/>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prstClr val="white"/>
                          </a:solidFill>
                        </a:rPr>
                        <a:t>Get Started Building</a:t>
                      </a:r>
                      <a:endParaRPr lang="en-US" dirty="0">
                        <a:solidFill>
                          <a:prstClr val="white"/>
                        </a:solidFill>
                        <a:latin typeface="Segoe UI Semibold"/>
                      </a:endParaRPr>
                    </a:p>
                  </a:txBody>
                  <a:tcPr/>
                </a:tc>
                <a:extLst>
                  <a:ext uri="{0D108BD9-81ED-4DB2-BD59-A6C34878D82A}">
                    <a16:rowId xmlns:a16="http://schemas.microsoft.com/office/drawing/2014/main" val="4130269991"/>
                  </a:ext>
                </a:extLst>
              </a:tr>
              <a:tr h="617429">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Microsoft Learn</a:t>
                      </a:r>
                      <a:endParaRPr lang="en-US" sz="2000" dirty="0">
                        <a:solidFill>
                          <a:srgbClr val="00B0F0"/>
                        </a:solidFill>
                        <a:latin typeface="Segoe UI Semibold"/>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Microsoft IoT Developers Channel </a:t>
                      </a:r>
                      <a:endParaRPr lang="en-US" sz="2000" dirty="0">
                        <a:solidFill>
                          <a:srgbClr val="00B0F0"/>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IoT Tech Community</a:t>
                      </a:r>
                      <a:endParaRPr lang="en-US" sz="2000" dirty="0">
                        <a:solidFill>
                          <a:srgbClr val="00B0F0"/>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Azure IoT Docs</a:t>
                      </a:r>
                      <a:endParaRPr lang="en-US" sz="2000" dirty="0">
                        <a:solidFill>
                          <a:srgbClr val="00B0F0"/>
                        </a:solidFill>
                        <a:latin typeface="Segoe UI"/>
                      </a:endParaRPr>
                    </a:p>
                  </a:txBody>
                  <a:tcPr/>
                </a:tc>
                <a:extLst>
                  <a:ext uri="{0D108BD9-81ED-4DB2-BD59-A6C34878D82A}">
                    <a16:rowId xmlns:a16="http://schemas.microsoft.com/office/drawing/2014/main" val="3612168474"/>
                  </a:ext>
                </a:extLst>
              </a:tr>
              <a:tr h="438547">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3">
                            <a:extLst>
                              <a:ext uri="{A12FA001-AC4F-418D-AE19-62706E023703}">
                                <ahyp:hlinkClr xmlns:ahyp="http://schemas.microsoft.com/office/drawing/2018/hyperlinkcolor" val="tx"/>
                              </a:ext>
                            </a:extLst>
                          </a:hlinkClick>
                        </a:rPr>
                        <a:t>https://aka.ms/mslearniot</a:t>
                      </a:r>
                      <a:endParaRPr lang="en-US" sz="1400" u="sng" dirty="0">
                        <a:solidFill>
                          <a:srgbClr val="7EB0EB"/>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4">
                            <a:extLst>
                              <a:ext uri="{A12FA001-AC4F-418D-AE19-62706E023703}">
                                <ahyp:hlinkClr xmlns:ahyp="http://schemas.microsoft.com/office/drawing/2018/hyperlinkcolor" val="tx"/>
                              </a:ext>
                            </a:extLst>
                          </a:hlinkClick>
                        </a:rPr>
                        <a:t>https://aka.ms/msiotdevs</a:t>
                      </a:r>
                      <a:endParaRPr lang="en-US" sz="1400" u="sng" dirty="0">
                        <a:solidFill>
                          <a:srgbClr val="7EB0EB"/>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5">
                            <a:extLst>
                              <a:ext uri="{A12FA001-AC4F-418D-AE19-62706E023703}">
                                <ahyp:hlinkClr xmlns:ahyp="http://schemas.microsoft.com/office/drawing/2018/hyperlinkcolor" val="tx"/>
                              </a:ext>
                            </a:extLst>
                          </a:hlinkClick>
                        </a:rPr>
                        <a:t>https://aka.ms/iottechcommunity</a:t>
                      </a:r>
                      <a:endParaRPr lang="en-US" sz="1400" u="sng" dirty="0">
                        <a:solidFill>
                          <a:srgbClr val="7EB0EB"/>
                        </a:solidFill>
                        <a:latin typeface="Segoe UI"/>
                      </a:endParaRPr>
                    </a:p>
                  </a:txBody>
                  <a:tcPr/>
                </a:tc>
                <a:tc>
                  <a:txBody>
                    <a:bodyPr/>
                    <a:lstStyle/>
                    <a:p>
                      <a:pPr algn="ctr"/>
                      <a:r>
                        <a:rPr lang="en-US" sz="1400" u="sng" dirty="0">
                          <a:solidFill>
                            <a:srgbClr val="7EB0EB"/>
                          </a:solidFill>
                          <a:hlinkClick r:id="rId6">
                            <a:extLst>
                              <a:ext uri="{A12FA001-AC4F-418D-AE19-62706E023703}">
                                <ahyp:hlinkClr xmlns:ahyp="http://schemas.microsoft.com/office/drawing/2018/hyperlinkcolor" val="tx"/>
                              </a:ext>
                            </a:extLst>
                          </a:hlinkClick>
                        </a:rPr>
                        <a:t>https://docs.microsoft.com/en-us/azure/iot-fundamentals/</a:t>
                      </a:r>
                      <a:endParaRPr lang="en-US" sz="1400" u="sng" dirty="0">
                        <a:solidFill>
                          <a:srgbClr val="7EB0EB"/>
                        </a:solidFill>
                      </a:endParaRPr>
                    </a:p>
                  </a:txBody>
                  <a:tcPr/>
                </a:tc>
                <a:extLst>
                  <a:ext uri="{0D108BD9-81ED-4DB2-BD59-A6C34878D82A}">
                    <a16:rowId xmlns:a16="http://schemas.microsoft.com/office/drawing/2014/main" val="1706665077"/>
                  </a:ext>
                </a:extLst>
              </a:tr>
              <a:tr h="1194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MS Learn is the go-to site for self-paced, step-by-step learning. We offer </a:t>
                      </a:r>
                      <a:r>
                        <a:rPr kumimoji="0" lang="en-US" sz="1200" b="1"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over 40+ individual learn modules</a:t>
                      </a: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 covering products such as Azure IoT Hub, IoT Edge, Digital Twins, and more. </a:t>
                      </a:r>
                      <a:endParaRPr lang="en-US" sz="1200" dirty="0">
                        <a:solidFill>
                          <a:schemeClr val="tx1"/>
                        </a:solidFill>
                        <a:latin typeface="+mn-lt"/>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Watch and learn about our products! View Deep Dives for deep technical learning.</a:t>
                      </a:r>
                      <a:endParaRPr lang="en-US" sz="1200" i="1" dirty="0">
                        <a:solidFill>
                          <a:schemeClr val="tx1"/>
                        </a:solidFill>
                        <a:latin typeface="+mn-lt"/>
                        <a:cs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Check out the blog to  find technical posts describing and walking through latest IoT products services and features as well as news and announcements.</a:t>
                      </a:r>
                      <a:endParaRPr lang="en-US" sz="1200" i="1" dirty="0">
                        <a:solidFill>
                          <a:schemeClr val="tx1"/>
                        </a:solidFill>
                        <a:latin typeface="+mn-lt"/>
                        <a:cs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Check out the quick starts, how-to guides, and tutorials on Azure IoT Docs to learn how to build your IoT solutions.</a:t>
                      </a:r>
                    </a:p>
                    <a:p>
                      <a:pPr algn="ctr"/>
                      <a:endParaRPr lang="en-US" sz="1200" dirty="0">
                        <a:solidFill>
                          <a:schemeClr val="tx1"/>
                        </a:solidFill>
                        <a:latin typeface="+mn-lt"/>
                      </a:endParaRPr>
                    </a:p>
                  </a:txBody>
                  <a:tcPr/>
                </a:tc>
                <a:extLst>
                  <a:ext uri="{0D108BD9-81ED-4DB2-BD59-A6C34878D82A}">
                    <a16:rowId xmlns:a16="http://schemas.microsoft.com/office/drawing/2014/main" val="2656155932"/>
                  </a:ext>
                </a:extLst>
              </a:tr>
            </a:tbl>
          </a:graphicData>
        </a:graphic>
      </p:graphicFrame>
      <p:sp>
        <p:nvSpPr>
          <p:cNvPr id="6" name="Rectangle 5">
            <a:extLst>
              <a:ext uri="{FF2B5EF4-FFF2-40B4-BE49-F238E27FC236}">
                <a16:creationId xmlns:a16="http://schemas.microsoft.com/office/drawing/2014/main" id="{7B185810-390E-474A-8042-E86A3D132417}"/>
              </a:ext>
            </a:extLst>
          </p:cNvPr>
          <p:cNvSpPr/>
          <p:nvPr/>
        </p:nvSpPr>
        <p:spPr>
          <a:xfrm>
            <a:off x="3012248" y="897020"/>
            <a:ext cx="3074823" cy="556345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3">
            <a:extLst>
              <a:ext uri="{FF2B5EF4-FFF2-40B4-BE49-F238E27FC236}">
                <a16:creationId xmlns:a16="http://schemas.microsoft.com/office/drawing/2014/main" id="{DFEA0320-94CD-4EEC-91B3-DE5DE59F24C9}"/>
              </a:ext>
            </a:extLst>
          </p:cNvPr>
          <p:cNvSpPr txBox="1">
            <a:spLocks/>
          </p:cNvSpPr>
          <p:nvPr/>
        </p:nvSpPr>
        <p:spPr>
          <a:xfrm>
            <a:off x="257297" y="195793"/>
            <a:ext cx="11541280" cy="7408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prstClr val="white"/>
                </a:solidFill>
                <a:effectLst/>
                <a:uLnTx/>
                <a:uFillTx/>
                <a:latin typeface="Segoe UI Semibold" panose="020B0702040204020203" pitchFamily="34" charset="0"/>
                <a:ea typeface="+mj-ea"/>
                <a:cs typeface="Segoe UI Semibold" panose="020B0702040204020203" pitchFamily="34" charset="0"/>
              </a:rPr>
              <a:t>Start upskilling on Azure IoT today! </a:t>
            </a:r>
          </a:p>
        </p:txBody>
      </p:sp>
      <p:sp>
        <p:nvSpPr>
          <p:cNvPr id="10" name="Rectangle 9">
            <a:extLst>
              <a:ext uri="{FF2B5EF4-FFF2-40B4-BE49-F238E27FC236}">
                <a16:creationId xmlns:a16="http://schemas.microsoft.com/office/drawing/2014/main" id="{E588C066-29C2-4D23-8438-230BDB6BE43C}"/>
              </a:ext>
            </a:extLst>
          </p:cNvPr>
          <p:cNvSpPr/>
          <p:nvPr/>
        </p:nvSpPr>
        <p:spPr>
          <a:xfrm>
            <a:off x="3065145" y="1281541"/>
            <a:ext cx="2846189" cy="210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60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Segoe UI"/>
              <a:ea typeface="+mn-ea"/>
              <a:cs typeface="Segoe UI"/>
            </a:endParaRPr>
          </a:p>
        </p:txBody>
      </p:sp>
      <p:pic>
        <p:nvPicPr>
          <p:cNvPr id="12" name="Picture 11">
            <a:extLst>
              <a:ext uri="{FF2B5EF4-FFF2-40B4-BE49-F238E27FC236}">
                <a16:creationId xmlns:a16="http://schemas.microsoft.com/office/drawing/2014/main" id="{E7C676E7-F995-4512-A7ED-A0A3F811C705}"/>
              </a:ext>
            </a:extLst>
          </p:cNvPr>
          <p:cNvPicPr>
            <a:picLocks noChangeAspect="1"/>
          </p:cNvPicPr>
          <p:nvPr/>
        </p:nvPicPr>
        <p:blipFill>
          <a:blip r:embed="rId7"/>
          <a:stretch>
            <a:fillRect/>
          </a:stretch>
        </p:blipFill>
        <p:spPr>
          <a:xfrm>
            <a:off x="3161308" y="3357665"/>
            <a:ext cx="2543018" cy="2247575"/>
          </a:xfrm>
          <a:prstGeom prst="rect">
            <a:avLst/>
          </a:prstGeom>
          <a:ln w="12700">
            <a:solidFill>
              <a:schemeClr val="accent1"/>
            </a:solidFill>
          </a:ln>
        </p:spPr>
      </p:pic>
      <p:sp>
        <p:nvSpPr>
          <p:cNvPr id="18" name="AutoShape 2">
            <a:extLst>
              <a:ext uri="{FF2B5EF4-FFF2-40B4-BE49-F238E27FC236}">
                <a16:creationId xmlns:a16="http://schemas.microsoft.com/office/drawing/2014/main" id="{9619E72A-2075-4196-9248-8B1C102F95B5}"/>
              </a:ext>
            </a:extLst>
          </p:cNvPr>
          <p:cNvSpPr>
            <a:spLocks noChangeAspect="1" noChangeArrowheads="1"/>
          </p:cNvSpPr>
          <p:nvPr/>
        </p:nvSpPr>
        <p:spPr bwMode="auto">
          <a:xfrm>
            <a:off x="5911334" y="3244334"/>
            <a:ext cx="369332"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 name="Graphic 25">
            <a:extLst>
              <a:ext uri="{FF2B5EF4-FFF2-40B4-BE49-F238E27FC236}">
                <a16:creationId xmlns:a16="http://schemas.microsoft.com/office/drawing/2014/main" id="{4C6C61ED-F7A3-46E6-A754-70FB754C0C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8120" y="4409207"/>
            <a:ext cx="902614" cy="1071327"/>
          </a:xfrm>
          <a:prstGeom prst="rect">
            <a:avLst/>
          </a:prstGeom>
        </p:spPr>
      </p:pic>
      <p:pic>
        <p:nvPicPr>
          <p:cNvPr id="28" name="Graphic 27">
            <a:extLst>
              <a:ext uri="{FF2B5EF4-FFF2-40B4-BE49-F238E27FC236}">
                <a16:creationId xmlns:a16="http://schemas.microsoft.com/office/drawing/2014/main" id="{45E18FED-CFC3-4889-A124-4D5E47466A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8793" y="4833549"/>
            <a:ext cx="1373619" cy="1630370"/>
          </a:xfrm>
          <a:prstGeom prst="rect">
            <a:avLst/>
          </a:prstGeom>
        </p:spPr>
      </p:pic>
      <p:pic>
        <p:nvPicPr>
          <p:cNvPr id="30" name="Picture 29">
            <a:extLst>
              <a:ext uri="{FF2B5EF4-FFF2-40B4-BE49-F238E27FC236}">
                <a16:creationId xmlns:a16="http://schemas.microsoft.com/office/drawing/2014/main" id="{69A58FC5-D10A-460C-BA32-6F8B394C7E70}"/>
              </a:ext>
            </a:extLst>
          </p:cNvPr>
          <p:cNvPicPr>
            <a:picLocks noChangeAspect="1"/>
          </p:cNvPicPr>
          <p:nvPr/>
        </p:nvPicPr>
        <p:blipFill>
          <a:blip r:embed="rId12"/>
          <a:stretch>
            <a:fillRect/>
          </a:stretch>
        </p:blipFill>
        <p:spPr>
          <a:xfrm>
            <a:off x="3953947" y="5110360"/>
            <a:ext cx="1957387" cy="1100137"/>
          </a:xfrm>
          <a:prstGeom prst="rect">
            <a:avLst/>
          </a:prstGeom>
        </p:spPr>
      </p:pic>
      <p:pic>
        <p:nvPicPr>
          <p:cNvPr id="32" name="Picture 31">
            <a:extLst>
              <a:ext uri="{FF2B5EF4-FFF2-40B4-BE49-F238E27FC236}">
                <a16:creationId xmlns:a16="http://schemas.microsoft.com/office/drawing/2014/main" id="{FFE6B2D3-1A30-4A23-B475-A66D605B4FEC}"/>
              </a:ext>
            </a:extLst>
          </p:cNvPr>
          <p:cNvPicPr>
            <a:picLocks noChangeAspect="1"/>
          </p:cNvPicPr>
          <p:nvPr/>
        </p:nvPicPr>
        <p:blipFill>
          <a:blip r:embed="rId13"/>
          <a:stretch>
            <a:fillRect/>
          </a:stretch>
        </p:blipFill>
        <p:spPr>
          <a:xfrm>
            <a:off x="6202773" y="3868193"/>
            <a:ext cx="2715812" cy="1829968"/>
          </a:xfrm>
          <a:prstGeom prst="rect">
            <a:avLst/>
          </a:prstGeom>
          <a:ln w="12700">
            <a:solidFill>
              <a:schemeClr val="accent1"/>
            </a:solidFill>
          </a:ln>
        </p:spPr>
      </p:pic>
      <p:pic>
        <p:nvPicPr>
          <p:cNvPr id="34" name="Picture 33">
            <a:extLst>
              <a:ext uri="{FF2B5EF4-FFF2-40B4-BE49-F238E27FC236}">
                <a16:creationId xmlns:a16="http://schemas.microsoft.com/office/drawing/2014/main" id="{90DA9D98-3A97-4227-8505-B1863DCF4533}"/>
              </a:ext>
            </a:extLst>
          </p:cNvPr>
          <p:cNvPicPr>
            <a:picLocks noChangeAspect="1"/>
          </p:cNvPicPr>
          <p:nvPr/>
        </p:nvPicPr>
        <p:blipFill>
          <a:blip r:embed="rId14"/>
          <a:stretch>
            <a:fillRect/>
          </a:stretch>
        </p:blipFill>
        <p:spPr>
          <a:xfrm>
            <a:off x="7233031" y="4913465"/>
            <a:ext cx="1472073" cy="1221616"/>
          </a:xfrm>
          <a:prstGeom prst="rect">
            <a:avLst/>
          </a:prstGeom>
          <a:ln w="12700">
            <a:solidFill>
              <a:schemeClr val="accent1"/>
            </a:solidFill>
          </a:ln>
        </p:spPr>
      </p:pic>
      <p:sp>
        <p:nvSpPr>
          <p:cNvPr id="36" name="Rectangle 35">
            <a:extLst>
              <a:ext uri="{FF2B5EF4-FFF2-40B4-BE49-F238E27FC236}">
                <a16:creationId xmlns:a16="http://schemas.microsoft.com/office/drawing/2014/main" id="{8CD98B1B-E3A2-41AB-927F-CFADDD2F4B61}"/>
              </a:ext>
            </a:extLst>
          </p:cNvPr>
          <p:cNvSpPr/>
          <p:nvPr/>
        </p:nvSpPr>
        <p:spPr>
          <a:xfrm>
            <a:off x="9074436" y="897020"/>
            <a:ext cx="2948565" cy="562393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1120499E-AF4E-4709-BF60-11CF1A480BD1}"/>
              </a:ext>
            </a:extLst>
          </p:cNvPr>
          <p:cNvPicPr>
            <a:picLocks noChangeAspect="1"/>
          </p:cNvPicPr>
          <p:nvPr/>
        </p:nvPicPr>
        <p:blipFill>
          <a:blip r:embed="rId15"/>
          <a:stretch>
            <a:fillRect/>
          </a:stretch>
        </p:blipFill>
        <p:spPr>
          <a:xfrm>
            <a:off x="9507166" y="4245891"/>
            <a:ext cx="2291411" cy="1525053"/>
          </a:xfrm>
          <a:prstGeom prst="rect">
            <a:avLst/>
          </a:prstGeom>
          <a:ln w="12700">
            <a:solidFill>
              <a:schemeClr val="accent1"/>
            </a:solidFill>
          </a:ln>
        </p:spPr>
      </p:pic>
      <p:pic>
        <p:nvPicPr>
          <p:cNvPr id="40" name="Picture 39">
            <a:extLst>
              <a:ext uri="{FF2B5EF4-FFF2-40B4-BE49-F238E27FC236}">
                <a16:creationId xmlns:a16="http://schemas.microsoft.com/office/drawing/2014/main" id="{91E5FD47-34F7-4CD6-95EF-BF69A4D45088}"/>
              </a:ext>
            </a:extLst>
          </p:cNvPr>
          <p:cNvPicPr>
            <a:picLocks noChangeAspect="1"/>
          </p:cNvPicPr>
          <p:nvPr/>
        </p:nvPicPr>
        <p:blipFill>
          <a:blip r:embed="rId16"/>
          <a:stretch>
            <a:fillRect/>
          </a:stretch>
        </p:blipFill>
        <p:spPr>
          <a:xfrm>
            <a:off x="9196814" y="3636317"/>
            <a:ext cx="2254685" cy="876379"/>
          </a:xfrm>
          <a:prstGeom prst="rect">
            <a:avLst/>
          </a:prstGeom>
          <a:ln w="12700">
            <a:solidFill>
              <a:schemeClr val="accent1"/>
            </a:solidFill>
          </a:ln>
        </p:spPr>
      </p:pic>
      <p:sp>
        <p:nvSpPr>
          <p:cNvPr id="41" name="TextBox 4">
            <a:extLst>
              <a:ext uri="{FF2B5EF4-FFF2-40B4-BE49-F238E27FC236}">
                <a16:creationId xmlns:a16="http://schemas.microsoft.com/office/drawing/2014/main" id="{BCFE153D-965E-48D2-942E-A755707B92C0}"/>
              </a:ext>
            </a:extLst>
          </p:cNvPr>
          <p:cNvSpPr txBox="1"/>
          <p:nvPr/>
        </p:nvSpPr>
        <p:spPr>
          <a:xfrm>
            <a:off x="188818" y="3745112"/>
            <a:ext cx="2787824" cy="861774"/>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17"/>
              </a:rPr>
              <a:t>https://aka.ms/IntroAzureIoTLearningPath</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8A6FAC49-DE0B-4B35-99BF-3D27B796B282}"/>
              </a:ext>
            </a:extLst>
          </p:cNvPr>
          <p:cNvSpPr txBox="1"/>
          <p:nvPr/>
        </p:nvSpPr>
        <p:spPr>
          <a:xfrm>
            <a:off x="7686675" y="104831"/>
            <a:ext cx="4505325" cy="369332"/>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Semibold"/>
                <a:ea typeface="+mn-ea"/>
                <a:cs typeface="+mn-cs"/>
              </a:rPr>
              <a:t>https://aka.ms/get-started-azure-2021</a:t>
            </a:r>
          </a:p>
        </p:txBody>
      </p:sp>
    </p:spTree>
    <p:extLst>
      <p:ext uri="{BB962C8B-B14F-4D97-AF65-F5344CB8AC3E}">
        <p14:creationId xmlns:p14="http://schemas.microsoft.com/office/powerpoint/2010/main" val="6205854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8DB35291-7B17-4A0A-A3CD-C105FF3EC5CE}"/>
              </a:ext>
            </a:extLst>
          </p:cNvPr>
          <p:cNvSpPr txBox="1">
            <a:spLocks/>
          </p:cNvSpPr>
          <p:nvPr/>
        </p:nvSpPr>
        <p:spPr>
          <a:xfrm>
            <a:off x="344423" y="448492"/>
            <a:ext cx="11018520" cy="492443"/>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30 Days to Learn Cloud Skills Challenge </a:t>
            </a:r>
          </a:p>
        </p:txBody>
      </p:sp>
      <p:pic>
        <p:nvPicPr>
          <p:cNvPr id="8" name="Picture 7">
            <a:extLst>
              <a:ext uri="{FF2B5EF4-FFF2-40B4-BE49-F238E27FC236}">
                <a16:creationId xmlns:a16="http://schemas.microsoft.com/office/drawing/2014/main" id="{ACAC14D8-A27F-4F61-90DE-19B89B570EE3}"/>
              </a:ext>
            </a:extLst>
          </p:cNvPr>
          <p:cNvPicPr>
            <a:picLocks noChangeAspect="1"/>
          </p:cNvPicPr>
          <p:nvPr/>
        </p:nvPicPr>
        <p:blipFill>
          <a:blip r:embed="rId3"/>
          <a:stretch>
            <a:fillRect/>
          </a:stretch>
        </p:blipFill>
        <p:spPr>
          <a:xfrm>
            <a:off x="6136782" y="1756682"/>
            <a:ext cx="6055218" cy="3344636"/>
          </a:xfrm>
          <a:prstGeom prst="rect">
            <a:avLst/>
          </a:prstGeom>
        </p:spPr>
      </p:pic>
      <p:sp>
        <p:nvSpPr>
          <p:cNvPr id="10" name="TextBox 9">
            <a:extLst>
              <a:ext uri="{FF2B5EF4-FFF2-40B4-BE49-F238E27FC236}">
                <a16:creationId xmlns:a16="http://schemas.microsoft.com/office/drawing/2014/main" id="{28FE0C75-AF51-4353-8B60-6E0829783FCD}"/>
              </a:ext>
            </a:extLst>
          </p:cNvPr>
          <p:cNvSpPr txBox="1"/>
          <p:nvPr/>
        </p:nvSpPr>
        <p:spPr>
          <a:xfrm>
            <a:off x="208844" y="1756682"/>
            <a:ext cx="513080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’30 Days to Learn it’ offers a time-bound, personalized, Cloud Skills Challenge that is built upon Microsoft Learn. It is designed to help developers build in-demand skills that advance their career, while preparing them to earn the Microsoft Certification for the Azure IoT Developer (AZ220) exam. </a:t>
            </a:r>
          </a:p>
        </p:txBody>
      </p:sp>
      <p:sp>
        <p:nvSpPr>
          <p:cNvPr id="12" name="TextBox 11">
            <a:extLst>
              <a:ext uri="{FF2B5EF4-FFF2-40B4-BE49-F238E27FC236}">
                <a16:creationId xmlns:a16="http://schemas.microsoft.com/office/drawing/2014/main" id="{8AD81E54-B65E-4F1D-A4F9-42CEE64F93CD}"/>
              </a:ext>
            </a:extLst>
          </p:cNvPr>
          <p:cNvSpPr txBox="1"/>
          <p:nvPr/>
        </p:nvSpPr>
        <p:spPr>
          <a:xfrm>
            <a:off x="208844" y="4297016"/>
            <a:ext cx="622017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0563C1"/>
                </a:solidFill>
                <a:effectLst/>
                <a:uLnTx/>
                <a:uFillTx/>
                <a:latin typeface="Calibri" panose="020F0502020204030204" pitchFamily="34" charset="0"/>
                <a:ea typeface="Times New Roman" panose="02020603050405020304" pitchFamily="18" charset="0"/>
                <a:cs typeface="+mn-cs"/>
                <a:hlinkClick r:id="rId4"/>
              </a:rPr>
              <a:t>https://aka.ms/30DaysCSC/IoT</a:t>
            </a:r>
            <a:r>
              <a:rPr kumimoji="0" lang="en-US" sz="3200" b="1"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mn-cs"/>
              </a:rPr>
              <a:t> </a:t>
            </a: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530831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1281102"/>
            <a:ext cx="11085518" cy="4774010"/>
          </a:xfrm>
        </p:spPr>
        <p:txBody>
          <a:bodyPr/>
          <a:lstStyle/>
          <a:p>
            <a:r>
              <a:rPr lang="en-US" sz="4400" dirty="0">
                <a:gradFill>
                  <a:gsLst>
                    <a:gs pos="0">
                      <a:schemeClr val="accent5"/>
                    </a:gs>
                    <a:gs pos="100000">
                      <a:schemeClr val="accent4"/>
                    </a:gs>
                  </a:gsLst>
                  <a:lin ang="2700000" scaled="1"/>
                </a:gradFill>
              </a:rPr>
              <a:t>Live Q&amp;A </a:t>
            </a:r>
            <a:br>
              <a:rPr lang="en-US" sz="4400" dirty="0">
                <a:gradFill>
                  <a:gsLst>
                    <a:gs pos="0">
                      <a:schemeClr val="accent5"/>
                    </a:gs>
                    <a:gs pos="100000">
                      <a:schemeClr val="accent4"/>
                    </a:gs>
                  </a:gsLst>
                  <a:lin ang="2700000" scaled="1"/>
                </a:gradFill>
              </a:rPr>
            </a:br>
            <a:r>
              <a:rPr lang="en-US" sz="4400" dirty="0">
                <a:gradFill>
                  <a:gsLst>
                    <a:gs pos="0">
                      <a:schemeClr val="accent5"/>
                    </a:gs>
                    <a:gs pos="100000">
                      <a:schemeClr val="accent4"/>
                    </a:gs>
                  </a:gsLst>
                  <a:lin ang="2700000" scaled="1"/>
                </a:gradFill>
              </a:rPr>
              <a:t>Thank you!</a:t>
            </a:r>
            <a:br>
              <a:rPr lang="en-US" sz="4400" dirty="0">
                <a:gradFill>
                  <a:gsLst>
                    <a:gs pos="0">
                      <a:schemeClr val="accent5"/>
                    </a:gs>
                    <a:gs pos="100000">
                      <a:schemeClr val="accent4"/>
                    </a:gs>
                  </a:gsLst>
                  <a:lin ang="2700000" scaled="1"/>
                </a:gradFill>
              </a:rPr>
            </a:br>
            <a:br>
              <a:rPr lang="en-US" sz="4400" dirty="0">
                <a:gradFill>
                  <a:gsLst>
                    <a:gs pos="0">
                      <a:schemeClr val="accent5"/>
                    </a:gs>
                    <a:gs pos="100000">
                      <a:schemeClr val="accent4"/>
                    </a:gs>
                  </a:gsLst>
                  <a:lin ang="2700000" scaled="1"/>
                </a:gradFill>
              </a:rPr>
            </a:br>
            <a:r>
              <a:rPr lang="en-US" sz="2000" dirty="0"/>
              <a:t>IoT Arch Reference: </a:t>
            </a:r>
            <a:r>
              <a:rPr lang="en-US" sz="2000" dirty="0">
                <a:hlinkClick r:id="rId3"/>
              </a:rPr>
              <a:t>https://aka.ms/iotrefarchitecture</a:t>
            </a:r>
            <a:br>
              <a:rPr lang="en-US" sz="2000" dirty="0"/>
            </a:br>
            <a:r>
              <a:rPr lang="en-US" sz="2000" dirty="0"/>
              <a:t>Azure Account Signup: </a:t>
            </a:r>
            <a:r>
              <a:rPr lang="en-US" sz="2000" dirty="0">
                <a:hlinkClick r:id="rId4"/>
              </a:rPr>
              <a:t>https://aka.ms/get-started-azure-2021</a:t>
            </a:r>
            <a:br>
              <a:rPr lang="en-US" sz="2000" dirty="0"/>
            </a:br>
            <a:r>
              <a:rPr lang="en-US" sz="2000" dirty="0"/>
              <a:t>Azure IoT Central: </a:t>
            </a:r>
            <a:r>
              <a:rPr lang="en-US" sz="2000" dirty="0">
                <a:hlinkClick r:id="rId5"/>
              </a:rPr>
              <a:t>https://apps.azureiotcentral.com/myapps</a:t>
            </a:r>
            <a:br>
              <a:rPr lang="en-US" sz="2000" dirty="0"/>
            </a:br>
            <a:r>
              <a:rPr lang="en-US" sz="2000" dirty="0"/>
              <a:t>Cloud Skills Challenge: </a:t>
            </a:r>
            <a:r>
              <a:rPr lang="en-US" sz="2000" dirty="0">
                <a:hlinkClick r:id="rId6"/>
              </a:rPr>
              <a:t>https://aka.ms/30DaysCSC/IoT </a:t>
            </a:r>
            <a:br>
              <a:rPr lang="en-US" sz="2000" dirty="0"/>
            </a:br>
            <a:r>
              <a:rPr lang="en-US" sz="2000" dirty="0"/>
              <a:t>MS Learn: </a:t>
            </a:r>
            <a:r>
              <a:rPr lang="en-US" sz="2000" dirty="0">
                <a:hlinkClick r:id="rId7"/>
              </a:rPr>
              <a:t>https://aka.ms/mslearniot</a:t>
            </a:r>
            <a:br>
              <a:rPr lang="en-US" sz="2000" dirty="0"/>
            </a:br>
            <a:r>
              <a:rPr lang="en-US" sz="2000" dirty="0"/>
              <a:t>MSFT IoT Developer Video Channel: </a:t>
            </a:r>
            <a:r>
              <a:rPr lang="en-US" sz="2000" dirty="0">
                <a:hlinkClick r:id="rId8"/>
              </a:rPr>
              <a:t>https://aka.ms/msiotdevs</a:t>
            </a:r>
            <a:br>
              <a:rPr lang="en-US" sz="2000" dirty="0"/>
            </a:br>
            <a:r>
              <a:rPr lang="en-US" sz="2000" dirty="0"/>
              <a:t>IoT Tech Community: </a:t>
            </a:r>
            <a:r>
              <a:rPr lang="en-US" sz="2000" dirty="0">
                <a:hlinkClick r:id="rId9"/>
              </a:rPr>
              <a:t>https://aka.ms/iottechcommunity</a:t>
            </a:r>
            <a:br>
              <a:rPr lang="en-US" sz="2000" dirty="0"/>
            </a:br>
            <a:r>
              <a:rPr lang="en-US" sz="2000" dirty="0"/>
              <a:t>Azure IoT Docs: </a:t>
            </a:r>
            <a:r>
              <a:rPr lang="en-US" sz="2000" dirty="0">
                <a:hlinkClick r:id="rId10"/>
              </a:rPr>
              <a:t>https://docs.microsoft.com/en-us/azure/iot-fundamentals/</a:t>
            </a:r>
            <a:br>
              <a:rPr lang="en-US" dirty="0"/>
            </a:br>
            <a:br>
              <a:rPr lang="en-US" sz="4400" dirty="0">
                <a:gradFill>
                  <a:gsLst>
                    <a:gs pos="0">
                      <a:schemeClr val="accent5"/>
                    </a:gs>
                    <a:gs pos="100000">
                      <a:schemeClr val="accent4"/>
                    </a:gs>
                  </a:gsLst>
                  <a:lin ang="2700000" scaled="1"/>
                </a:gradFill>
              </a:rPr>
            </a:br>
            <a:br>
              <a:rPr lang="en-US" sz="4400" dirty="0">
                <a:gradFill>
                  <a:gsLst>
                    <a:gs pos="0">
                      <a:schemeClr val="accent5"/>
                    </a:gs>
                    <a:gs pos="100000">
                      <a:schemeClr val="accent4"/>
                    </a:gs>
                  </a:gsLst>
                  <a:lin ang="2700000" scaled="1"/>
                </a:gradFill>
              </a:rPr>
            </a:br>
            <a:endParaRPr lang="en-US" sz="44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1958221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91667E-6 -2.22222E-6 L 2.91667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345461" y="1024257"/>
            <a:ext cx="10989079" cy="4894222"/>
          </a:xfrm>
        </p:spPr>
        <p:txBody>
          <a:bodyPr/>
          <a:lstStyle/>
          <a:p>
            <a:r>
              <a:rPr lang="en-US" sz="4400" dirty="0">
                <a:gradFill>
                  <a:gsLst>
                    <a:gs pos="0">
                      <a:schemeClr val="accent5"/>
                    </a:gs>
                    <a:gs pos="100000">
                      <a:schemeClr val="accent4"/>
                    </a:gs>
                  </a:gsLst>
                  <a:lin ang="2700000" scaled="1"/>
                </a:gradFill>
              </a:rPr>
              <a:t>We would love to hear from you!</a:t>
            </a:r>
            <a:br>
              <a:rPr lang="en-US" dirty="0">
                <a:solidFill>
                  <a:schemeClr val="tx1"/>
                </a:solidFill>
              </a:rPr>
            </a:br>
            <a:br>
              <a:rPr lang="en-US" dirty="0">
                <a:solidFill>
                  <a:schemeClr val="tx1"/>
                </a:solidFill>
              </a:rPr>
            </a:br>
            <a:r>
              <a:rPr lang="en-US" sz="3600" dirty="0"/>
              <a:t>Would you please tell the Azure IoT engineering team about your development processes and tools? By completing this very short (&lt;4 minute) survey?</a:t>
            </a:r>
            <a:br>
              <a:rPr lang="en-US" sz="3600" dirty="0"/>
            </a:br>
            <a:br>
              <a:rPr lang="en-US" sz="3600" dirty="0"/>
            </a:br>
            <a:r>
              <a:rPr lang="en-US" dirty="0">
                <a:solidFill>
                  <a:schemeClr val="bg2"/>
                </a:solidFill>
                <a:hlinkClick r:id="rId3">
                  <a:extLst>
                    <a:ext uri="{A12FA001-AC4F-418D-AE19-62706E023703}">
                      <ahyp:hlinkClr xmlns:ahyp="http://schemas.microsoft.com/office/drawing/2018/hyperlinkcolor" val="tx"/>
                    </a:ext>
                  </a:extLst>
                </a:hlinkClick>
              </a:rPr>
              <a:t>http://aka.ms/EmbeddedDevResearch</a:t>
            </a:r>
            <a:endParaRPr lang="en-US" sz="4400" dirty="0">
              <a:solidFill>
                <a:schemeClr val="bg2"/>
              </a:solidFill>
            </a:endParaRPr>
          </a:p>
        </p:txBody>
      </p:sp>
    </p:spTree>
    <p:extLst>
      <p:ext uri="{BB962C8B-B14F-4D97-AF65-F5344CB8AC3E}">
        <p14:creationId xmlns:p14="http://schemas.microsoft.com/office/powerpoint/2010/main" val="156823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58333E-6 0 L -4.58333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5B5026B4-5301-44EB-B70C-25E2D5354FF8}"/>
              </a:ext>
            </a:extLst>
          </p:cNvPr>
          <p:cNvGrpSpPr/>
          <p:nvPr/>
        </p:nvGrpSpPr>
        <p:grpSpPr>
          <a:xfrm>
            <a:off x="4129364" y="2305592"/>
            <a:ext cx="3988337" cy="2838679"/>
            <a:chOff x="4129364" y="2305592"/>
            <a:chExt cx="3988337" cy="2838679"/>
          </a:xfrm>
        </p:grpSpPr>
        <p:cxnSp>
          <p:nvCxnSpPr>
            <p:cNvPr id="33" name="Straight Connector 32">
              <a:extLst>
                <a:ext uri="{FF2B5EF4-FFF2-40B4-BE49-F238E27FC236}">
                  <a16:creationId xmlns:a16="http://schemas.microsoft.com/office/drawing/2014/main" id="{473C0B78-DA57-4733-9E32-30B292CFFE41}"/>
                </a:ext>
              </a:extLst>
            </p:cNvPr>
            <p:cNvCxnSpPr/>
            <p:nvPr/>
          </p:nvCxnSpPr>
          <p:spPr>
            <a:xfrm>
              <a:off x="4129364"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EEDADE-11AC-43F3-9A79-1D9299ED0DDF}"/>
                </a:ext>
              </a:extLst>
            </p:cNvPr>
            <p:cNvCxnSpPr/>
            <p:nvPr/>
          </p:nvCxnSpPr>
          <p:spPr>
            <a:xfrm>
              <a:off x="8117701"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8F5CA320-D427-4C7C-9779-CE66A51FCD7A}"/>
              </a:ext>
            </a:extLst>
          </p:cNvPr>
          <p:cNvSpPr/>
          <p:nvPr/>
        </p:nvSpPr>
        <p:spPr>
          <a:xfrm>
            <a:off x="455994" y="6237480"/>
            <a:ext cx="6646293" cy="246221"/>
          </a:xfrm>
          <a:prstGeom prst="rect">
            <a:avLst/>
          </a:prstGeom>
        </p:spPr>
        <p:txBody>
          <a:bodyPr wrap="square" lIns="0" tIns="0" rIns="0" bIns="0" anchor="b">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1 Placeholder Source; 2 Placeholder Source; </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3 </a:t>
            </a:r>
            <a:r>
              <a:rPr kumimoji="0" lang="en-US" sz="800"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Gartner: Market Guide for Digital Twin Portfolios and Enabling Technologies (Jan 2020)</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286444E1-3427-40E7-8FD6-846EFE97DE64}"/>
              </a:ext>
            </a:extLst>
          </p:cNvPr>
          <p:cNvGrpSpPr/>
          <p:nvPr/>
        </p:nvGrpSpPr>
        <p:grpSpPr>
          <a:xfrm>
            <a:off x="601802" y="2159314"/>
            <a:ext cx="3340312" cy="2551995"/>
            <a:chOff x="601802" y="1625922"/>
            <a:chExt cx="3340312" cy="2551995"/>
          </a:xfrm>
        </p:grpSpPr>
        <p:sp>
          <p:nvSpPr>
            <p:cNvPr id="106" name="Rectangle: Rounded Corners 105">
              <a:extLst>
                <a:ext uri="{FF2B5EF4-FFF2-40B4-BE49-F238E27FC236}">
                  <a16:creationId xmlns:a16="http://schemas.microsoft.com/office/drawing/2014/main" id="{4D5AD9A3-F226-4222-977E-800DC7D73A05}"/>
                </a:ext>
              </a:extLst>
            </p:cNvPr>
            <p:cNvSpPr/>
            <p:nvPr/>
          </p:nvSpPr>
          <p:spPr bwMode="auto">
            <a:xfrm>
              <a:off x="1259451" y="2214783"/>
              <a:ext cx="202501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IoT Central</a:t>
              </a:r>
            </a:p>
          </p:txBody>
        </p:sp>
        <p:sp>
          <p:nvSpPr>
            <p:cNvPr id="9" name="Rectangle 8">
              <a:extLst>
                <a:ext uri="{FF2B5EF4-FFF2-40B4-BE49-F238E27FC236}">
                  <a16:creationId xmlns:a16="http://schemas.microsoft.com/office/drawing/2014/main" id="{78E7B347-6CBE-4DB3-A803-3C71BD315A04}"/>
                </a:ext>
              </a:extLst>
            </p:cNvPr>
            <p:cNvSpPr/>
            <p:nvPr/>
          </p:nvSpPr>
          <p:spPr>
            <a:xfrm>
              <a:off x="601802" y="2617653"/>
              <a:ext cx="3340312" cy="7386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The easiest and most cost-effective way to connect and manage devices at scale, and time to results. </a:t>
              </a:r>
            </a:p>
          </p:txBody>
        </p:sp>
        <p:sp>
          <p:nvSpPr>
            <p:cNvPr id="47" name="Rectangle 46">
              <a:extLst>
                <a:ext uri="{FF2B5EF4-FFF2-40B4-BE49-F238E27FC236}">
                  <a16:creationId xmlns:a16="http://schemas.microsoft.com/office/drawing/2014/main" id="{4FBD8868-A632-4067-AF48-307A785F864A}"/>
                </a:ext>
              </a:extLst>
            </p:cNvPr>
            <p:cNvSpPr/>
            <p:nvPr/>
          </p:nvSpPr>
          <p:spPr>
            <a:xfrm>
              <a:off x="601802" y="3593142"/>
              <a:ext cx="334031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1000+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Azure IoT Devices certified</a:t>
              </a:r>
              <a:r>
                <a:rPr kumimoji="0" lang="en-US" sz="1400" b="0" i="0" u="none" strike="noStrike" kern="1200" cap="none" spc="0" normalizeH="0" baseline="30000" noProof="0">
                  <a:ln>
                    <a:noFill/>
                  </a:ln>
                  <a:solidFill>
                    <a:srgbClr val="FFFFFF"/>
                  </a:solidFill>
                  <a:effectLst/>
                  <a:uLnTx/>
                  <a:uFillTx/>
                  <a:latin typeface="Segoe UI"/>
                  <a:ea typeface="+mn-ea"/>
                  <a:cs typeface="+mn-cs"/>
                </a:rPr>
                <a:t>1</a:t>
              </a:r>
            </a:p>
          </p:txBody>
        </p:sp>
        <p:pic>
          <p:nvPicPr>
            <p:cNvPr id="3" name="Graphic 2">
              <a:extLst>
                <a:ext uri="{FF2B5EF4-FFF2-40B4-BE49-F238E27FC236}">
                  <a16:creationId xmlns:a16="http://schemas.microsoft.com/office/drawing/2014/main" id="{A8523302-11E4-4107-B7E2-815378D75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6164" y="1625922"/>
              <a:ext cx="551589" cy="551589"/>
            </a:xfrm>
            <a:prstGeom prst="rect">
              <a:avLst/>
            </a:prstGeom>
          </p:spPr>
        </p:pic>
      </p:grpSp>
      <p:grpSp>
        <p:nvGrpSpPr>
          <p:cNvPr id="10" name="Group 9">
            <a:extLst>
              <a:ext uri="{FF2B5EF4-FFF2-40B4-BE49-F238E27FC236}">
                <a16:creationId xmlns:a16="http://schemas.microsoft.com/office/drawing/2014/main" id="{69055988-44CA-450D-8E34-800471FE89BF}"/>
              </a:ext>
            </a:extLst>
          </p:cNvPr>
          <p:cNvGrpSpPr/>
          <p:nvPr/>
        </p:nvGrpSpPr>
        <p:grpSpPr>
          <a:xfrm>
            <a:off x="4278644" y="2159314"/>
            <a:ext cx="3744840" cy="2551995"/>
            <a:chOff x="4278644" y="1625922"/>
            <a:chExt cx="3744840" cy="2551995"/>
          </a:xfrm>
        </p:grpSpPr>
        <p:sp>
          <p:nvSpPr>
            <p:cNvPr id="107" name="Rectangle: Rounded Corners 106">
              <a:extLst>
                <a:ext uri="{FF2B5EF4-FFF2-40B4-BE49-F238E27FC236}">
                  <a16:creationId xmlns:a16="http://schemas.microsoft.com/office/drawing/2014/main" id="{68FC8914-922F-4F09-A9F8-230258D9BA74}"/>
                </a:ext>
              </a:extLst>
            </p:cNvPr>
            <p:cNvSpPr/>
            <p:nvPr/>
          </p:nvSpPr>
          <p:spPr bwMode="auto">
            <a:xfrm>
              <a:off x="5199837" y="2214783"/>
              <a:ext cx="190245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IoT Hub</a:t>
              </a:r>
            </a:p>
          </p:txBody>
        </p:sp>
        <p:sp>
          <p:nvSpPr>
            <p:cNvPr id="43" name="Rectangle 42">
              <a:extLst>
                <a:ext uri="{FF2B5EF4-FFF2-40B4-BE49-F238E27FC236}">
                  <a16:creationId xmlns:a16="http://schemas.microsoft.com/office/drawing/2014/main" id="{40D0CAB4-9491-4F2B-8730-17348EAF3540}"/>
                </a:ext>
              </a:extLst>
            </p:cNvPr>
            <p:cNvSpPr/>
            <p:nvPr/>
          </p:nvSpPr>
          <p:spPr>
            <a:xfrm>
              <a:off x="4278644" y="2617653"/>
              <a:ext cx="3744840" cy="7386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Enable highly secure, flexible and reliable communication from the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cloud to the edge. </a:t>
              </a:r>
            </a:p>
          </p:txBody>
        </p:sp>
        <p:sp>
          <p:nvSpPr>
            <p:cNvPr id="48" name="Rectangle 47">
              <a:extLst>
                <a:ext uri="{FF2B5EF4-FFF2-40B4-BE49-F238E27FC236}">
                  <a16:creationId xmlns:a16="http://schemas.microsoft.com/office/drawing/2014/main" id="{EB6B8BEB-6E34-4905-973D-E701ABC0BD99}"/>
                </a:ext>
              </a:extLst>
            </p:cNvPr>
            <p:cNvSpPr/>
            <p:nvPr/>
          </p:nvSpPr>
          <p:spPr>
            <a:xfrm>
              <a:off x="4411682" y="3593142"/>
              <a:ext cx="334031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150 billion messages</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per month via IoT Hub</a:t>
              </a:r>
              <a:r>
                <a:rPr kumimoji="0" lang="en-US" sz="1400" b="0" i="0" u="none" strike="noStrike" kern="1200" cap="none" spc="0" normalizeH="0" baseline="30000" noProof="0">
                  <a:ln>
                    <a:noFill/>
                  </a:ln>
                  <a:solidFill>
                    <a:srgbClr val="FFFFFF"/>
                  </a:solidFill>
                  <a:effectLst/>
                  <a:uLnTx/>
                  <a:uFillTx/>
                  <a:latin typeface="Segoe UI"/>
                  <a:ea typeface="+mn-ea"/>
                  <a:cs typeface="+mn-cs"/>
                </a:rPr>
                <a:t>2</a:t>
              </a:r>
            </a:p>
          </p:txBody>
        </p:sp>
        <p:pic>
          <p:nvPicPr>
            <p:cNvPr id="5" name="Graphic 4">
              <a:extLst>
                <a:ext uri="{FF2B5EF4-FFF2-40B4-BE49-F238E27FC236}">
                  <a16:creationId xmlns:a16="http://schemas.microsoft.com/office/drawing/2014/main" id="{5A23B50E-0584-4EB2-88A3-ED40F6EC00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5269" y="1625922"/>
              <a:ext cx="551589" cy="551589"/>
            </a:xfrm>
            <a:prstGeom prst="rect">
              <a:avLst/>
            </a:prstGeom>
          </p:spPr>
        </p:pic>
      </p:gr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dirty="0">
                <a:solidFill>
                  <a:schemeClr val="bg2"/>
                </a:solidFill>
              </a:rPr>
              <a:t>Develop with choice</a:t>
            </a:r>
          </a:p>
        </p:txBody>
      </p:sp>
      <p:grpSp>
        <p:nvGrpSpPr>
          <p:cNvPr id="15" name="Group 14">
            <a:extLst>
              <a:ext uri="{FF2B5EF4-FFF2-40B4-BE49-F238E27FC236}">
                <a16:creationId xmlns:a16="http://schemas.microsoft.com/office/drawing/2014/main" id="{F861CA85-5A85-46F9-9287-E776BE2BE296}"/>
              </a:ext>
            </a:extLst>
          </p:cNvPr>
          <p:cNvGrpSpPr/>
          <p:nvPr/>
        </p:nvGrpSpPr>
        <p:grpSpPr>
          <a:xfrm>
            <a:off x="8117701" y="2111181"/>
            <a:ext cx="3610521" cy="2877127"/>
            <a:chOff x="8117701" y="2111181"/>
            <a:chExt cx="3610521" cy="2877127"/>
          </a:xfrm>
        </p:grpSpPr>
        <p:sp>
          <p:nvSpPr>
            <p:cNvPr id="108" name="Rectangle: Rounded Corners 107">
              <a:extLst>
                <a:ext uri="{FF2B5EF4-FFF2-40B4-BE49-F238E27FC236}">
                  <a16:creationId xmlns:a16="http://schemas.microsoft.com/office/drawing/2014/main" id="{F9587B98-1C7F-4E37-B9B7-79F5A3679443}"/>
                </a:ext>
              </a:extLst>
            </p:cNvPr>
            <p:cNvSpPr/>
            <p:nvPr/>
          </p:nvSpPr>
          <p:spPr bwMode="auto">
            <a:xfrm>
              <a:off x="9121809" y="2592370"/>
              <a:ext cx="1524642" cy="75050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Digital Twins</a:t>
              </a:r>
            </a:p>
          </p:txBody>
        </p:sp>
        <p:sp>
          <p:nvSpPr>
            <p:cNvPr id="44" name="Rectangle 43">
              <a:extLst>
                <a:ext uri="{FF2B5EF4-FFF2-40B4-BE49-F238E27FC236}">
                  <a16:creationId xmlns:a16="http://schemas.microsoft.com/office/drawing/2014/main" id="{03D32946-4D5E-46A8-B3F0-5D9367580F48}"/>
                </a:ext>
              </a:extLst>
            </p:cNvPr>
            <p:cNvSpPr/>
            <p:nvPr/>
          </p:nvSpPr>
          <p:spPr>
            <a:xfrm>
              <a:off x="8241507" y="3151045"/>
              <a:ext cx="3285249"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comprehensive digital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models of entire environments.</a:t>
              </a:r>
              <a:r>
                <a:rPr kumimoji="0" lang="en-US" sz="1400" b="0" i="0" u="none" strike="noStrike" kern="1200" cap="none" spc="0" normalizeH="0" baseline="30000" noProof="0">
                  <a:ln>
                    <a:noFill/>
                  </a:ln>
                  <a:solidFill>
                    <a:srgbClr val="FFFFFF"/>
                  </a:solidFill>
                  <a:effectLst/>
                  <a:uLnTx/>
                  <a:uFillTx/>
                  <a:latin typeface="Segoe UI"/>
                  <a:ea typeface="+mn-ea"/>
                  <a:cs typeface="+mn-cs"/>
                </a:rPr>
                <a:t>3</a:t>
              </a:r>
              <a:r>
                <a:rPr kumimoji="0" lang="en-US" sz="1400" b="0" i="0" u="none" strike="noStrike" kern="1200" cap="none" spc="0" normalizeH="0" baseline="0" noProof="0">
                  <a:ln>
                    <a:noFill/>
                  </a:ln>
                  <a:solidFill>
                    <a:srgbClr val="FFFFFF"/>
                  </a:solidFill>
                  <a:effectLst/>
                  <a:uLnTx/>
                  <a:uFillTx/>
                  <a:latin typeface="Segoe UI"/>
                  <a:ea typeface="+mn-ea"/>
                  <a:cs typeface="+mn-cs"/>
                </a:rPr>
                <a:t> </a:t>
              </a:r>
            </a:p>
          </p:txBody>
        </p:sp>
        <p:sp>
          <p:nvSpPr>
            <p:cNvPr id="49" name="Rectangle 48">
              <a:extLst>
                <a:ext uri="{FF2B5EF4-FFF2-40B4-BE49-F238E27FC236}">
                  <a16:creationId xmlns:a16="http://schemas.microsoft.com/office/drawing/2014/main" id="{D8494E7F-813C-4FD4-B695-3EBFAF72E1A3}"/>
                </a:ext>
              </a:extLst>
            </p:cNvPr>
            <p:cNvSpPr/>
            <p:nvPr/>
          </p:nvSpPr>
          <p:spPr>
            <a:xfrm>
              <a:off x="8117701" y="4126534"/>
              <a:ext cx="3610521" cy="86177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Gartner includes Microsoft as a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50E6FF"/>
                  </a:solidFill>
                  <a:effectLst/>
                  <a:uLnTx/>
                  <a:uFillTx/>
                  <a:latin typeface="Segoe UI Semibold"/>
                  <a:ea typeface="+mn-ea"/>
                  <a:cs typeface="+mn-cs"/>
                </a:rPr>
                <a:t>Digital-Twin-Enabled Application Provider</a:t>
              </a:r>
              <a:r>
                <a:rPr kumimoji="0" lang="en-US" sz="1400" b="0" i="0" u="none" strike="noStrike" kern="1200" cap="none" spc="0" normalizeH="0" baseline="30000" noProof="0">
                  <a:ln>
                    <a:noFill/>
                  </a:ln>
                  <a:solidFill>
                    <a:srgbClr val="FFFFFF"/>
                  </a:solidFill>
                  <a:effectLst/>
                  <a:uLnTx/>
                  <a:uFillTx/>
                  <a:latin typeface="Segoe UI"/>
                  <a:ea typeface="+mn-ea"/>
                  <a:cs typeface="+mn-cs"/>
                </a:rPr>
                <a:t>3</a:t>
              </a:r>
            </a:p>
          </p:txBody>
        </p:sp>
        <p:pic>
          <p:nvPicPr>
            <p:cNvPr id="387074" name="Picture 2" descr="azure-digital-twins - Microsoft Q&amp;A">
              <a:extLst>
                <a:ext uri="{FF2B5EF4-FFF2-40B4-BE49-F238E27FC236}">
                  <a16:creationId xmlns:a16="http://schemas.microsoft.com/office/drawing/2014/main" id="{6784C5AA-7566-43A7-8BEB-3988EFAAE8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4287" y="2111181"/>
              <a:ext cx="659686" cy="6596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23192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0 4.44444E-6 L 0 0.01898 " pathEditMode="relative" rAng="0" ptsTypes="AA">
                                      <p:cBhvr>
                                        <p:cTn id="12" dur="700" spd="-100000" fill="hold"/>
                                        <p:tgtEl>
                                          <p:spTgt spid="8"/>
                                        </p:tgtEl>
                                        <p:attrNameLst>
                                          <p:attrName>ppt_x</p:attrName>
                                          <p:attrName>ppt_y</p:attrName>
                                        </p:attrNameLst>
                                      </p:cBhvr>
                                      <p:rCtr x="0" y="949"/>
                                    </p:animMotion>
                                  </p:childTnLst>
                                </p:cTn>
                              </p:par>
                              <p:par>
                                <p:cTn id="13" presetID="10" presetClass="entr" presetSubtype="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250"/>
                                  </p:stCondLst>
                                  <p:childTnLst>
                                    <p:animMotion origin="layout" path="M 0 4.44444E-6 L 0 0.01898 " pathEditMode="relative" rAng="0" ptsTypes="AA">
                                      <p:cBhvr>
                                        <p:cTn id="17" dur="700" spd="-100000" fill="hold"/>
                                        <p:tgtEl>
                                          <p:spTgt spid="10"/>
                                        </p:tgtEl>
                                        <p:attrNameLst>
                                          <p:attrName>ppt_x</p:attrName>
                                          <p:attrName>ppt_y</p:attrName>
                                        </p:attrNameLst>
                                      </p:cBhvr>
                                      <p:rCtr x="0" y="949"/>
                                    </p:animMotion>
                                  </p:childTnLst>
                                </p:cTn>
                              </p:par>
                              <p:par>
                                <p:cTn id="18" presetID="10" presetClass="entr" presetSubtype="0" fill="hold"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500"/>
                                  </p:stCondLst>
                                  <p:childTnLst>
                                    <p:animMotion origin="layout" path="M 0 4.44444E-6 L 0 0.01898 " pathEditMode="relative" rAng="0" ptsTypes="AA">
                                      <p:cBhvr>
                                        <p:cTn id="22" dur="700" spd="-100000" fill="hold"/>
                                        <p:tgtEl>
                                          <p:spTgt spid="15"/>
                                        </p:tgtEl>
                                        <p:attrNameLst>
                                          <p:attrName>ppt_x</p:attrName>
                                          <p:attrName>ppt_y</p:attrName>
                                        </p:attrNameLst>
                                      </p:cBhvr>
                                      <p:rCtr x="0" y="949"/>
                                    </p:animMotion>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par>
                                <p:cTn id="28" presetID="9" presetClass="emph" presetSubtype="0" nodeType="withEffect">
                                  <p:stCondLst>
                                    <p:cond delay="0"/>
                                  </p:stCondLst>
                                  <p:childTnLst>
                                    <p:set>
                                      <p:cBhvr>
                                        <p:cTn id="29" dur="indefinite"/>
                                        <p:tgtEl>
                                          <p:spTgt spid="15"/>
                                        </p:tgtEl>
                                        <p:attrNameLst>
                                          <p:attrName>style.opacity</p:attrName>
                                        </p:attrNameLst>
                                      </p:cBhvr>
                                      <p:to>
                                        <p:strVal val="0.5"/>
                                      </p:to>
                                    </p:set>
                                    <p:animEffect filter="image" prLst="opacity: 0.5">
                                      <p:cBhvr rctx="IE">
                                        <p:cTn id="3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A39775FF-3CCB-48F6-9BAB-99B18AB869C0}"/>
              </a:ext>
            </a:extLst>
          </p:cNvPr>
          <p:cNvSpPr/>
          <p:nvPr/>
        </p:nvSpPr>
        <p:spPr>
          <a:xfrm>
            <a:off x="517830" y="2104437"/>
            <a:ext cx="7824544" cy="4393633"/>
          </a:xfrm>
          <a:prstGeom prst="rect">
            <a:avLst/>
          </a:prstGeom>
          <a:solidFill>
            <a:schemeClr val="tx2">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bg1"/>
              </a:solidFill>
              <a:latin typeface="Segoe UI"/>
            </a:endParaRPr>
          </a:p>
        </p:txBody>
      </p:sp>
      <p:sp>
        <p:nvSpPr>
          <p:cNvPr id="83" name="Rectangle 82">
            <a:extLst>
              <a:ext uri="{FF2B5EF4-FFF2-40B4-BE49-F238E27FC236}">
                <a16:creationId xmlns:a16="http://schemas.microsoft.com/office/drawing/2014/main" id="{5B9D2D80-910E-4E15-9894-32FB0D97CFF4}"/>
              </a:ext>
            </a:extLst>
          </p:cNvPr>
          <p:cNvSpPr/>
          <p:nvPr/>
        </p:nvSpPr>
        <p:spPr>
          <a:xfrm>
            <a:off x="8878429" y="2104437"/>
            <a:ext cx="2772342" cy="4393633"/>
          </a:xfrm>
          <a:prstGeom prst="rect">
            <a:avLst/>
          </a:prstGeom>
          <a:solidFill>
            <a:schemeClr val="tx2">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bg1"/>
              </a:solidFill>
              <a:latin typeface="Segoe UI"/>
            </a:endParaRPr>
          </a:p>
        </p:txBody>
      </p:sp>
      <p:sp>
        <p:nvSpPr>
          <p:cNvPr id="84" name="Text Placeholder 7">
            <a:extLst>
              <a:ext uri="{FF2B5EF4-FFF2-40B4-BE49-F238E27FC236}">
                <a16:creationId xmlns:a16="http://schemas.microsoft.com/office/drawing/2014/main" id="{AA985A5E-CB27-4B92-8670-594E539F9340}"/>
              </a:ext>
            </a:extLst>
          </p:cNvPr>
          <p:cNvSpPr txBox="1">
            <a:spLocks/>
          </p:cNvSpPr>
          <p:nvPr/>
        </p:nvSpPr>
        <p:spPr>
          <a:xfrm>
            <a:off x="3171914" y="3023742"/>
            <a:ext cx="1982895" cy="477727"/>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Enterprise scale </a:t>
            </a:r>
            <a:br>
              <a:rPr lang="en-US" sz="1800">
                <a:solidFill>
                  <a:schemeClr val="bg1"/>
                </a:solidFill>
                <a:latin typeface="Segoe UI Semilight" panose="020B0402040204020203" pitchFamily="34" charset="0"/>
                <a:cs typeface="Segoe UI Semilight" panose="020B0402040204020203" pitchFamily="34" charset="0"/>
              </a:rPr>
            </a:br>
            <a:r>
              <a:rPr lang="en-US" sz="1800">
                <a:solidFill>
                  <a:schemeClr val="bg1"/>
                </a:solidFill>
                <a:latin typeface="Segoe UI Semilight" panose="020B0402040204020203" pitchFamily="34" charset="0"/>
                <a:cs typeface="Segoe UI Semilight" panose="020B0402040204020203" pitchFamily="34" charset="0"/>
              </a:rPr>
              <a:t>&amp; integration</a:t>
            </a:r>
          </a:p>
          <a:p>
            <a:pPr marL="10707" lvl="1" algn="ctr" defTabSz="271850">
              <a:defRPr/>
            </a:pPr>
            <a:endParaRPr lang="en-US" sz="1400">
              <a:solidFill>
                <a:schemeClr val="bg1"/>
              </a:solidFill>
              <a:latin typeface="Segoe UI Semibold" panose="020B0702040204020203" pitchFamily="34" charset="0"/>
              <a:cs typeface="Segoe UI Semibold" panose="020B0702040204020203" pitchFamily="34" charset="0"/>
            </a:endParaRPr>
          </a:p>
        </p:txBody>
      </p:sp>
      <p:sp>
        <p:nvSpPr>
          <p:cNvPr id="85" name="Text Placeholder 7">
            <a:extLst>
              <a:ext uri="{FF2B5EF4-FFF2-40B4-BE49-F238E27FC236}">
                <a16:creationId xmlns:a16="http://schemas.microsoft.com/office/drawing/2014/main" id="{923F50D3-86B5-44FD-B253-389CC2BBC08B}"/>
              </a:ext>
            </a:extLst>
          </p:cNvPr>
          <p:cNvSpPr txBox="1">
            <a:spLocks/>
          </p:cNvSpPr>
          <p:nvPr/>
        </p:nvSpPr>
        <p:spPr>
          <a:xfrm>
            <a:off x="2842714" y="3898572"/>
            <a:ext cx="2641294" cy="2343106"/>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a:solidFill>
                  <a:schemeClr val="bg1"/>
                </a:solidFill>
                <a:latin typeface="Segoe UI"/>
              </a:rPr>
              <a:t>Billions of messages</a:t>
            </a:r>
          </a:p>
          <a:p>
            <a:pPr lvl="1" algn="ctr" defTabSz="932563">
              <a:defRPr/>
            </a:pPr>
            <a:r>
              <a:rPr lang="en-US" sz="1200">
                <a:solidFill>
                  <a:schemeClr val="bg1"/>
                </a:solidFill>
                <a:latin typeface="Segoe UI"/>
              </a:rPr>
              <a:t>Scale up and down</a:t>
            </a:r>
          </a:p>
          <a:p>
            <a:pPr lvl="1" algn="ctr" defTabSz="932563">
              <a:defRPr/>
            </a:pPr>
            <a:r>
              <a:rPr lang="en-US" sz="1200">
                <a:solidFill>
                  <a:schemeClr val="bg1"/>
                </a:solidFill>
                <a:latin typeface="Segoe UI"/>
              </a:rPr>
              <a:t>Declarative Message Routes</a:t>
            </a:r>
          </a:p>
          <a:p>
            <a:pPr lvl="1" algn="ctr" defTabSz="932563">
              <a:defRPr/>
            </a:pPr>
            <a:r>
              <a:rPr lang="en-US" sz="1200">
                <a:solidFill>
                  <a:schemeClr val="bg1"/>
                </a:solidFill>
                <a:latin typeface="Segoe UI"/>
              </a:rPr>
              <a:t>File Upload</a:t>
            </a:r>
          </a:p>
          <a:p>
            <a:pPr lvl="1" algn="ctr" defTabSz="932563">
              <a:defRPr/>
            </a:pPr>
            <a:r>
              <a:rPr lang="en-US" sz="1200" err="1">
                <a:solidFill>
                  <a:schemeClr val="bg1"/>
                </a:solidFill>
                <a:latin typeface="Segoe UI"/>
              </a:rPr>
              <a:t>WebSockets</a:t>
            </a:r>
            <a:r>
              <a:rPr lang="en-US" sz="1200">
                <a:solidFill>
                  <a:schemeClr val="bg1"/>
                </a:solidFill>
                <a:latin typeface="Segoe UI"/>
              </a:rPr>
              <a:t> &amp; Multiplexing</a:t>
            </a:r>
          </a:p>
          <a:p>
            <a:pPr lvl="1" algn="ctr" defTabSz="932563">
              <a:defRPr/>
            </a:pPr>
            <a:r>
              <a:rPr lang="en-US" sz="1200">
                <a:solidFill>
                  <a:schemeClr val="bg1"/>
                </a:solidFill>
                <a:latin typeface="Segoe UI"/>
              </a:rPr>
              <a:t>Azure Monitor</a:t>
            </a:r>
          </a:p>
          <a:p>
            <a:pPr lvl="1" algn="ctr" defTabSz="932563">
              <a:defRPr/>
            </a:pPr>
            <a:r>
              <a:rPr lang="en-US" sz="1200">
                <a:solidFill>
                  <a:schemeClr val="bg1"/>
                </a:solidFill>
                <a:latin typeface="Segoe UI"/>
              </a:rPr>
              <a:t>Azure Resource Health</a:t>
            </a:r>
          </a:p>
          <a:p>
            <a:pPr lvl="1" algn="ctr" defTabSz="932563">
              <a:defRPr/>
            </a:pPr>
            <a:r>
              <a:rPr lang="en-US" sz="1200">
                <a:solidFill>
                  <a:schemeClr val="bg1"/>
                </a:solidFill>
                <a:latin typeface="Segoe UI"/>
              </a:rPr>
              <a:t>Configuration Management</a:t>
            </a:r>
          </a:p>
        </p:txBody>
      </p:sp>
      <p:cxnSp>
        <p:nvCxnSpPr>
          <p:cNvPr id="86" name="Straight Connector 85">
            <a:extLst>
              <a:ext uri="{FF2B5EF4-FFF2-40B4-BE49-F238E27FC236}">
                <a16:creationId xmlns:a16="http://schemas.microsoft.com/office/drawing/2014/main" id="{89DF78A7-83D9-4362-A007-7B2F01909ED3}"/>
              </a:ext>
            </a:extLst>
          </p:cNvPr>
          <p:cNvCxnSpPr/>
          <p:nvPr/>
        </p:nvCxnSpPr>
        <p:spPr>
          <a:xfrm>
            <a:off x="3477629" y="3767217"/>
            <a:ext cx="1371465" cy="0"/>
          </a:xfrm>
          <a:prstGeom prst="line">
            <a:avLst/>
          </a:prstGeom>
          <a:noFill/>
          <a:ln w="19050" cap="flat" cmpd="sng" algn="ctr">
            <a:solidFill>
              <a:schemeClr val="tx2"/>
            </a:solidFill>
            <a:prstDash val="sysDot"/>
          </a:ln>
          <a:effectLst/>
        </p:spPr>
      </p:cxnSp>
      <p:sp>
        <p:nvSpPr>
          <p:cNvPr id="87" name="Text Placeholder 8">
            <a:extLst>
              <a:ext uri="{FF2B5EF4-FFF2-40B4-BE49-F238E27FC236}">
                <a16:creationId xmlns:a16="http://schemas.microsoft.com/office/drawing/2014/main" id="{5A558FF3-0E36-4A4B-BBE6-74FF8BDD0B62}"/>
              </a:ext>
            </a:extLst>
          </p:cNvPr>
          <p:cNvSpPr txBox="1">
            <a:spLocks/>
          </p:cNvSpPr>
          <p:nvPr/>
        </p:nvSpPr>
        <p:spPr>
          <a:xfrm>
            <a:off x="5875322" y="3023744"/>
            <a:ext cx="1982894" cy="477653"/>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End-to-end </a:t>
            </a:r>
            <a:br>
              <a:rPr lang="en-US" sz="1800">
                <a:solidFill>
                  <a:schemeClr val="bg1"/>
                </a:solidFill>
                <a:latin typeface="Segoe UI Semilight" panose="020B0402040204020203" pitchFamily="34" charset="0"/>
                <a:cs typeface="Segoe UI Semilight" panose="020B0402040204020203" pitchFamily="34" charset="0"/>
              </a:rPr>
            </a:br>
            <a:r>
              <a:rPr lang="en-US" sz="1800">
                <a:solidFill>
                  <a:schemeClr val="bg1"/>
                </a:solidFill>
                <a:latin typeface="Segoe UI Semilight" panose="020B0402040204020203" pitchFamily="34" charset="0"/>
                <a:cs typeface="Segoe UI Semilight" panose="020B0402040204020203" pitchFamily="34" charset="0"/>
              </a:rPr>
              <a:t>security</a:t>
            </a:r>
          </a:p>
          <a:p>
            <a:pPr algn="ctr" defTabSz="271850">
              <a:defRPr/>
            </a:pPr>
            <a:endParaRPr lang="en-US" sz="1800">
              <a:solidFill>
                <a:schemeClr val="bg1"/>
              </a:solidFill>
              <a:latin typeface="Segoe UI Semibold" panose="020B0702040204020203" pitchFamily="34" charset="0"/>
              <a:cs typeface="Segoe UI Semibold" panose="020B0702040204020203" pitchFamily="34" charset="0"/>
            </a:endParaRPr>
          </a:p>
        </p:txBody>
      </p:sp>
      <p:sp>
        <p:nvSpPr>
          <p:cNvPr id="88" name="Text Placeholder 8">
            <a:extLst>
              <a:ext uri="{FF2B5EF4-FFF2-40B4-BE49-F238E27FC236}">
                <a16:creationId xmlns:a16="http://schemas.microsoft.com/office/drawing/2014/main" id="{946B3C3B-5E18-4966-AED6-7AD2C180AC6A}"/>
              </a:ext>
            </a:extLst>
          </p:cNvPr>
          <p:cNvSpPr txBox="1">
            <a:spLocks/>
          </p:cNvSpPr>
          <p:nvPr/>
        </p:nvSpPr>
        <p:spPr>
          <a:xfrm>
            <a:off x="5564071" y="3898572"/>
            <a:ext cx="2605394" cy="2343106"/>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dirty="0">
                <a:solidFill>
                  <a:schemeClr val="bg1"/>
                </a:solidFill>
                <a:latin typeface="Segoe UI"/>
              </a:rPr>
              <a:t>Per Device Certificates</a:t>
            </a:r>
          </a:p>
          <a:p>
            <a:pPr lvl="1" algn="ctr" defTabSz="932563">
              <a:defRPr/>
            </a:pPr>
            <a:r>
              <a:rPr lang="en-US" sz="1200" dirty="0">
                <a:solidFill>
                  <a:schemeClr val="bg1"/>
                </a:solidFill>
                <a:latin typeface="Segoe UI"/>
              </a:rPr>
              <a:t>Per Device Enable/Disable</a:t>
            </a:r>
          </a:p>
          <a:p>
            <a:pPr lvl="1" algn="ctr" defTabSz="932563">
              <a:defRPr/>
            </a:pPr>
            <a:r>
              <a:rPr lang="en-US" sz="1200" dirty="0">
                <a:solidFill>
                  <a:schemeClr val="bg1"/>
                </a:solidFill>
                <a:latin typeface="Segoe UI"/>
              </a:rPr>
              <a:t>TLS Security</a:t>
            </a:r>
          </a:p>
          <a:p>
            <a:pPr lvl="1" algn="ctr" defTabSz="932563">
              <a:defRPr/>
            </a:pPr>
            <a:r>
              <a:rPr lang="en-US" sz="1200" dirty="0">
                <a:solidFill>
                  <a:schemeClr val="bg1"/>
                </a:solidFill>
                <a:latin typeface="Segoe UI"/>
              </a:rPr>
              <a:t>X.509 Support</a:t>
            </a:r>
          </a:p>
          <a:p>
            <a:pPr lvl="1" algn="ctr" defTabSz="932563">
              <a:defRPr/>
            </a:pPr>
            <a:r>
              <a:rPr lang="en-US" sz="1200" dirty="0">
                <a:solidFill>
                  <a:schemeClr val="bg1"/>
                </a:solidFill>
                <a:latin typeface="Segoe UI"/>
              </a:rPr>
              <a:t>IP Whitelisting/Blacklisting</a:t>
            </a:r>
          </a:p>
          <a:p>
            <a:pPr lvl="1" algn="ctr" defTabSz="932563">
              <a:defRPr/>
            </a:pPr>
            <a:r>
              <a:rPr lang="en-US" sz="1200" dirty="0">
                <a:solidFill>
                  <a:schemeClr val="bg1"/>
                </a:solidFill>
                <a:latin typeface="Segoe UI"/>
              </a:rPr>
              <a:t>Shared Access Polices</a:t>
            </a:r>
          </a:p>
          <a:p>
            <a:pPr lvl="1" algn="ctr" defTabSz="932563">
              <a:defRPr/>
            </a:pPr>
            <a:r>
              <a:rPr lang="en-US" sz="1200" dirty="0">
                <a:solidFill>
                  <a:schemeClr val="bg1"/>
                </a:solidFill>
                <a:latin typeface="Segoe UI"/>
              </a:rPr>
              <a:t>Firmware/Software Updates</a:t>
            </a:r>
          </a:p>
          <a:p>
            <a:pPr lvl="1" algn="ctr" defTabSz="932563">
              <a:defRPr/>
            </a:pPr>
            <a:r>
              <a:rPr lang="en-US" sz="1200" dirty="0">
                <a:solidFill>
                  <a:schemeClr val="bg1"/>
                </a:solidFill>
                <a:latin typeface="Segoe UI"/>
              </a:rPr>
              <a:t>Azure Defender Support</a:t>
            </a:r>
          </a:p>
        </p:txBody>
      </p:sp>
      <p:cxnSp>
        <p:nvCxnSpPr>
          <p:cNvPr id="89" name="Straight Connector 88">
            <a:extLst>
              <a:ext uri="{FF2B5EF4-FFF2-40B4-BE49-F238E27FC236}">
                <a16:creationId xmlns:a16="http://schemas.microsoft.com/office/drawing/2014/main" id="{F52E9B01-28B1-4944-82FE-1C59E4FD5DE7}"/>
              </a:ext>
            </a:extLst>
          </p:cNvPr>
          <p:cNvCxnSpPr/>
          <p:nvPr/>
        </p:nvCxnSpPr>
        <p:spPr>
          <a:xfrm>
            <a:off x="6181035" y="3767788"/>
            <a:ext cx="1371465" cy="0"/>
          </a:xfrm>
          <a:prstGeom prst="line">
            <a:avLst/>
          </a:prstGeom>
          <a:noFill/>
          <a:ln w="19050" cap="flat" cmpd="sng" algn="ctr">
            <a:solidFill>
              <a:schemeClr val="tx2"/>
            </a:solidFill>
            <a:prstDash val="sysDot"/>
          </a:ln>
          <a:effectLst/>
        </p:spPr>
      </p:cxnSp>
      <p:sp>
        <p:nvSpPr>
          <p:cNvPr id="90" name="Text Placeholder 6">
            <a:extLst>
              <a:ext uri="{FF2B5EF4-FFF2-40B4-BE49-F238E27FC236}">
                <a16:creationId xmlns:a16="http://schemas.microsoft.com/office/drawing/2014/main" id="{A4184A91-F3DB-4CDA-BD68-7DFB4DA875E7}"/>
              </a:ext>
            </a:extLst>
          </p:cNvPr>
          <p:cNvSpPr txBox="1">
            <a:spLocks/>
          </p:cNvSpPr>
          <p:nvPr/>
        </p:nvSpPr>
        <p:spPr>
          <a:xfrm>
            <a:off x="612387" y="3023744"/>
            <a:ext cx="1982895" cy="477653"/>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Bi-directional communication</a:t>
            </a:r>
            <a:endParaRPr lang="en-US" sz="1400">
              <a:solidFill>
                <a:schemeClr val="bg1"/>
              </a:solidFill>
              <a:latin typeface="Segoe UI Semilight" panose="020B0402040204020203" pitchFamily="34" charset="0"/>
              <a:cs typeface="Segoe UI Semilight" panose="020B0402040204020203" pitchFamily="34" charset="0"/>
            </a:endParaRPr>
          </a:p>
        </p:txBody>
      </p:sp>
      <p:sp>
        <p:nvSpPr>
          <p:cNvPr id="91" name="Text Placeholder 6">
            <a:extLst>
              <a:ext uri="{FF2B5EF4-FFF2-40B4-BE49-F238E27FC236}">
                <a16:creationId xmlns:a16="http://schemas.microsoft.com/office/drawing/2014/main" id="{3D37850B-9A2C-4501-9571-B864A2BC86A1}"/>
              </a:ext>
            </a:extLst>
          </p:cNvPr>
          <p:cNvSpPr txBox="1">
            <a:spLocks/>
          </p:cNvSpPr>
          <p:nvPr/>
        </p:nvSpPr>
        <p:spPr>
          <a:xfrm>
            <a:off x="343068" y="3898573"/>
            <a:ext cx="2521532" cy="2512615"/>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a:solidFill>
                  <a:schemeClr val="bg1"/>
                </a:solidFill>
                <a:latin typeface="Segoe UI"/>
              </a:rPr>
              <a:t>Millions of Devices</a:t>
            </a:r>
          </a:p>
          <a:p>
            <a:pPr lvl="1" algn="ctr" defTabSz="932563">
              <a:defRPr/>
            </a:pPr>
            <a:r>
              <a:rPr lang="en-US" sz="1200">
                <a:solidFill>
                  <a:schemeClr val="bg1"/>
                </a:solidFill>
                <a:latin typeface="Segoe UI"/>
              </a:rPr>
              <a:t>Multi-language, open source SDKs</a:t>
            </a:r>
          </a:p>
          <a:p>
            <a:pPr lvl="1" algn="ctr" defTabSz="932563">
              <a:defRPr/>
            </a:pPr>
            <a:r>
              <a:rPr lang="en-US" sz="1200">
                <a:solidFill>
                  <a:schemeClr val="bg1"/>
                </a:solidFill>
                <a:latin typeface="Segoe UI"/>
              </a:rPr>
              <a:t>HTTPS/AMQPS/MQTTS</a:t>
            </a:r>
          </a:p>
          <a:p>
            <a:pPr lvl="1" algn="ctr" defTabSz="932563">
              <a:defRPr/>
            </a:pPr>
            <a:r>
              <a:rPr lang="en-US" sz="1200">
                <a:solidFill>
                  <a:schemeClr val="bg1"/>
                </a:solidFill>
                <a:latin typeface="Segoe UI"/>
              </a:rPr>
              <a:t>Send Telemetry</a:t>
            </a:r>
          </a:p>
          <a:p>
            <a:pPr lvl="1" algn="ctr" defTabSz="932563">
              <a:defRPr/>
            </a:pPr>
            <a:r>
              <a:rPr lang="en-US" sz="1200">
                <a:solidFill>
                  <a:schemeClr val="bg1"/>
                </a:solidFill>
                <a:latin typeface="Segoe UI"/>
              </a:rPr>
              <a:t>Receive Commands</a:t>
            </a:r>
          </a:p>
          <a:p>
            <a:pPr lvl="1" algn="ctr" defTabSz="932563">
              <a:defRPr/>
            </a:pPr>
            <a:r>
              <a:rPr lang="en-US" sz="1200">
                <a:solidFill>
                  <a:schemeClr val="bg1"/>
                </a:solidFill>
                <a:latin typeface="Segoe UI"/>
              </a:rPr>
              <a:t>Device Management</a:t>
            </a:r>
          </a:p>
          <a:p>
            <a:pPr lvl="1" algn="ctr" defTabSz="932563">
              <a:defRPr/>
            </a:pPr>
            <a:r>
              <a:rPr lang="en-US" sz="1200">
                <a:solidFill>
                  <a:schemeClr val="bg1"/>
                </a:solidFill>
                <a:latin typeface="Segoe UI"/>
              </a:rPr>
              <a:t>Device Twins</a:t>
            </a:r>
          </a:p>
          <a:p>
            <a:pPr lvl="1" algn="ctr" defTabSz="932563">
              <a:defRPr/>
            </a:pPr>
            <a:r>
              <a:rPr lang="en-US" sz="1200">
                <a:solidFill>
                  <a:schemeClr val="bg1"/>
                </a:solidFill>
                <a:latin typeface="Segoe UI"/>
              </a:rPr>
              <a:t>Queries &amp; Jobs</a:t>
            </a:r>
          </a:p>
        </p:txBody>
      </p:sp>
      <p:cxnSp>
        <p:nvCxnSpPr>
          <p:cNvPr id="92" name="Straight Connector 91">
            <a:extLst>
              <a:ext uri="{FF2B5EF4-FFF2-40B4-BE49-F238E27FC236}">
                <a16:creationId xmlns:a16="http://schemas.microsoft.com/office/drawing/2014/main" id="{3ADD9071-C36D-418D-8FCD-9FE416F56ED4}"/>
              </a:ext>
            </a:extLst>
          </p:cNvPr>
          <p:cNvCxnSpPr/>
          <p:nvPr/>
        </p:nvCxnSpPr>
        <p:spPr>
          <a:xfrm>
            <a:off x="918102" y="3751387"/>
            <a:ext cx="1371465" cy="0"/>
          </a:xfrm>
          <a:prstGeom prst="line">
            <a:avLst/>
          </a:prstGeom>
          <a:noFill/>
          <a:ln w="19050" cap="flat" cmpd="sng" algn="ctr">
            <a:solidFill>
              <a:schemeClr val="tx2"/>
            </a:solidFill>
            <a:prstDash val="sysDot"/>
          </a:ln>
          <a:effectLst/>
        </p:spPr>
      </p:cxnSp>
      <p:sp>
        <p:nvSpPr>
          <p:cNvPr id="93" name="Text Placeholder 8">
            <a:extLst>
              <a:ext uri="{FF2B5EF4-FFF2-40B4-BE49-F238E27FC236}">
                <a16:creationId xmlns:a16="http://schemas.microsoft.com/office/drawing/2014/main" id="{F596F23D-91AE-442C-ADE9-A041C3457562}"/>
              </a:ext>
            </a:extLst>
          </p:cNvPr>
          <p:cNvSpPr txBox="1">
            <a:spLocks/>
          </p:cNvSpPr>
          <p:nvPr/>
        </p:nvSpPr>
        <p:spPr>
          <a:xfrm>
            <a:off x="9056325" y="3023744"/>
            <a:ext cx="2416547" cy="477653"/>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IoT-scale automated provisioning</a:t>
            </a:r>
          </a:p>
          <a:p>
            <a:pPr algn="ctr" defTabSz="271850">
              <a:defRPr/>
            </a:pPr>
            <a:endParaRPr lang="en-US" sz="1800">
              <a:solidFill>
                <a:schemeClr val="bg1"/>
              </a:solidFill>
              <a:latin typeface="Segoe UI Semibold" panose="020B0702040204020203" pitchFamily="34" charset="0"/>
              <a:cs typeface="Segoe UI Semibold" panose="020B0702040204020203" pitchFamily="34" charset="0"/>
            </a:endParaRPr>
          </a:p>
        </p:txBody>
      </p:sp>
      <p:sp>
        <p:nvSpPr>
          <p:cNvPr id="94" name="Text Placeholder 8">
            <a:extLst>
              <a:ext uri="{FF2B5EF4-FFF2-40B4-BE49-F238E27FC236}">
                <a16:creationId xmlns:a16="http://schemas.microsoft.com/office/drawing/2014/main" id="{81E2E5FF-BE10-4846-9B9D-53C1BBF6533B}"/>
              </a:ext>
            </a:extLst>
          </p:cNvPr>
          <p:cNvSpPr txBox="1">
            <a:spLocks/>
          </p:cNvSpPr>
          <p:nvPr/>
        </p:nvSpPr>
        <p:spPr>
          <a:xfrm>
            <a:off x="9112870" y="3898572"/>
            <a:ext cx="2303457" cy="1829705"/>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a:solidFill>
                  <a:schemeClr val="bg1"/>
                </a:solidFill>
                <a:latin typeface="Segoe UI"/>
              </a:rPr>
              <a:t>Zero-touch provisioning</a:t>
            </a:r>
          </a:p>
          <a:p>
            <a:pPr lvl="1" algn="ctr" defTabSz="932563">
              <a:defRPr/>
            </a:pPr>
            <a:r>
              <a:rPr lang="en-US" sz="1200">
                <a:solidFill>
                  <a:schemeClr val="bg1"/>
                </a:solidFill>
                <a:latin typeface="Segoe UI"/>
              </a:rPr>
              <a:t>Centralize  your provisioning workflow</a:t>
            </a:r>
          </a:p>
          <a:p>
            <a:pPr lvl="1" algn="ctr" defTabSz="932563">
              <a:defRPr/>
            </a:pPr>
            <a:r>
              <a:rPr lang="en-US" sz="1200">
                <a:solidFill>
                  <a:schemeClr val="bg1"/>
                </a:solidFill>
                <a:latin typeface="Segoe UI"/>
              </a:rPr>
              <a:t>Load balance across multiple IoT Hubs</a:t>
            </a:r>
          </a:p>
          <a:p>
            <a:pPr lvl="1" algn="ctr" defTabSz="932563">
              <a:defRPr/>
            </a:pPr>
            <a:r>
              <a:rPr lang="en-US" sz="1200">
                <a:solidFill>
                  <a:schemeClr val="bg1"/>
                </a:solidFill>
                <a:latin typeface="Segoe UI"/>
              </a:rPr>
              <a:t>Re-provisioning support</a:t>
            </a:r>
          </a:p>
          <a:p>
            <a:pPr lvl="1" algn="ctr" defTabSz="932563">
              <a:defRPr/>
            </a:pPr>
            <a:r>
              <a:rPr lang="en-US" sz="1200">
                <a:solidFill>
                  <a:schemeClr val="bg1"/>
                </a:solidFill>
                <a:latin typeface="Segoe UI"/>
              </a:rPr>
              <a:t>Supports TPM + X.509</a:t>
            </a:r>
          </a:p>
        </p:txBody>
      </p:sp>
      <p:cxnSp>
        <p:nvCxnSpPr>
          <p:cNvPr id="95" name="Straight Connector 94">
            <a:extLst>
              <a:ext uri="{FF2B5EF4-FFF2-40B4-BE49-F238E27FC236}">
                <a16:creationId xmlns:a16="http://schemas.microsoft.com/office/drawing/2014/main" id="{76815DFD-05CF-473B-9B0E-1D9C03BE55B6}"/>
              </a:ext>
            </a:extLst>
          </p:cNvPr>
          <p:cNvCxnSpPr/>
          <p:nvPr/>
        </p:nvCxnSpPr>
        <p:spPr>
          <a:xfrm>
            <a:off x="9578866" y="3761396"/>
            <a:ext cx="1371465" cy="0"/>
          </a:xfrm>
          <a:prstGeom prst="line">
            <a:avLst/>
          </a:prstGeom>
          <a:noFill/>
          <a:ln w="19050" cap="flat" cmpd="sng" algn="ctr">
            <a:solidFill>
              <a:schemeClr val="tx2"/>
            </a:solidFill>
            <a:prstDash val="sysDot"/>
          </a:ln>
          <a:effectLst/>
        </p:spPr>
      </p:cxnSp>
      <p:sp>
        <p:nvSpPr>
          <p:cNvPr id="96" name="Title 1">
            <a:extLst>
              <a:ext uri="{FF2B5EF4-FFF2-40B4-BE49-F238E27FC236}">
                <a16:creationId xmlns:a16="http://schemas.microsoft.com/office/drawing/2014/main" id="{B1C90A45-17C4-49DF-8668-45452CDC1B09}"/>
              </a:ext>
            </a:extLst>
          </p:cNvPr>
          <p:cNvSpPr txBox="1">
            <a:spLocks/>
          </p:cNvSpPr>
          <p:nvPr/>
        </p:nvSpPr>
        <p:spPr>
          <a:xfrm>
            <a:off x="2824755" y="1741548"/>
            <a:ext cx="280753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1800" b="0">
                <a:solidFill>
                  <a:schemeClr val="bg1"/>
                </a:solidFill>
                <a:latin typeface="Segoe UI Semilight" panose="020B0402040204020203" pitchFamily="34" charset="0"/>
                <a:cs typeface="Segoe UI Semilight" panose="020B0402040204020203" pitchFamily="34" charset="0"/>
              </a:rPr>
              <a:t>Azure IoT Hub</a:t>
            </a:r>
          </a:p>
        </p:txBody>
      </p:sp>
      <p:sp>
        <p:nvSpPr>
          <p:cNvPr id="97" name="Title 1">
            <a:extLst>
              <a:ext uri="{FF2B5EF4-FFF2-40B4-BE49-F238E27FC236}">
                <a16:creationId xmlns:a16="http://schemas.microsoft.com/office/drawing/2014/main" id="{5E3C2F7A-BAB3-46D9-B3A1-40A1B60FAE2E}"/>
              </a:ext>
            </a:extLst>
          </p:cNvPr>
          <p:cNvSpPr txBox="1">
            <a:spLocks/>
          </p:cNvSpPr>
          <p:nvPr/>
        </p:nvSpPr>
        <p:spPr>
          <a:xfrm>
            <a:off x="8867710" y="1462366"/>
            <a:ext cx="309568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1800" b="0">
                <a:solidFill>
                  <a:schemeClr val="bg1"/>
                </a:solidFill>
                <a:latin typeface="Segoe UI Semilight" panose="020B0402040204020203" pitchFamily="34" charset="0"/>
                <a:cs typeface="Segoe UI Semilight" panose="020B0402040204020203" pitchFamily="34" charset="0"/>
              </a:rPr>
              <a:t>Device </a:t>
            </a:r>
            <a:br>
              <a:rPr lang="en-US" sz="1800" b="0">
                <a:solidFill>
                  <a:schemeClr val="bg1"/>
                </a:solidFill>
                <a:latin typeface="Segoe UI Semilight" panose="020B0402040204020203" pitchFamily="34" charset="0"/>
                <a:cs typeface="Segoe UI Semilight" panose="020B0402040204020203" pitchFamily="34" charset="0"/>
              </a:rPr>
            </a:br>
            <a:r>
              <a:rPr lang="en-US" sz="1800" b="0">
                <a:solidFill>
                  <a:schemeClr val="bg1"/>
                </a:solidFill>
                <a:latin typeface="Segoe UI Semilight" panose="020B0402040204020203" pitchFamily="34" charset="0"/>
                <a:cs typeface="Segoe UI Semilight" panose="020B0402040204020203" pitchFamily="34" charset="0"/>
              </a:rPr>
              <a:t>Provisioning Service</a:t>
            </a:r>
          </a:p>
        </p:txBody>
      </p:sp>
      <p:cxnSp>
        <p:nvCxnSpPr>
          <p:cNvPr id="98" name="Straight Connector 97">
            <a:extLst>
              <a:ext uri="{FF2B5EF4-FFF2-40B4-BE49-F238E27FC236}">
                <a16:creationId xmlns:a16="http://schemas.microsoft.com/office/drawing/2014/main" id="{EDBC7A18-48AA-4A8B-8EC4-224ED2C31F2C}"/>
              </a:ext>
            </a:extLst>
          </p:cNvPr>
          <p:cNvCxnSpPr>
            <a:cxnSpLocks/>
          </p:cNvCxnSpPr>
          <p:nvPr/>
        </p:nvCxnSpPr>
        <p:spPr>
          <a:xfrm>
            <a:off x="8878429" y="2104437"/>
            <a:ext cx="277234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B98176F-9127-48BA-A25C-B9C7C3C661E1}"/>
              </a:ext>
            </a:extLst>
          </p:cNvPr>
          <p:cNvCxnSpPr>
            <a:cxnSpLocks/>
          </p:cNvCxnSpPr>
          <p:nvPr/>
        </p:nvCxnSpPr>
        <p:spPr>
          <a:xfrm>
            <a:off x="493953" y="2104437"/>
            <a:ext cx="782454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0" name="Title 1">
            <a:extLst>
              <a:ext uri="{FF2B5EF4-FFF2-40B4-BE49-F238E27FC236}">
                <a16:creationId xmlns:a16="http://schemas.microsoft.com/office/drawing/2014/main" id="{42414596-7480-4704-93E7-6F44B919D5CB}"/>
              </a:ext>
            </a:extLst>
          </p:cNvPr>
          <p:cNvSpPr txBox="1">
            <a:spLocks/>
          </p:cNvSpPr>
          <p:nvPr/>
        </p:nvSpPr>
        <p:spPr>
          <a:xfrm>
            <a:off x="444041" y="639898"/>
            <a:ext cx="11303917" cy="39754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dirty="0">
                <a:solidFill>
                  <a:schemeClr val="bg1"/>
                </a:solidFill>
              </a:rPr>
              <a:t>IoT Hub and Device Provisioning Service</a:t>
            </a:r>
          </a:p>
        </p:txBody>
      </p:sp>
      <p:sp>
        <p:nvSpPr>
          <p:cNvPr id="101" name="Shield_EA18" title="Icon of a shield">
            <a:extLst>
              <a:ext uri="{FF2B5EF4-FFF2-40B4-BE49-F238E27FC236}">
                <a16:creationId xmlns:a16="http://schemas.microsoft.com/office/drawing/2014/main" id="{A82C267A-FD2C-4062-93ED-3371FDE731EB}"/>
              </a:ext>
            </a:extLst>
          </p:cNvPr>
          <p:cNvSpPr>
            <a:spLocks noChangeAspect="1"/>
          </p:cNvSpPr>
          <p:nvPr/>
        </p:nvSpPr>
        <p:spPr bwMode="auto">
          <a:xfrm>
            <a:off x="6695585" y="2443712"/>
            <a:ext cx="343495"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102" name="arrow_6" title="Icon of two arrows pointing in opposite direction of each other">
            <a:extLst>
              <a:ext uri="{FF2B5EF4-FFF2-40B4-BE49-F238E27FC236}">
                <a16:creationId xmlns:a16="http://schemas.microsoft.com/office/drawing/2014/main" id="{D28F15E8-D943-4E3D-8C34-C44C484AF8AC}"/>
              </a:ext>
            </a:extLst>
          </p:cNvPr>
          <p:cNvSpPr>
            <a:spLocks noChangeAspect="1" noEditPoints="1"/>
          </p:cNvSpPr>
          <p:nvPr/>
        </p:nvSpPr>
        <p:spPr bwMode="auto">
          <a:xfrm>
            <a:off x="1437022" y="2457869"/>
            <a:ext cx="389361"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rgbClr val="0072C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solidFill>
                <a:schemeClr val="bg1"/>
              </a:solidFill>
              <a:latin typeface="Segoe UI"/>
            </a:endParaRPr>
          </a:p>
        </p:txBody>
      </p:sp>
      <p:sp>
        <p:nvSpPr>
          <p:cNvPr id="103" name="3D" title="Icon of a 3D box with square points on each corner">
            <a:extLst>
              <a:ext uri="{FF2B5EF4-FFF2-40B4-BE49-F238E27FC236}">
                <a16:creationId xmlns:a16="http://schemas.microsoft.com/office/drawing/2014/main" id="{D446B79F-4165-4C4E-A0A7-AF599BBCBB58}"/>
              </a:ext>
            </a:extLst>
          </p:cNvPr>
          <p:cNvSpPr>
            <a:spLocks noChangeAspect="1" noEditPoints="1"/>
          </p:cNvSpPr>
          <p:nvPr/>
        </p:nvSpPr>
        <p:spPr bwMode="auto">
          <a:xfrm>
            <a:off x="4089696" y="2452943"/>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pic>
        <p:nvPicPr>
          <p:cNvPr id="104" name="Graphic 103">
            <a:extLst>
              <a:ext uri="{FF2B5EF4-FFF2-40B4-BE49-F238E27FC236}">
                <a16:creationId xmlns:a16="http://schemas.microsoft.com/office/drawing/2014/main" id="{29C4A099-EFC0-4A46-8330-D25DAC150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9536" y="1741546"/>
            <a:ext cx="304757" cy="304757"/>
          </a:xfrm>
          <a:prstGeom prst="rect">
            <a:avLst/>
          </a:prstGeom>
        </p:spPr>
      </p:pic>
      <p:pic>
        <p:nvPicPr>
          <p:cNvPr id="105" name="Picture 104">
            <a:extLst>
              <a:ext uri="{FF2B5EF4-FFF2-40B4-BE49-F238E27FC236}">
                <a16:creationId xmlns:a16="http://schemas.microsoft.com/office/drawing/2014/main" id="{0F09DF1C-2FCB-4868-9126-03C29D01E7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8428" y="1639986"/>
            <a:ext cx="373189" cy="370298"/>
          </a:xfrm>
          <a:prstGeom prst="rect">
            <a:avLst/>
          </a:prstGeom>
          <a:noFill/>
          <a:ln>
            <a:noFill/>
          </a:ln>
        </p:spPr>
      </p:pic>
      <p:sp>
        <p:nvSpPr>
          <p:cNvPr id="109" name="box" title="Icon of a box">
            <a:extLst>
              <a:ext uri="{FF2B5EF4-FFF2-40B4-BE49-F238E27FC236}">
                <a16:creationId xmlns:a16="http://schemas.microsoft.com/office/drawing/2014/main" id="{749C6973-9DBE-493A-9602-EB100E2AE3DA}"/>
              </a:ext>
            </a:extLst>
          </p:cNvPr>
          <p:cNvSpPr>
            <a:spLocks noChangeAspect="1" noEditPoints="1"/>
          </p:cNvSpPr>
          <p:nvPr/>
        </p:nvSpPr>
        <p:spPr bwMode="auto">
          <a:xfrm>
            <a:off x="10080757" y="2447202"/>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rgbClr val="0072C6"/>
            </a:solid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Tree>
    <p:extLst>
      <p:ext uri="{BB962C8B-B14F-4D97-AF65-F5344CB8AC3E}">
        <p14:creationId xmlns:p14="http://schemas.microsoft.com/office/powerpoint/2010/main" val="3162983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500" fill="hold"/>
                                        <p:tgtEl>
                                          <p:spTgt spid="92"/>
                                        </p:tgtEl>
                                        <p:attrNameLst>
                                          <p:attrName>ppt_x</p:attrName>
                                        </p:attrNameLst>
                                      </p:cBhvr>
                                      <p:tavLst>
                                        <p:tav tm="0">
                                          <p:val>
                                            <p:strVal val="#ppt_x"/>
                                          </p:val>
                                        </p:tav>
                                        <p:tav tm="100000">
                                          <p:val>
                                            <p:strVal val="#ppt_x"/>
                                          </p:val>
                                        </p:tav>
                                      </p:tavLst>
                                    </p:anim>
                                    <p:anim calcmode="lin" valueType="num">
                                      <p:cBhvr additive="base">
                                        <p:cTn id="16" dur="500" fill="hold"/>
                                        <p:tgtEl>
                                          <p:spTgt spid="9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fill="hold"/>
                                        <p:tgtEl>
                                          <p:spTgt spid="91"/>
                                        </p:tgtEl>
                                        <p:attrNameLst>
                                          <p:attrName>ppt_x</p:attrName>
                                        </p:attrNameLst>
                                      </p:cBhvr>
                                      <p:tavLst>
                                        <p:tav tm="0">
                                          <p:val>
                                            <p:strVal val="#ppt_x"/>
                                          </p:val>
                                        </p:tav>
                                        <p:tav tm="100000">
                                          <p:val>
                                            <p:strVal val="#ppt_x"/>
                                          </p:val>
                                        </p:tav>
                                      </p:tavLst>
                                    </p:anim>
                                    <p:anim calcmode="lin" valueType="num">
                                      <p:cBhvr additive="base">
                                        <p:cTn id="2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3"/>
                                        </p:tgtEl>
                                        <p:attrNameLst>
                                          <p:attrName>style.visibility</p:attrName>
                                        </p:attrNameLst>
                                      </p:cBhvr>
                                      <p:to>
                                        <p:strVal val="visible"/>
                                      </p:to>
                                    </p:set>
                                    <p:anim calcmode="lin" valueType="num">
                                      <p:cBhvr additive="base">
                                        <p:cTn id="25" dur="500" fill="hold"/>
                                        <p:tgtEl>
                                          <p:spTgt spid="103"/>
                                        </p:tgtEl>
                                        <p:attrNameLst>
                                          <p:attrName>ppt_x</p:attrName>
                                        </p:attrNameLst>
                                      </p:cBhvr>
                                      <p:tavLst>
                                        <p:tav tm="0">
                                          <p:val>
                                            <p:strVal val="#ppt_x"/>
                                          </p:val>
                                        </p:tav>
                                        <p:tav tm="100000">
                                          <p:val>
                                            <p:strVal val="#ppt_x"/>
                                          </p:val>
                                        </p:tav>
                                      </p:tavLst>
                                    </p:anim>
                                    <p:anim calcmode="lin" valueType="num">
                                      <p:cBhvr additive="base">
                                        <p:cTn id="26" dur="500" fill="hold"/>
                                        <p:tgtEl>
                                          <p:spTgt spid="10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additive="base">
                                        <p:cTn id="29" dur="500" fill="hold"/>
                                        <p:tgtEl>
                                          <p:spTgt spid="84"/>
                                        </p:tgtEl>
                                        <p:attrNameLst>
                                          <p:attrName>ppt_x</p:attrName>
                                        </p:attrNameLst>
                                      </p:cBhvr>
                                      <p:tavLst>
                                        <p:tav tm="0">
                                          <p:val>
                                            <p:strVal val="#ppt_x"/>
                                          </p:val>
                                        </p:tav>
                                        <p:tav tm="100000">
                                          <p:val>
                                            <p:strVal val="#ppt_x"/>
                                          </p:val>
                                        </p:tav>
                                      </p:tavLst>
                                    </p:anim>
                                    <p:anim calcmode="lin" valueType="num">
                                      <p:cBhvr additive="base">
                                        <p:cTn id="30" dur="500" fill="hold"/>
                                        <p:tgtEl>
                                          <p:spTgt spid="8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 calcmode="lin" valueType="num">
                                      <p:cBhvr additive="base">
                                        <p:cTn id="33" dur="500" fill="hold"/>
                                        <p:tgtEl>
                                          <p:spTgt spid="86"/>
                                        </p:tgtEl>
                                        <p:attrNameLst>
                                          <p:attrName>ppt_x</p:attrName>
                                        </p:attrNameLst>
                                      </p:cBhvr>
                                      <p:tavLst>
                                        <p:tav tm="0">
                                          <p:val>
                                            <p:strVal val="#ppt_x"/>
                                          </p:val>
                                        </p:tav>
                                        <p:tav tm="100000">
                                          <p:val>
                                            <p:strVal val="#ppt_x"/>
                                          </p:val>
                                        </p:tav>
                                      </p:tavLst>
                                    </p:anim>
                                    <p:anim calcmode="lin" valueType="num">
                                      <p:cBhvr additive="base">
                                        <p:cTn id="34" dur="500" fill="hold"/>
                                        <p:tgtEl>
                                          <p:spTgt spid="8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additive="base">
                                        <p:cTn id="37" dur="500" fill="hold"/>
                                        <p:tgtEl>
                                          <p:spTgt spid="85"/>
                                        </p:tgtEl>
                                        <p:attrNameLst>
                                          <p:attrName>ppt_x</p:attrName>
                                        </p:attrNameLst>
                                      </p:cBhvr>
                                      <p:tavLst>
                                        <p:tav tm="0">
                                          <p:val>
                                            <p:strVal val="#ppt_x"/>
                                          </p:val>
                                        </p:tav>
                                        <p:tav tm="100000">
                                          <p:val>
                                            <p:strVal val="#ppt_x"/>
                                          </p:val>
                                        </p:tav>
                                      </p:tavLst>
                                    </p:anim>
                                    <p:anim calcmode="lin" valueType="num">
                                      <p:cBhvr additive="base">
                                        <p:cTn id="3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1"/>
                                        </p:tgtEl>
                                        <p:attrNameLst>
                                          <p:attrName>style.visibility</p:attrName>
                                        </p:attrNameLst>
                                      </p:cBhvr>
                                      <p:to>
                                        <p:strVal val="visible"/>
                                      </p:to>
                                    </p:set>
                                    <p:anim calcmode="lin" valueType="num">
                                      <p:cBhvr additive="base">
                                        <p:cTn id="43" dur="500" fill="hold"/>
                                        <p:tgtEl>
                                          <p:spTgt spid="101"/>
                                        </p:tgtEl>
                                        <p:attrNameLst>
                                          <p:attrName>ppt_x</p:attrName>
                                        </p:attrNameLst>
                                      </p:cBhvr>
                                      <p:tavLst>
                                        <p:tav tm="0">
                                          <p:val>
                                            <p:strVal val="#ppt_x"/>
                                          </p:val>
                                        </p:tav>
                                        <p:tav tm="100000">
                                          <p:val>
                                            <p:strVal val="#ppt_x"/>
                                          </p:val>
                                        </p:tav>
                                      </p:tavLst>
                                    </p:anim>
                                    <p:anim calcmode="lin" valueType="num">
                                      <p:cBhvr additive="base">
                                        <p:cTn id="44" dur="500" fill="hold"/>
                                        <p:tgtEl>
                                          <p:spTgt spid="10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additive="base">
                                        <p:cTn id="47" dur="500" fill="hold"/>
                                        <p:tgtEl>
                                          <p:spTgt spid="87"/>
                                        </p:tgtEl>
                                        <p:attrNameLst>
                                          <p:attrName>ppt_x</p:attrName>
                                        </p:attrNameLst>
                                      </p:cBhvr>
                                      <p:tavLst>
                                        <p:tav tm="0">
                                          <p:val>
                                            <p:strVal val="#ppt_x"/>
                                          </p:val>
                                        </p:tav>
                                        <p:tav tm="100000">
                                          <p:val>
                                            <p:strVal val="#ppt_x"/>
                                          </p:val>
                                        </p:tav>
                                      </p:tavLst>
                                    </p:anim>
                                    <p:anim calcmode="lin" valueType="num">
                                      <p:cBhvr additive="base">
                                        <p:cTn id="48" dur="500" fill="hold"/>
                                        <p:tgtEl>
                                          <p:spTgt spid="8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additive="base">
                                        <p:cTn id="51" dur="500" fill="hold"/>
                                        <p:tgtEl>
                                          <p:spTgt spid="89"/>
                                        </p:tgtEl>
                                        <p:attrNameLst>
                                          <p:attrName>ppt_x</p:attrName>
                                        </p:attrNameLst>
                                      </p:cBhvr>
                                      <p:tavLst>
                                        <p:tav tm="0">
                                          <p:val>
                                            <p:strVal val="#ppt_x"/>
                                          </p:val>
                                        </p:tav>
                                        <p:tav tm="100000">
                                          <p:val>
                                            <p:strVal val="#ppt_x"/>
                                          </p:val>
                                        </p:tav>
                                      </p:tavLst>
                                    </p:anim>
                                    <p:anim calcmode="lin" valueType="num">
                                      <p:cBhvr additive="base">
                                        <p:cTn id="52" dur="500" fill="hold"/>
                                        <p:tgtEl>
                                          <p:spTgt spid="8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500" fill="hold"/>
                                        <p:tgtEl>
                                          <p:spTgt spid="88"/>
                                        </p:tgtEl>
                                        <p:attrNameLst>
                                          <p:attrName>ppt_x</p:attrName>
                                        </p:attrNameLst>
                                      </p:cBhvr>
                                      <p:tavLst>
                                        <p:tav tm="0">
                                          <p:val>
                                            <p:strVal val="#ppt_x"/>
                                          </p:val>
                                        </p:tav>
                                        <p:tav tm="100000">
                                          <p:val>
                                            <p:strVal val="#ppt_x"/>
                                          </p:val>
                                        </p:tav>
                                      </p:tavLst>
                                    </p:anim>
                                    <p:anim calcmode="lin" valueType="num">
                                      <p:cBhvr additive="base">
                                        <p:cTn id="5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9"/>
                                        </p:tgtEl>
                                        <p:attrNameLst>
                                          <p:attrName>style.visibility</p:attrName>
                                        </p:attrNameLst>
                                      </p:cBhvr>
                                      <p:to>
                                        <p:strVal val="visible"/>
                                      </p:to>
                                    </p:set>
                                    <p:anim calcmode="lin" valueType="num">
                                      <p:cBhvr additive="base">
                                        <p:cTn id="61" dur="500" fill="hold"/>
                                        <p:tgtEl>
                                          <p:spTgt spid="109"/>
                                        </p:tgtEl>
                                        <p:attrNameLst>
                                          <p:attrName>ppt_x</p:attrName>
                                        </p:attrNameLst>
                                      </p:cBhvr>
                                      <p:tavLst>
                                        <p:tav tm="0">
                                          <p:val>
                                            <p:strVal val="#ppt_x"/>
                                          </p:val>
                                        </p:tav>
                                        <p:tav tm="100000">
                                          <p:val>
                                            <p:strVal val="#ppt_x"/>
                                          </p:val>
                                        </p:tav>
                                      </p:tavLst>
                                    </p:anim>
                                    <p:anim calcmode="lin" valueType="num">
                                      <p:cBhvr additive="base">
                                        <p:cTn id="62" dur="500" fill="hold"/>
                                        <p:tgtEl>
                                          <p:spTgt spid="10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3"/>
                                        </p:tgtEl>
                                        <p:attrNameLst>
                                          <p:attrName>style.visibility</p:attrName>
                                        </p:attrNameLst>
                                      </p:cBhvr>
                                      <p:to>
                                        <p:strVal val="visible"/>
                                      </p:to>
                                    </p:set>
                                    <p:anim calcmode="lin" valueType="num">
                                      <p:cBhvr additive="base">
                                        <p:cTn id="65" dur="500" fill="hold"/>
                                        <p:tgtEl>
                                          <p:spTgt spid="93"/>
                                        </p:tgtEl>
                                        <p:attrNameLst>
                                          <p:attrName>ppt_x</p:attrName>
                                        </p:attrNameLst>
                                      </p:cBhvr>
                                      <p:tavLst>
                                        <p:tav tm="0">
                                          <p:val>
                                            <p:strVal val="#ppt_x"/>
                                          </p:val>
                                        </p:tav>
                                        <p:tav tm="100000">
                                          <p:val>
                                            <p:strVal val="#ppt_x"/>
                                          </p:val>
                                        </p:tav>
                                      </p:tavLst>
                                    </p:anim>
                                    <p:anim calcmode="lin" valueType="num">
                                      <p:cBhvr additive="base">
                                        <p:cTn id="66" dur="500" fill="hold"/>
                                        <p:tgtEl>
                                          <p:spTgt spid="9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anim calcmode="lin" valueType="num">
                                      <p:cBhvr additive="base">
                                        <p:cTn id="69" dur="500" fill="hold"/>
                                        <p:tgtEl>
                                          <p:spTgt spid="94"/>
                                        </p:tgtEl>
                                        <p:attrNameLst>
                                          <p:attrName>ppt_x</p:attrName>
                                        </p:attrNameLst>
                                      </p:cBhvr>
                                      <p:tavLst>
                                        <p:tav tm="0">
                                          <p:val>
                                            <p:strVal val="#ppt_x"/>
                                          </p:val>
                                        </p:tav>
                                        <p:tav tm="100000">
                                          <p:val>
                                            <p:strVal val="#ppt_x"/>
                                          </p:val>
                                        </p:tav>
                                      </p:tavLst>
                                    </p:anim>
                                    <p:anim calcmode="lin" valueType="num">
                                      <p:cBhvr additive="base">
                                        <p:cTn id="70" dur="500" fill="hold"/>
                                        <p:tgtEl>
                                          <p:spTgt spid="9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anim calcmode="lin" valueType="num">
                                      <p:cBhvr additive="base">
                                        <p:cTn id="73" dur="500" fill="hold"/>
                                        <p:tgtEl>
                                          <p:spTgt spid="95"/>
                                        </p:tgtEl>
                                        <p:attrNameLst>
                                          <p:attrName>ppt_x</p:attrName>
                                        </p:attrNameLst>
                                      </p:cBhvr>
                                      <p:tavLst>
                                        <p:tav tm="0">
                                          <p:val>
                                            <p:strVal val="#ppt_x"/>
                                          </p:val>
                                        </p:tav>
                                        <p:tav tm="100000">
                                          <p:val>
                                            <p:strVal val="#ppt_x"/>
                                          </p:val>
                                        </p:tav>
                                      </p:tavLst>
                                    </p:anim>
                                    <p:anim calcmode="lin" valueType="num">
                                      <p:cBhvr additive="base">
                                        <p:cTn id="74"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7" grpId="0"/>
      <p:bldP spid="88" grpId="0"/>
      <p:bldP spid="90" grpId="0"/>
      <p:bldP spid="91" grpId="0"/>
      <p:bldP spid="93" grpId="0"/>
      <p:bldP spid="94" grpId="0"/>
      <p:bldP spid="101" grpId="0" animBg="1"/>
      <p:bldP spid="102" grpId="0" animBg="1"/>
      <p:bldP spid="103" grpId="0" animBg="1"/>
      <p:bldP spid="10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94BD6-7357-4D00-B0BD-8995D355229E}"/>
              </a:ext>
            </a:extLst>
          </p:cNvPr>
          <p:cNvSpPr>
            <a:spLocks noGrp="1"/>
          </p:cNvSpPr>
          <p:nvPr>
            <p:ph type="title"/>
          </p:nvPr>
        </p:nvSpPr>
        <p:spPr/>
        <p:txBody>
          <a:bodyPr/>
          <a:lstStyle/>
          <a:p>
            <a:r>
              <a:rPr lang="en-US"/>
              <a:t>Biggest challenges with devices</a:t>
            </a:r>
          </a:p>
        </p:txBody>
      </p:sp>
      <p:sp>
        <p:nvSpPr>
          <p:cNvPr id="4" name="TextBox 3">
            <a:extLst>
              <a:ext uri="{FF2B5EF4-FFF2-40B4-BE49-F238E27FC236}">
                <a16:creationId xmlns:a16="http://schemas.microsoft.com/office/drawing/2014/main" id="{AFBC33CA-EA63-4D27-A69D-54F3F366BC2D}"/>
              </a:ext>
            </a:extLst>
          </p:cNvPr>
          <p:cNvSpPr txBox="1"/>
          <p:nvPr/>
        </p:nvSpPr>
        <p:spPr>
          <a:xfrm>
            <a:off x="1029660" y="4407971"/>
            <a:ext cx="3156527" cy="1206997"/>
          </a:xfrm>
          <a:prstGeom prst="rect">
            <a:avLst/>
          </a:prstGeom>
          <a:noFill/>
        </p:spPr>
        <p:txBody>
          <a:bodyPr wrap="square" lIns="0" tIns="0" rIns="0" bIns="0" rtlCol="0">
            <a:spAutoFit/>
          </a:bodyPr>
          <a:lstStyle/>
          <a:p>
            <a:pPr algn="ctr" defTabSz="914192"/>
            <a:r>
              <a:rPr lang="en-US" sz="1961" dirty="0">
                <a:latin typeface="Segoe UI"/>
              </a:rPr>
              <a:t>Developing and maintaining a connected, </a:t>
            </a:r>
          </a:p>
          <a:p>
            <a:pPr algn="ctr" defTabSz="914192"/>
            <a:r>
              <a:rPr lang="en-US" sz="1961" dirty="0">
                <a:latin typeface="Segoe UI"/>
              </a:rPr>
              <a:t>secure, serviceable and supportable device</a:t>
            </a:r>
          </a:p>
        </p:txBody>
      </p:sp>
      <p:sp>
        <p:nvSpPr>
          <p:cNvPr id="5" name="TextBox 4">
            <a:extLst>
              <a:ext uri="{FF2B5EF4-FFF2-40B4-BE49-F238E27FC236}">
                <a16:creationId xmlns:a16="http://schemas.microsoft.com/office/drawing/2014/main" id="{2A486805-70EA-4CFD-A201-C1624110CA05}"/>
              </a:ext>
            </a:extLst>
          </p:cNvPr>
          <p:cNvSpPr txBox="1"/>
          <p:nvPr/>
        </p:nvSpPr>
        <p:spPr>
          <a:xfrm>
            <a:off x="4647324" y="4407971"/>
            <a:ext cx="3156527" cy="603453"/>
          </a:xfrm>
          <a:prstGeom prst="rect">
            <a:avLst/>
          </a:prstGeom>
          <a:noFill/>
        </p:spPr>
        <p:txBody>
          <a:bodyPr wrap="square" lIns="0" tIns="0" rIns="0" bIns="0" rtlCol="0">
            <a:spAutoFit/>
          </a:bodyPr>
          <a:lstStyle/>
          <a:p>
            <a:pPr algn="ctr" defTabSz="914192"/>
            <a:r>
              <a:rPr lang="en-US" sz="1961">
                <a:latin typeface="Segoe UI"/>
              </a:rPr>
              <a:t>Integrating devices and their data into cloud services</a:t>
            </a:r>
          </a:p>
        </p:txBody>
      </p:sp>
      <p:sp>
        <p:nvSpPr>
          <p:cNvPr id="6" name="TextBox 5">
            <a:extLst>
              <a:ext uri="{FF2B5EF4-FFF2-40B4-BE49-F238E27FC236}">
                <a16:creationId xmlns:a16="http://schemas.microsoft.com/office/drawing/2014/main" id="{6592E97A-C818-4E40-9E4D-F035A2A6B301}"/>
              </a:ext>
            </a:extLst>
          </p:cNvPr>
          <p:cNvSpPr txBox="1"/>
          <p:nvPr/>
        </p:nvSpPr>
        <p:spPr>
          <a:xfrm>
            <a:off x="8319546" y="4407971"/>
            <a:ext cx="3156527" cy="603453"/>
          </a:xfrm>
          <a:prstGeom prst="rect">
            <a:avLst/>
          </a:prstGeom>
          <a:noFill/>
        </p:spPr>
        <p:txBody>
          <a:bodyPr wrap="square" lIns="0" tIns="0" rIns="0" bIns="0" rtlCol="0">
            <a:spAutoFit/>
          </a:bodyPr>
          <a:lstStyle/>
          <a:p>
            <a:pPr algn="ctr" defTabSz="914192"/>
            <a:r>
              <a:rPr lang="en-US" sz="1961">
                <a:latin typeface="Segoe UI"/>
              </a:rPr>
              <a:t>Out-of-the-box provisioning of devices at scale</a:t>
            </a:r>
          </a:p>
        </p:txBody>
      </p:sp>
      <p:sp>
        <p:nvSpPr>
          <p:cNvPr id="11" name="Oval 10">
            <a:extLst>
              <a:ext uri="{FF2B5EF4-FFF2-40B4-BE49-F238E27FC236}">
                <a16:creationId xmlns:a16="http://schemas.microsoft.com/office/drawing/2014/main" id="{20C385CB-FE15-4D9D-91FF-565C3FF8DA05}"/>
              </a:ext>
              <a:ext uri="{C183D7F6-B498-43B3-948B-1728B52AA6E4}">
                <adec:decorative xmlns:adec="http://schemas.microsoft.com/office/drawing/2017/decorative" val="1"/>
              </a:ext>
            </a:extLst>
          </p:cNvPr>
          <p:cNvSpPr/>
          <p:nvPr/>
        </p:nvSpPr>
        <p:spPr bwMode="auto">
          <a:xfrm>
            <a:off x="1636649" y="2082249"/>
            <a:ext cx="1942547" cy="1887813"/>
          </a:xfrm>
          <a:prstGeom prst="ellipse">
            <a:avLst/>
          </a:prstGeom>
          <a:solidFill>
            <a:srgbClr val="EBEBEB"/>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600"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Oval 12">
            <a:extLst>
              <a:ext uri="{FF2B5EF4-FFF2-40B4-BE49-F238E27FC236}">
                <a16:creationId xmlns:a16="http://schemas.microsoft.com/office/drawing/2014/main" id="{B1F757E7-AA58-4E7A-A8AF-4737BE5A4278}"/>
              </a:ext>
              <a:ext uri="{C183D7F6-B498-43B3-948B-1728B52AA6E4}">
                <adec:decorative xmlns:adec="http://schemas.microsoft.com/office/drawing/2017/decorative" val="1"/>
              </a:ext>
            </a:extLst>
          </p:cNvPr>
          <p:cNvSpPr/>
          <p:nvPr/>
        </p:nvSpPr>
        <p:spPr bwMode="auto">
          <a:xfrm>
            <a:off x="5124727" y="2082250"/>
            <a:ext cx="1942547" cy="1887813"/>
          </a:xfrm>
          <a:prstGeom prst="ellipse">
            <a:avLst/>
          </a:prstGeom>
          <a:solidFill>
            <a:srgbClr val="EBEBEB"/>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600" b="1">
              <a:gradFill flip="none" rotWithShape="1">
                <a:gsLst>
                  <a:gs pos="0">
                    <a:srgbClr val="FFFFFF"/>
                  </a:gs>
                  <a:gs pos="100000">
                    <a:srgbClr val="FFFFFF"/>
                  </a:gs>
                </a:gsLst>
                <a:path path="shape">
                  <a:fillToRect l="50000" t="50000" r="50000" b="50000"/>
                </a:path>
                <a:tileRect/>
              </a:gradFill>
              <a:latin typeface="Segoe UI Semilight"/>
              <a:ea typeface="Segoe UI" pitchFamily="34" charset="0"/>
              <a:cs typeface="Segoe UI" pitchFamily="34" charset="0"/>
            </a:endParaRPr>
          </a:p>
        </p:txBody>
      </p:sp>
      <p:sp>
        <p:nvSpPr>
          <p:cNvPr id="14" name="Oval 13">
            <a:extLst>
              <a:ext uri="{FF2B5EF4-FFF2-40B4-BE49-F238E27FC236}">
                <a16:creationId xmlns:a16="http://schemas.microsoft.com/office/drawing/2014/main" id="{6372F940-6560-498F-9822-435CED3B8F65}"/>
              </a:ext>
              <a:ext uri="{C183D7F6-B498-43B3-948B-1728B52AA6E4}">
                <adec:decorative xmlns:adec="http://schemas.microsoft.com/office/drawing/2017/decorative" val="1"/>
              </a:ext>
            </a:extLst>
          </p:cNvPr>
          <p:cNvSpPr/>
          <p:nvPr/>
        </p:nvSpPr>
        <p:spPr bwMode="auto">
          <a:xfrm>
            <a:off x="8926535" y="2082250"/>
            <a:ext cx="1942547" cy="1887813"/>
          </a:xfrm>
          <a:prstGeom prst="ellipse">
            <a:avLst/>
          </a:prstGeom>
          <a:solidFill>
            <a:srgbClr val="EBEBEB"/>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1935" fontAlgn="base">
              <a:lnSpc>
                <a:spcPct val="90000"/>
              </a:lnSpc>
              <a:spcBef>
                <a:spcPct val="0"/>
              </a:spcBef>
              <a:spcAft>
                <a:spcPct val="0"/>
              </a:spcAft>
              <a:defRPr/>
            </a:pPr>
            <a:endParaRPr lang="en-US" sz="1600" b="1">
              <a:gradFill flip="none" rotWithShape="1">
                <a:gsLst>
                  <a:gs pos="0">
                    <a:srgbClr val="FFFFFF"/>
                  </a:gs>
                  <a:gs pos="100000">
                    <a:srgbClr val="FFFFFF"/>
                  </a:gs>
                </a:gsLst>
                <a:path path="circle">
                  <a:fillToRect l="100000" t="100000"/>
                </a:path>
                <a:tileRect r="-100000" b="-100000"/>
              </a:grad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C0EBF9AD-5ED4-4F4A-B613-F93660982B51}"/>
              </a:ext>
            </a:extLst>
          </p:cNvPr>
          <p:cNvPicPr>
            <a:picLocks noChangeAspect="1"/>
          </p:cNvPicPr>
          <p:nvPr/>
        </p:nvPicPr>
        <p:blipFill>
          <a:blip r:embed="rId3"/>
          <a:stretch>
            <a:fillRect/>
          </a:stretch>
        </p:blipFill>
        <p:spPr>
          <a:xfrm>
            <a:off x="9427358" y="2555705"/>
            <a:ext cx="940902" cy="940902"/>
          </a:xfrm>
          <a:prstGeom prst="rect">
            <a:avLst/>
          </a:prstGeom>
        </p:spPr>
      </p:pic>
      <p:pic>
        <p:nvPicPr>
          <p:cNvPr id="15" name="Picture 14">
            <a:extLst>
              <a:ext uri="{FF2B5EF4-FFF2-40B4-BE49-F238E27FC236}">
                <a16:creationId xmlns:a16="http://schemas.microsoft.com/office/drawing/2014/main" id="{DB0A4387-BE8E-4749-9FC7-81CDAE643311}"/>
              </a:ext>
            </a:extLst>
          </p:cNvPr>
          <p:cNvPicPr>
            <a:picLocks noChangeAspect="1"/>
          </p:cNvPicPr>
          <p:nvPr/>
        </p:nvPicPr>
        <p:blipFill>
          <a:blip r:embed="rId4"/>
          <a:stretch>
            <a:fillRect/>
          </a:stretch>
        </p:blipFill>
        <p:spPr>
          <a:xfrm>
            <a:off x="5562012" y="2485514"/>
            <a:ext cx="1067977" cy="1069563"/>
          </a:xfrm>
          <a:prstGeom prst="rect">
            <a:avLst/>
          </a:prstGeom>
        </p:spPr>
      </p:pic>
      <p:pic>
        <p:nvPicPr>
          <p:cNvPr id="17" name="Picture 16">
            <a:extLst>
              <a:ext uri="{FF2B5EF4-FFF2-40B4-BE49-F238E27FC236}">
                <a16:creationId xmlns:a16="http://schemas.microsoft.com/office/drawing/2014/main" id="{E8DB8362-05CA-430F-A0DB-9EB77EC793E6}"/>
              </a:ext>
            </a:extLst>
          </p:cNvPr>
          <p:cNvPicPr>
            <a:picLocks noChangeAspect="1"/>
          </p:cNvPicPr>
          <p:nvPr/>
        </p:nvPicPr>
        <p:blipFill>
          <a:blip r:embed="rId5"/>
          <a:stretch>
            <a:fillRect/>
          </a:stretch>
        </p:blipFill>
        <p:spPr>
          <a:xfrm>
            <a:off x="2097938" y="2473998"/>
            <a:ext cx="1019969" cy="1019969"/>
          </a:xfrm>
          <a:prstGeom prst="rect">
            <a:avLst/>
          </a:prstGeom>
        </p:spPr>
      </p:pic>
      <p:sp>
        <p:nvSpPr>
          <p:cNvPr id="2" name="Rectangle 1">
            <a:extLst>
              <a:ext uri="{FF2B5EF4-FFF2-40B4-BE49-F238E27FC236}">
                <a16:creationId xmlns:a16="http://schemas.microsoft.com/office/drawing/2014/main" id="{4E9ADD9A-4179-4E4E-A0B5-3B212D80515A}"/>
              </a:ext>
            </a:extLst>
          </p:cNvPr>
          <p:cNvSpPr/>
          <p:nvPr/>
        </p:nvSpPr>
        <p:spPr>
          <a:xfrm>
            <a:off x="4231260" y="1874417"/>
            <a:ext cx="3774557" cy="3388005"/>
          </a:xfrm>
          <a:prstGeom prst="rect">
            <a:avLst/>
          </a:prstGeom>
          <a:solidFill>
            <a:schemeClr val="bg1">
              <a:alpha val="6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IoT Hub</a:t>
            </a: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19" name="Rectangle 18">
            <a:extLst>
              <a:ext uri="{FF2B5EF4-FFF2-40B4-BE49-F238E27FC236}">
                <a16:creationId xmlns:a16="http://schemas.microsoft.com/office/drawing/2014/main" id="{A039CE1D-45FB-40A8-A860-155D7253D87D}"/>
              </a:ext>
            </a:extLst>
          </p:cNvPr>
          <p:cNvSpPr/>
          <p:nvPr/>
        </p:nvSpPr>
        <p:spPr>
          <a:xfrm>
            <a:off x="715928" y="1945741"/>
            <a:ext cx="3774557" cy="4072070"/>
          </a:xfrm>
          <a:prstGeom prst="rect">
            <a:avLst/>
          </a:prstGeom>
          <a:solidFill>
            <a:schemeClr val="bg1">
              <a:alpha val="6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Open source SDKs</a:t>
            </a: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16" name="Rectangle 15">
            <a:extLst>
              <a:ext uri="{FF2B5EF4-FFF2-40B4-BE49-F238E27FC236}">
                <a16:creationId xmlns:a16="http://schemas.microsoft.com/office/drawing/2014/main" id="{39A879EE-F214-4A78-B89A-1E8470DB9078}"/>
              </a:ext>
            </a:extLst>
          </p:cNvPr>
          <p:cNvSpPr/>
          <p:nvPr/>
        </p:nvSpPr>
        <p:spPr>
          <a:xfrm>
            <a:off x="7987104" y="1850578"/>
            <a:ext cx="3774557" cy="3388005"/>
          </a:xfrm>
          <a:prstGeom prst="rect">
            <a:avLst/>
          </a:prstGeom>
          <a:solidFill>
            <a:schemeClr val="bg1">
              <a:alpha val="6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1"/>
                </a:solidFill>
              </a:rPr>
              <a:t>Device Provisioning Service</a:t>
            </a:r>
          </a:p>
          <a:p>
            <a:pPr algn="ctr"/>
            <a:endParaRPr lang="en-US" sz="2400" dirty="0">
              <a:solidFill>
                <a:schemeClr val="tx1"/>
              </a:solidFill>
            </a:endParaRPr>
          </a:p>
          <a:p>
            <a:pPr algn="ctr"/>
            <a:endParaRPr lang="en-US" sz="2400" dirty="0">
              <a:solidFill>
                <a:schemeClr val="tx1"/>
              </a:solidFill>
            </a:endParaRPr>
          </a:p>
        </p:txBody>
      </p:sp>
      <p:sp>
        <p:nvSpPr>
          <p:cNvPr id="7" name="TextBox 6">
            <a:extLst>
              <a:ext uri="{FF2B5EF4-FFF2-40B4-BE49-F238E27FC236}">
                <a16:creationId xmlns:a16="http://schemas.microsoft.com/office/drawing/2014/main" id="{AE8DE88E-13D6-4DDD-81AB-F96E837E4421}"/>
              </a:ext>
            </a:extLst>
          </p:cNvPr>
          <p:cNvSpPr txBox="1"/>
          <p:nvPr/>
        </p:nvSpPr>
        <p:spPr>
          <a:xfrm>
            <a:off x="956733" y="5956196"/>
            <a:ext cx="10279994" cy="492443"/>
          </a:xfrm>
          <a:prstGeom prst="rect">
            <a:avLst/>
          </a:prstGeom>
        </p:spPr>
        <p:txBody>
          <a:bodyPr wrap="none" lIns="0" tIns="0" rIns="0" bIns="0" rtlCol="0" anchor="t" anchorCtr="0">
            <a:spAutoFit/>
          </a:bodyPr>
          <a:lstStyle/>
          <a:p>
            <a:r>
              <a:rPr lang="en-US" sz="3200" dirty="0"/>
              <a:t>But what about device management over the long-term?</a:t>
            </a:r>
          </a:p>
        </p:txBody>
      </p:sp>
    </p:spTree>
    <p:extLst>
      <p:ext uri="{BB962C8B-B14F-4D97-AF65-F5344CB8AC3E}">
        <p14:creationId xmlns:p14="http://schemas.microsoft.com/office/powerpoint/2010/main" val="351647054"/>
      </p:ext>
    </p:extLst>
  </p:cSld>
  <p:clrMapOvr>
    <a:masterClrMapping/>
  </p:clrMapOvr>
  <p:transition advClick="0" advTm="2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16" grpId="0" animBg="1"/>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1D120B1-B38F-4A76-967F-FE7686EC1290}"/>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9EB29F2-400A-4BAF-AB82-62574E32BD56}"/>
              </a:ext>
            </a:extLst>
          </p:cNvPr>
          <p:cNvSpPr>
            <a:spLocks noGrp="1"/>
          </p:cNvSpPr>
          <p:nvPr>
            <p:ph type="title"/>
          </p:nvPr>
        </p:nvSpPr>
        <p:spPr/>
        <p:txBody>
          <a:bodyPr/>
          <a:lstStyle/>
          <a:p>
            <a:r>
              <a:rPr lang="en-US" dirty="0"/>
              <a:t>IoT Device Management Lifecycle</a:t>
            </a:r>
          </a:p>
        </p:txBody>
      </p:sp>
      <p:sp>
        <p:nvSpPr>
          <p:cNvPr id="3" name="Footer Placeholder 2">
            <a:extLst>
              <a:ext uri="{FF2B5EF4-FFF2-40B4-BE49-F238E27FC236}">
                <a16:creationId xmlns:a16="http://schemas.microsoft.com/office/drawing/2014/main" id="{882808B9-190A-48DD-A4C9-831C4803B3EE}"/>
              </a:ext>
            </a:extLst>
          </p:cNvPr>
          <p:cNvSpPr>
            <a:spLocks noGrp="1"/>
          </p:cNvSpPr>
          <p:nvPr>
            <p:ph type="ftr" sz="quarter" idx="4294967295"/>
          </p:nvPr>
        </p:nvSpPr>
        <p:spPr>
          <a:xfrm>
            <a:off x="371475" y="6578600"/>
            <a:ext cx="11820525" cy="120650"/>
          </a:xfrm>
          <a:prstGeom prst="rect">
            <a:avLst/>
          </a:prstGeom>
        </p:spPr>
        <p:txBody>
          <a:bodyPr vert="horz" lIns="91440" tIns="45720" rIns="91440" bIns="45720" numCol="2" rtlCol="0" anchor="ctr"/>
          <a:lstStyle>
            <a:defPPr>
              <a:defRPr lang="en-US"/>
            </a:defPPr>
            <a:lvl1pPr marL="0" algn="l" defTabSz="932742" rtl="0" eaLnBrk="1" latinLnBrk="0" hangingPunct="1">
              <a:defRPr sz="7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a:solidFill>
                  <a:schemeClr val="bg1">
                    <a:lumMod val="65000"/>
                  </a:schemeClr>
                </a:solidFill>
              </a:rPr>
              <a:t>© Microsoft Corporation                                                                                  								</a:t>
            </a:r>
          </a:p>
        </p:txBody>
      </p:sp>
      <p:sp>
        <p:nvSpPr>
          <p:cNvPr id="51" name="Partial Circle 4">
            <a:extLst>
              <a:ext uri="{FF2B5EF4-FFF2-40B4-BE49-F238E27FC236}">
                <a16:creationId xmlns:a16="http://schemas.microsoft.com/office/drawing/2014/main" id="{8C101A7A-E78F-445D-A61A-83A23702EDCD}"/>
              </a:ext>
            </a:extLst>
          </p:cNvPr>
          <p:cNvSpPr txBox="1"/>
          <p:nvPr/>
        </p:nvSpPr>
        <p:spPr>
          <a:xfrm>
            <a:off x="6631818" y="2219324"/>
            <a:ext cx="523255" cy="244426"/>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0078D4"/>
                </a:solidFill>
                <a:latin typeface="Segoe UI Semibold" panose="020B0702040204020203" pitchFamily="34" charset="0"/>
                <a:cs typeface="Segoe UI Semibold" panose="020B0702040204020203" pitchFamily="34" charset="0"/>
              </a:rPr>
              <a:t>Plan</a:t>
            </a:r>
          </a:p>
        </p:txBody>
      </p:sp>
      <p:sp>
        <p:nvSpPr>
          <p:cNvPr id="52" name="Partial Circle 6">
            <a:extLst>
              <a:ext uri="{FF2B5EF4-FFF2-40B4-BE49-F238E27FC236}">
                <a16:creationId xmlns:a16="http://schemas.microsoft.com/office/drawing/2014/main" id="{DEF7AD83-4638-4FFF-8397-A6EFDC223C88}"/>
              </a:ext>
            </a:extLst>
          </p:cNvPr>
          <p:cNvSpPr txBox="1"/>
          <p:nvPr/>
        </p:nvSpPr>
        <p:spPr>
          <a:xfrm>
            <a:off x="6488863" y="3851190"/>
            <a:ext cx="1079206" cy="244426"/>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50E6FF">
                    <a:lumMod val="75000"/>
                  </a:srgbClr>
                </a:solidFill>
                <a:latin typeface="Segoe UI Semibold" panose="020B0702040204020203" pitchFamily="34" charset="0"/>
                <a:cs typeface="Segoe UI Semibold" panose="020B0702040204020203" pitchFamily="34" charset="0"/>
              </a:rPr>
              <a:t>Provision</a:t>
            </a:r>
          </a:p>
        </p:txBody>
      </p:sp>
      <p:sp>
        <p:nvSpPr>
          <p:cNvPr id="53" name="Partial Circle 8">
            <a:extLst>
              <a:ext uri="{FF2B5EF4-FFF2-40B4-BE49-F238E27FC236}">
                <a16:creationId xmlns:a16="http://schemas.microsoft.com/office/drawing/2014/main" id="{F5143083-1B82-4FD3-921E-335E6CDEE85C}"/>
              </a:ext>
            </a:extLst>
          </p:cNvPr>
          <p:cNvSpPr txBox="1"/>
          <p:nvPr/>
        </p:nvSpPr>
        <p:spPr>
          <a:xfrm>
            <a:off x="5569321" y="4816103"/>
            <a:ext cx="1034486" cy="244426"/>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7030A0"/>
                </a:solidFill>
                <a:latin typeface="Segoe UI Semibold" panose="020B0702040204020203" pitchFamily="34" charset="0"/>
                <a:cs typeface="Segoe UI Semibold" panose="020B0702040204020203" pitchFamily="34" charset="0"/>
              </a:rPr>
              <a:t>Configure</a:t>
            </a:r>
          </a:p>
        </p:txBody>
      </p:sp>
      <p:sp>
        <p:nvSpPr>
          <p:cNvPr id="54" name="Partial Circle 10">
            <a:extLst>
              <a:ext uri="{FF2B5EF4-FFF2-40B4-BE49-F238E27FC236}">
                <a16:creationId xmlns:a16="http://schemas.microsoft.com/office/drawing/2014/main" id="{8EEE3382-9D02-4718-B7C7-54147879AE84}"/>
              </a:ext>
            </a:extLst>
          </p:cNvPr>
          <p:cNvSpPr txBox="1"/>
          <p:nvPr/>
        </p:nvSpPr>
        <p:spPr>
          <a:xfrm>
            <a:off x="4647612" y="3851203"/>
            <a:ext cx="843891" cy="244398"/>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00B050"/>
                </a:solidFill>
                <a:latin typeface="Segoe UI Semibold" panose="020B0702040204020203" pitchFamily="34" charset="0"/>
                <a:cs typeface="Segoe UI Semibold" panose="020B0702040204020203" pitchFamily="34" charset="0"/>
              </a:rPr>
              <a:t>Monitor</a:t>
            </a:r>
          </a:p>
        </p:txBody>
      </p:sp>
      <p:sp>
        <p:nvSpPr>
          <p:cNvPr id="55" name="Partial Circle 12">
            <a:extLst>
              <a:ext uri="{FF2B5EF4-FFF2-40B4-BE49-F238E27FC236}">
                <a16:creationId xmlns:a16="http://schemas.microsoft.com/office/drawing/2014/main" id="{F8EF66E4-57DB-46BC-A224-A3EED55D2AB2}"/>
              </a:ext>
            </a:extLst>
          </p:cNvPr>
          <p:cNvSpPr txBox="1"/>
          <p:nvPr/>
        </p:nvSpPr>
        <p:spPr>
          <a:xfrm>
            <a:off x="5060039" y="2219336"/>
            <a:ext cx="816059" cy="244398"/>
          </a:xfrm>
          <a:prstGeom prst="rect">
            <a:avLst/>
          </a:prstGeom>
          <a:noFill/>
          <a:ln>
            <a:noFill/>
          </a:ln>
          <a:effectLst/>
        </p:spPr>
        <p:txBody>
          <a:bodyPr spcFirstLastPara="0" vert="horz" wrap="square" lIns="0" tIns="0" rIns="0" bIns="0" numCol="1" spcCol="1270" anchor="ctr" anchorCtr="0">
            <a:spAutoFit/>
          </a:bodyPr>
          <a:lstStyle/>
          <a:p>
            <a:pPr algn="ctr" defTabSz="871387">
              <a:lnSpc>
                <a:spcPct val="90000"/>
              </a:lnSpc>
              <a:spcBef>
                <a:spcPct val="0"/>
              </a:spcBef>
              <a:spcAft>
                <a:spcPct val="35000"/>
              </a:spcAft>
              <a:defRPr/>
            </a:pPr>
            <a:r>
              <a:rPr lang="en-US" sz="1765" kern="0" dirty="0">
                <a:solidFill>
                  <a:srgbClr val="FFC000"/>
                </a:solidFill>
                <a:latin typeface="Segoe UI Semibold" panose="020B0702040204020203" pitchFamily="34" charset="0"/>
                <a:cs typeface="Segoe UI Semibold" panose="020B0702040204020203" pitchFamily="34" charset="0"/>
              </a:rPr>
              <a:t>Retire</a:t>
            </a:r>
          </a:p>
        </p:txBody>
      </p:sp>
      <p:grpSp>
        <p:nvGrpSpPr>
          <p:cNvPr id="56" name="Group 55">
            <a:extLst>
              <a:ext uri="{FF2B5EF4-FFF2-40B4-BE49-F238E27FC236}">
                <a16:creationId xmlns:a16="http://schemas.microsoft.com/office/drawing/2014/main" id="{0E4D2D33-1CED-43F0-860F-F1710EB914DA}"/>
              </a:ext>
            </a:extLst>
          </p:cNvPr>
          <p:cNvGrpSpPr/>
          <p:nvPr/>
        </p:nvGrpSpPr>
        <p:grpSpPr>
          <a:xfrm>
            <a:off x="1762148" y="1643580"/>
            <a:ext cx="2824272" cy="537778"/>
            <a:chOff x="1796853" y="2033740"/>
            <a:chExt cx="2881314" cy="548640"/>
          </a:xfrm>
        </p:grpSpPr>
        <p:sp>
          <p:nvSpPr>
            <p:cNvPr id="57" name="Rectangle 56">
              <a:extLst>
                <a:ext uri="{FF2B5EF4-FFF2-40B4-BE49-F238E27FC236}">
                  <a16:creationId xmlns:a16="http://schemas.microsoft.com/office/drawing/2014/main" id="{1116316B-90AD-4732-AEDF-704491D780E2}"/>
                </a:ext>
              </a:extLst>
            </p:cNvPr>
            <p:cNvSpPr/>
            <p:nvPr/>
          </p:nvSpPr>
          <p:spPr>
            <a:xfrm>
              <a:off x="1796853" y="2058761"/>
              <a:ext cx="2234458" cy="498072"/>
            </a:xfrm>
            <a:prstGeom prst="rect">
              <a:avLst/>
            </a:prstGeom>
          </p:spPr>
          <p:txBody>
            <a:bodyPr wrap="square" lIns="0" tIns="0" rIns="0" bIns="0" anchor="t">
              <a:spAutoFit/>
            </a:bodyPr>
            <a:lstStyle/>
            <a:p>
              <a:pPr algn="r" defTabSz="854230">
                <a:lnSpc>
                  <a:spcPct val="90000"/>
                </a:lnSpc>
                <a:spcBef>
                  <a:spcPct val="0"/>
                </a:spcBef>
                <a:spcAft>
                  <a:spcPct val="35000"/>
                </a:spcAft>
                <a:defRPr/>
              </a:pPr>
              <a:r>
                <a:rPr lang="en-US" sz="1175" kern="0" dirty="0">
                  <a:solidFill>
                    <a:srgbClr val="FFC000"/>
                  </a:solidFill>
                  <a:cs typeface="Segoe UI" panose="020B0502040204020203" pitchFamily="34" charset="0"/>
                </a:rPr>
                <a:t>Replace or decommission devices after failure, upgrade cycle or service lifetime</a:t>
              </a:r>
            </a:p>
          </p:txBody>
        </p:sp>
        <p:grpSp>
          <p:nvGrpSpPr>
            <p:cNvPr id="58" name="Group 57">
              <a:extLst>
                <a:ext uri="{FF2B5EF4-FFF2-40B4-BE49-F238E27FC236}">
                  <a16:creationId xmlns:a16="http://schemas.microsoft.com/office/drawing/2014/main" id="{137C63D3-B5EB-4790-96B4-487DF32101E7}"/>
                </a:ext>
              </a:extLst>
            </p:cNvPr>
            <p:cNvGrpSpPr/>
            <p:nvPr/>
          </p:nvGrpSpPr>
          <p:grpSpPr>
            <a:xfrm>
              <a:off x="4129527" y="2033740"/>
              <a:ext cx="548640" cy="548640"/>
              <a:chOff x="2677207" y="2283429"/>
              <a:chExt cx="731520" cy="731520"/>
            </a:xfrm>
          </p:grpSpPr>
          <p:sp>
            <p:nvSpPr>
              <p:cNvPr id="59" name="Oval 58">
                <a:extLst>
                  <a:ext uri="{FF2B5EF4-FFF2-40B4-BE49-F238E27FC236}">
                    <a16:creationId xmlns:a16="http://schemas.microsoft.com/office/drawing/2014/main" id="{D32BD5F0-9613-436E-95D1-756355E234E6}"/>
                  </a:ext>
                </a:extLst>
              </p:cNvPr>
              <p:cNvSpPr>
                <a:spLocks noChangeAspect="1"/>
              </p:cNvSpPr>
              <p:nvPr/>
            </p:nvSpPr>
            <p:spPr bwMode="auto">
              <a:xfrm>
                <a:off x="2677207" y="2283429"/>
                <a:ext cx="731520" cy="731520"/>
              </a:xfrm>
              <a:prstGeom prst="ellipse">
                <a:avLst/>
              </a:prstGeom>
              <a:solidFill>
                <a:srgbClr val="FFC000"/>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plug" title="Icon of a power plug showing an A to B connection">
                <a:extLst>
                  <a:ext uri="{FF2B5EF4-FFF2-40B4-BE49-F238E27FC236}">
                    <a16:creationId xmlns:a16="http://schemas.microsoft.com/office/drawing/2014/main" id="{2B5D03B5-7738-4948-ACC0-656D629A9A8F}"/>
                  </a:ext>
                </a:extLst>
              </p:cNvPr>
              <p:cNvSpPr>
                <a:spLocks noChangeAspect="1" noEditPoints="1"/>
              </p:cNvSpPr>
              <p:nvPr/>
            </p:nvSpPr>
            <p:spPr bwMode="auto">
              <a:xfrm>
                <a:off x="2850032" y="2466309"/>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192">
                  <a:defRPr/>
                </a:pPr>
                <a:endParaRPr lang="en-US" sz="883" kern="0">
                  <a:gradFill>
                    <a:gsLst>
                      <a:gs pos="0">
                        <a:srgbClr val="505050"/>
                      </a:gs>
                      <a:gs pos="100000">
                        <a:srgbClr val="505050"/>
                      </a:gs>
                    </a:gsLst>
                    <a:lin ang="5400000" scaled="1"/>
                  </a:gradFill>
                </a:endParaRPr>
              </a:p>
            </p:txBody>
          </p:sp>
        </p:grpSp>
      </p:grpSp>
      <p:grpSp>
        <p:nvGrpSpPr>
          <p:cNvPr id="61" name="Group 60">
            <a:extLst>
              <a:ext uri="{FF2B5EF4-FFF2-40B4-BE49-F238E27FC236}">
                <a16:creationId xmlns:a16="http://schemas.microsoft.com/office/drawing/2014/main" id="{CB88F897-4B19-4A1E-9D1D-8257A988EAB1}"/>
              </a:ext>
            </a:extLst>
          </p:cNvPr>
          <p:cNvGrpSpPr/>
          <p:nvPr/>
        </p:nvGrpSpPr>
        <p:grpSpPr>
          <a:xfrm>
            <a:off x="7508987" y="1640953"/>
            <a:ext cx="2811869" cy="542456"/>
            <a:chOff x="7659761" y="2031061"/>
            <a:chExt cx="2868660" cy="553411"/>
          </a:xfrm>
        </p:grpSpPr>
        <p:sp>
          <p:nvSpPr>
            <p:cNvPr id="62" name="Rectangle 61">
              <a:extLst>
                <a:ext uri="{FF2B5EF4-FFF2-40B4-BE49-F238E27FC236}">
                  <a16:creationId xmlns:a16="http://schemas.microsoft.com/office/drawing/2014/main" id="{66FB3FD1-576E-4A3C-8E55-2FE27F5BE486}"/>
                </a:ext>
              </a:extLst>
            </p:cNvPr>
            <p:cNvSpPr/>
            <p:nvPr/>
          </p:nvSpPr>
          <p:spPr>
            <a:xfrm>
              <a:off x="8324910" y="2031061"/>
              <a:ext cx="2203511" cy="553411"/>
            </a:xfrm>
            <a:prstGeom prst="rect">
              <a:avLst/>
            </a:prstGeom>
          </p:spPr>
          <p:txBody>
            <a:bodyPr wrap="square" lIns="0" tIns="0" rIns="0" bIns="0" anchor="t">
              <a:spAutoFit/>
            </a:bodyPr>
            <a:lstStyle/>
            <a:p>
              <a:pPr defTabSz="914261">
                <a:defRPr/>
              </a:pPr>
              <a:r>
                <a:rPr lang="en-US" sz="1175" kern="0">
                  <a:solidFill>
                    <a:srgbClr val="0078D4"/>
                  </a:solidFill>
                  <a:cs typeface="Segoe UI" panose="020B0502040204020203" pitchFamily="34" charset="0"/>
                </a:rPr>
                <a:t>Group devices and control access according to your organization's needs</a:t>
              </a:r>
            </a:p>
          </p:txBody>
        </p:sp>
        <p:grpSp>
          <p:nvGrpSpPr>
            <p:cNvPr id="63" name="Group 62">
              <a:extLst>
                <a:ext uri="{FF2B5EF4-FFF2-40B4-BE49-F238E27FC236}">
                  <a16:creationId xmlns:a16="http://schemas.microsoft.com/office/drawing/2014/main" id="{1853411B-9C23-4C95-A564-535D290295B9}"/>
                </a:ext>
              </a:extLst>
            </p:cNvPr>
            <p:cNvGrpSpPr/>
            <p:nvPr/>
          </p:nvGrpSpPr>
          <p:grpSpPr>
            <a:xfrm>
              <a:off x="7659761" y="2033740"/>
              <a:ext cx="548640" cy="548640"/>
              <a:chOff x="7591347" y="1535710"/>
              <a:chExt cx="731520" cy="731520"/>
            </a:xfrm>
          </p:grpSpPr>
          <p:sp>
            <p:nvSpPr>
              <p:cNvPr id="64" name="Oval 63">
                <a:extLst>
                  <a:ext uri="{FF2B5EF4-FFF2-40B4-BE49-F238E27FC236}">
                    <a16:creationId xmlns:a16="http://schemas.microsoft.com/office/drawing/2014/main" id="{949A3859-A8FE-44B7-98A7-C97F44BEFB04}"/>
                  </a:ext>
                </a:extLst>
              </p:cNvPr>
              <p:cNvSpPr>
                <a:spLocks noChangeAspect="1"/>
              </p:cNvSpPr>
              <p:nvPr/>
            </p:nvSpPr>
            <p:spPr bwMode="auto">
              <a:xfrm>
                <a:off x="7591347" y="1535710"/>
                <a:ext cx="731520" cy="731520"/>
              </a:xfrm>
              <a:prstGeom prst="ellipse">
                <a:avLst/>
              </a:prstGeom>
              <a:solidFill>
                <a:srgbClr val="0070C0"/>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rackers_EADF_bidi" title="Icon of a clipboard with a checklist on it">
                <a:extLst>
                  <a:ext uri="{FF2B5EF4-FFF2-40B4-BE49-F238E27FC236}">
                    <a16:creationId xmlns:a16="http://schemas.microsoft.com/office/drawing/2014/main" id="{D5396E2C-869A-4841-A708-F8AB2CAEFAAC}"/>
                  </a:ext>
                </a:extLst>
              </p:cNvPr>
              <p:cNvSpPr>
                <a:spLocks noChangeAspect="1" noEditPoints="1"/>
              </p:cNvSpPr>
              <p:nvPr/>
            </p:nvSpPr>
            <p:spPr bwMode="auto">
              <a:xfrm>
                <a:off x="7822986" y="1709065"/>
                <a:ext cx="268243"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192">
                  <a:defRPr/>
                </a:pPr>
                <a:endParaRPr lang="en-US" sz="1765" kern="0">
                  <a:solidFill>
                    <a:srgbClr val="000000"/>
                  </a:solidFill>
                </a:endParaRPr>
              </a:p>
            </p:txBody>
          </p:sp>
        </p:grpSp>
      </p:grpSp>
      <p:grpSp>
        <p:nvGrpSpPr>
          <p:cNvPr id="66" name="Group 65">
            <a:extLst>
              <a:ext uri="{FF2B5EF4-FFF2-40B4-BE49-F238E27FC236}">
                <a16:creationId xmlns:a16="http://schemas.microsoft.com/office/drawing/2014/main" id="{8DC22C88-EE26-4A04-8041-A7B1AA0459BF}"/>
              </a:ext>
            </a:extLst>
          </p:cNvPr>
          <p:cNvGrpSpPr>
            <a:grpSpLocks noChangeAspect="1"/>
          </p:cNvGrpSpPr>
          <p:nvPr/>
        </p:nvGrpSpPr>
        <p:grpSpPr>
          <a:xfrm>
            <a:off x="4079331" y="1525077"/>
            <a:ext cx="4033340" cy="4033340"/>
            <a:chOff x="3880525" y="1455782"/>
            <a:chExt cx="4663440" cy="4625264"/>
          </a:xfrm>
        </p:grpSpPr>
        <p:sp>
          <p:nvSpPr>
            <p:cNvPr id="67" name="Arrow: Circular 66">
              <a:extLst>
                <a:ext uri="{FF2B5EF4-FFF2-40B4-BE49-F238E27FC236}">
                  <a16:creationId xmlns:a16="http://schemas.microsoft.com/office/drawing/2014/main" id="{C3B200DF-2AF2-4FFF-85F4-450C35F90BDA}"/>
                </a:ext>
              </a:extLst>
            </p:cNvPr>
            <p:cNvSpPr/>
            <p:nvPr/>
          </p:nvSpPr>
          <p:spPr>
            <a:xfrm>
              <a:off x="4026862" y="1455782"/>
              <a:ext cx="4482451" cy="4454288"/>
            </a:xfrm>
            <a:prstGeom prst="circularArrow">
              <a:avLst>
                <a:gd name="adj1" fmla="val 5085"/>
                <a:gd name="adj2" fmla="val 327528"/>
                <a:gd name="adj3" fmla="val 20192361"/>
                <a:gd name="adj4" fmla="val 16200324"/>
                <a:gd name="adj5" fmla="val 5932"/>
              </a:avLst>
            </a:prstGeom>
            <a:solidFill>
              <a:srgbClr val="0078D4"/>
            </a:solidFill>
            <a:ln>
              <a:noFill/>
            </a:ln>
            <a:effectLst/>
          </p:spPr>
        </p:sp>
        <p:sp>
          <p:nvSpPr>
            <p:cNvPr id="68" name="Arrow: Circular 67">
              <a:extLst>
                <a:ext uri="{FF2B5EF4-FFF2-40B4-BE49-F238E27FC236}">
                  <a16:creationId xmlns:a16="http://schemas.microsoft.com/office/drawing/2014/main" id="{DCEDD49F-695C-487F-B37F-BE2D0D2396B4}"/>
                </a:ext>
              </a:extLst>
            </p:cNvPr>
            <p:cNvSpPr/>
            <p:nvPr/>
          </p:nvSpPr>
          <p:spPr>
            <a:xfrm>
              <a:off x="4061514" y="1561443"/>
              <a:ext cx="4482451" cy="4454288"/>
            </a:xfrm>
            <a:prstGeom prst="circularArrow">
              <a:avLst>
                <a:gd name="adj1" fmla="val 5085"/>
                <a:gd name="adj2" fmla="val 327528"/>
                <a:gd name="adj3" fmla="val 2912753"/>
                <a:gd name="adj4" fmla="val 20519953"/>
                <a:gd name="adj5" fmla="val 5932"/>
              </a:avLst>
            </a:prstGeom>
            <a:solidFill>
              <a:srgbClr val="50E6FF"/>
            </a:solidFill>
            <a:ln>
              <a:noFill/>
            </a:ln>
            <a:effectLst/>
          </p:spPr>
        </p:sp>
        <p:sp>
          <p:nvSpPr>
            <p:cNvPr id="69" name="Arrow: Circular 68">
              <a:extLst>
                <a:ext uri="{FF2B5EF4-FFF2-40B4-BE49-F238E27FC236}">
                  <a16:creationId xmlns:a16="http://schemas.microsoft.com/office/drawing/2014/main" id="{53FE4486-165C-4339-B113-90327EC358FF}"/>
                </a:ext>
              </a:extLst>
            </p:cNvPr>
            <p:cNvSpPr/>
            <p:nvPr/>
          </p:nvSpPr>
          <p:spPr>
            <a:xfrm>
              <a:off x="3971019" y="1626758"/>
              <a:ext cx="4482451" cy="4454288"/>
            </a:xfrm>
            <a:prstGeom prst="circularArrow">
              <a:avLst>
                <a:gd name="adj1" fmla="val 5085"/>
                <a:gd name="adj2" fmla="val 327528"/>
                <a:gd name="adj3" fmla="val 7232777"/>
                <a:gd name="adj4" fmla="val 3239695"/>
                <a:gd name="adj5" fmla="val 5932"/>
              </a:avLst>
            </a:prstGeom>
            <a:solidFill>
              <a:srgbClr val="7030A0"/>
            </a:solidFill>
            <a:ln>
              <a:noFill/>
            </a:ln>
            <a:effectLst/>
          </p:spPr>
        </p:sp>
        <p:sp>
          <p:nvSpPr>
            <p:cNvPr id="70" name="Arrow: Circular 69">
              <a:extLst>
                <a:ext uri="{FF2B5EF4-FFF2-40B4-BE49-F238E27FC236}">
                  <a16:creationId xmlns:a16="http://schemas.microsoft.com/office/drawing/2014/main" id="{7A0D0827-ED41-4D80-A177-621F449A57B4}"/>
                </a:ext>
              </a:extLst>
            </p:cNvPr>
            <p:cNvSpPr/>
            <p:nvPr/>
          </p:nvSpPr>
          <p:spPr>
            <a:xfrm>
              <a:off x="3880525" y="1561443"/>
              <a:ext cx="4482451" cy="4454288"/>
            </a:xfrm>
            <a:prstGeom prst="circularArrow">
              <a:avLst>
                <a:gd name="adj1" fmla="val 5085"/>
                <a:gd name="adj2" fmla="val 327528"/>
                <a:gd name="adj3" fmla="val 11552519"/>
                <a:gd name="adj4" fmla="val 7559718"/>
                <a:gd name="adj5" fmla="val 5932"/>
              </a:avLst>
            </a:prstGeom>
            <a:solidFill>
              <a:srgbClr val="00B050"/>
            </a:solidFill>
            <a:ln>
              <a:noFill/>
            </a:ln>
            <a:effectLst/>
          </p:spPr>
        </p:sp>
        <p:sp>
          <p:nvSpPr>
            <p:cNvPr id="71" name="Arrow: Circular 70">
              <a:extLst>
                <a:ext uri="{FF2B5EF4-FFF2-40B4-BE49-F238E27FC236}">
                  <a16:creationId xmlns:a16="http://schemas.microsoft.com/office/drawing/2014/main" id="{812EDB0C-16D0-4BD5-B437-1E9FD1E2E10C}"/>
                </a:ext>
              </a:extLst>
            </p:cNvPr>
            <p:cNvSpPr/>
            <p:nvPr/>
          </p:nvSpPr>
          <p:spPr>
            <a:xfrm>
              <a:off x="3915177" y="1455782"/>
              <a:ext cx="4482451" cy="4454288"/>
            </a:xfrm>
            <a:prstGeom prst="circularArrow">
              <a:avLst>
                <a:gd name="adj1" fmla="val 5085"/>
                <a:gd name="adj2" fmla="val 327528"/>
                <a:gd name="adj3" fmla="val 15872148"/>
                <a:gd name="adj4" fmla="val 11880111"/>
                <a:gd name="adj5" fmla="val 5932"/>
              </a:avLst>
            </a:prstGeom>
            <a:solidFill>
              <a:srgbClr val="FFC000"/>
            </a:solidFill>
            <a:ln>
              <a:noFill/>
            </a:ln>
            <a:effectLst/>
          </p:spPr>
          <p:txBody>
            <a:bodyPr/>
            <a:lstStyle/>
            <a:p>
              <a:endParaRPr lang="en-US" dirty="0"/>
            </a:p>
          </p:txBody>
        </p:sp>
      </p:grpSp>
      <p:grpSp>
        <p:nvGrpSpPr>
          <p:cNvPr id="72" name="Group 71">
            <a:extLst>
              <a:ext uri="{FF2B5EF4-FFF2-40B4-BE49-F238E27FC236}">
                <a16:creationId xmlns:a16="http://schemas.microsoft.com/office/drawing/2014/main" id="{DDFB621F-953B-4DC4-A44E-50EFF5086B3B}"/>
              </a:ext>
            </a:extLst>
          </p:cNvPr>
          <p:cNvGrpSpPr/>
          <p:nvPr/>
        </p:nvGrpSpPr>
        <p:grpSpPr>
          <a:xfrm>
            <a:off x="5876099" y="5559377"/>
            <a:ext cx="3050399" cy="547304"/>
            <a:chOff x="5993893" y="6028620"/>
            <a:chExt cx="3112008" cy="558357"/>
          </a:xfrm>
        </p:grpSpPr>
        <p:sp>
          <p:nvSpPr>
            <p:cNvPr id="73" name="Rectangle 72">
              <a:extLst>
                <a:ext uri="{FF2B5EF4-FFF2-40B4-BE49-F238E27FC236}">
                  <a16:creationId xmlns:a16="http://schemas.microsoft.com/office/drawing/2014/main" id="{0DC93D3F-8E40-458E-9069-FBCBBF8CF742}"/>
                </a:ext>
              </a:extLst>
            </p:cNvPr>
            <p:cNvSpPr/>
            <p:nvPr/>
          </p:nvSpPr>
          <p:spPr>
            <a:xfrm>
              <a:off x="6665198" y="6028620"/>
              <a:ext cx="2440703" cy="553411"/>
            </a:xfrm>
            <a:prstGeom prst="rect">
              <a:avLst/>
            </a:prstGeom>
          </p:spPr>
          <p:txBody>
            <a:bodyPr wrap="square" lIns="0" tIns="0" rIns="0" bIns="0" anchor="t">
              <a:spAutoFit/>
            </a:bodyPr>
            <a:lstStyle/>
            <a:p>
              <a:pPr defTabSz="914261">
                <a:defRPr/>
              </a:pPr>
              <a:r>
                <a:rPr lang="en-US" sz="1175" kern="0">
                  <a:solidFill>
                    <a:srgbClr val="7030A0"/>
                  </a:solidFill>
                  <a:cs typeface="Segoe UI" panose="020B0502040204020203" pitchFamily="34" charset="0"/>
                </a:rPr>
                <a:t>Provide updates, configuration and applications to assign the purpose of each device</a:t>
              </a:r>
            </a:p>
          </p:txBody>
        </p:sp>
        <p:grpSp>
          <p:nvGrpSpPr>
            <p:cNvPr id="74" name="Group 73">
              <a:extLst>
                <a:ext uri="{FF2B5EF4-FFF2-40B4-BE49-F238E27FC236}">
                  <a16:creationId xmlns:a16="http://schemas.microsoft.com/office/drawing/2014/main" id="{1A081E10-9BD8-4585-97B1-B539D44884F4}"/>
                </a:ext>
              </a:extLst>
            </p:cNvPr>
            <p:cNvGrpSpPr/>
            <p:nvPr/>
          </p:nvGrpSpPr>
          <p:grpSpPr>
            <a:xfrm>
              <a:off x="5993893" y="6043182"/>
              <a:ext cx="547234" cy="543795"/>
              <a:chOff x="5621953" y="5964865"/>
              <a:chExt cx="731520" cy="731520"/>
            </a:xfrm>
          </p:grpSpPr>
          <p:sp>
            <p:nvSpPr>
              <p:cNvPr id="75" name="Oval 74">
                <a:extLst>
                  <a:ext uri="{FF2B5EF4-FFF2-40B4-BE49-F238E27FC236}">
                    <a16:creationId xmlns:a16="http://schemas.microsoft.com/office/drawing/2014/main" id="{4AD6D4CC-118A-4C7D-A3E3-328001FDD343}"/>
                  </a:ext>
                </a:extLst>
              </p:cNvPr>
              <p:cNvSpPr>
                <a:spLocks noChangeAspect="1"/>
              </p:cNvSpPr>
              <p:nvPr/>
            </p:nvSpPr>
            <p:spPr bwMode="auto">
              <a:xfrm>
                <a:off x="5621953" y="5964865"/>
                <a:ext cx="731520" cy="731520"/>
              </a:xfrm>
              <a:prstGeom prst="ellipse">
                <a:avLst/>
              </a:prstGeom>
              <a:solidFill>
                <a:srgbClr val="7030A0"/>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ouchscreen" title="Icon of a closed hand with one finger touching a screen">
                <a:extLst>
                  <a:ext uri="{FF2B5EF4-FFF2-40B4-BE49-F238E27FC236}">
                    <a16:creationId xmlns:a16="http://schemas.microsoft.com/office/drawing/2014/main" id="{A5794AD2-6573-4734-A99D-FD75FB829B39}"/>
                  </a:ext>
                </a:extLst>
              </p:cNvPr>
              <p:cNvSpPr>
                <a:spLocks noChangeAspect="1" noEditPoints="1"/>
              </p:cNvSpPr>
              <p:nvPr/>
            </p:nvSpPr>
            <p:spPr bwMode="auto">
              <a:xfrm>
                <a:off x="5787804" y="6185125"/>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192">
                  <a:defRPr/>
                </a:pPr>
                <a:endParaRPr lang="en-US" sz="883" kern="0">
                  <a:gradFill>
                    <a:gsLst>
                      <a:gs pos="0">
                        <a:srgbClr val="505050"/>
                      </a:gs>
                      <a:gs pos="100000">
                        <a:srgbClr val="505050"/>
                      </a:gs>
                    </a:gsLst>
                  </a:gradFill>
                </a:endParaRPr>
              </a:p>
            </p:txBody>
          </p:sp>
        </p:grpSp>
      </p:grpSp>
      <p:grpSp>
        <p:nvGrpSpPr>
          <p:cNvPr id="77" name="Group 76">
            <a:extLst>
              <a:ext uri="{FF2B5EF4-FFF2-40B4-BE49-F238E27FC236}">
                <a16:creationId xmlns:a16="http://schemas.microsoft.com/office/drawing/2014/main" id="{CC9094C6-400E-4B2B-B57C-CA8C3EA28E00}"/>
              </a:ext>
            </a:extLst>
          </p:cNvPr>
          <p:cNvGrpSpPr/>
          <p:nvPr/>
        </p:nvGrpSpPr>
        <p:grpSpPr>
          <a:xfrm>
            <a:off x="8099512" y="3701889"/>
            <a:ext cx="2694273" cy="542730"/>
            <a:chOff x="8262212" y="4133622"/>
            <a:chExt cx="2748688" cy="553691"/>
          </a:xfrm>
        </p:grpSpPr>
        <p:sp>
          <p:nvSpPr>
            <p:cNvPr id="78" name="Rectangle 77">
              <a:extLst>
                <a:ext uri="{FF2B5EF4-FFF2-40B4-BE49-F238E27FC236}">
                  <a16:creationId xmlns:a16="http://schemas.microsoft.com/office/drawing/2014/main" id="{54F5D184-3F0B-4803-A9FA-5F5206141AD4}"/>
                </a:ext>
              </a:extLst>
            </p:cNvPr>
            <p:cNvSpPr/>
            <p:nvPr/>
          </p:nvSpPr>
          <p:spPr>
            <a:xfrm>
              <a:off x="8976554" y="4133622"/>
              <a:ext cx="2034346" cy="553691"/>
            </a:xfrm>
            <a:prstGeom prst="rect">
              <a:avLst/>
            </a:prstGeom>
          </p:spPr>
          <p:txBody>
            <a:bodyPr wrap="square" lIns="0" tIns="0" rIns="0" bIns="0" anchor="t">
              <a:spAutoFit/>
            </a:bodyPr>
            <a:lstStyle/>
            <a:p>
              <a:pPr defTabSz="914261">
                <a:defRPr/>
              </a:pPr>
              <a:r>
                <a:rPr lang="en-US" sz="1175" kern="0">
                  <a:solidFill>
                    <a:srgbClr val="50E6FF">
                      <a:lumMod val="75000"/>
                    </a:srgbClr>
                  </a:solidFill>
                  <a:cs typeface="Segoe UI" panose="020B0502040204020203" pitchFamily="34" charset="0"/>
                </a:rPr>
                <a:t>Securely authenticate devices, on-board for management and provision for service</a:t>
              </a:r>
            </a:p>
          </p:txBody>
        </p:sp>
        <p:grpSp>
          <p:nvGrpSpPr>
            <p:cNvPr id="79" name="Group 78">
              <a:extLst>
                <a:ext uri="{FF2B5EF4-FFF2-40B4-BE49-F238E27FC236}">
                  <a16:creationId xmlns:a16="http://schemas.microsoft.com/office/drawing/2014/main" id="{917ED397-102D-415A-8C87-0CB4031A33BD}"/>
                </a:ext>
              </a:extLst>
            </p:cNvPr>
            <p:cNvGrpSpPr/>
            <p:nvPr/>
          </p:nvGrpSpPr>
          <p:grpSpPr>
            <a:xfrm>
              <a:off x="8262212" y="4136301"/>
              <a:ext cx="548640" cy="548640"/>
              <a:chOff x="8155046" y="4289191"/>
              <a:chExt cx="731520" cy="731520"/>
            </a:xfrm>
          </p:grpSpPr>
          <p:sp>
            <p:nvSpPr>
              <p:cNvPr id="80" name="Oval 79">
                <a:extLst>
                  <a:ext uri="{FF2B5EF4-FFF2-40B4-BE49-F238E27FC236}">
                    <a16:creationId xmlns:a16="http://schemas.microsoft.com/office/drawing/2014/main" id="{FBBE4B73-3F69-47FA-A147-DEF485109A0B}"/>
                  </a:ext>
                </a:extLst>
              </p:cNvPr>
              <p:cNvSpPr>
                <a:spLocks noChangeAspect="1"/>
              </p:cNvSpPr>
              <p:nvPr/>
            </p:nvSpPr>
            <p:spPr bwMode="auto">
              <a:xfrm>
                <a:off x="8155046" y="4289191"/>
                <a:ext cx="731520" cy="731520"/>
              </a:xfrm>
              <a:prstGeom prst="ellipse">
                <a:avLst/>
              </a:prstGeom>
              <a:solidFill>
                <a:srgbClr val="50E6FF">
                  <a:lumMod val="75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phone_6" title="Icon of a cellphone with a checkmark on the lower right corner">
                <a:extLst>
                  <a:ext uri="{FF2B5EF4-FFF2-40B4-BE49-F238E27FC236}">
                    <a16:creationId xmlns:a16="http://schemas.microsoft.com/office/drawing/2014/main" id="{FFB98C84-99E1-4275-955A-9D8BBFD54C8B}"/>
                  </a:ext>
                </a:extLst>
              </p:cNvPr>
              <p:cNvSpPr>
                <a:spLocks noChangeAspect="1" noEditPoints="1"/>
              </p:cNvSpPr>
              <p:nvPr/>
            </p:nvSpPr>
            <p:spPr bwMode="auto">
              <a:xfrm>
                <a:off x="8413339" y="4472071"/>
                <a:ext cx="291134" cy="365760"/>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4" rIns="89631" bIns="44814" numCol="1" anchor="t" anchorCtr="0" compatLnSpc="1">
                <a:prstTxWarp prst="textNoShape">
                  <a:avLst/>
                </a:prstTxWarp>
              </a:bodyPr>
              <a:lstStyle/>
              <a:p>
                <a:pPr defTabSz="914192">
                  <a:defRPr/>
                </a:pPr>
                <a:endParaRPr lang="en-US" sz="1765" kern="0">
                  <a:solidFill>
                    <a:srgbClr val="000000"/>
                  </a:solidFill>
                </a:endParaRPr>
              </a:p>
            </p:txBody>
          </p:sp>
        </p:grpSp>
      </p:grpSp>
      <p:grpSp>
        <p:nvGrpSpPr>
          <p:cNvPr id="82" name="Group 81">
            <a:extLst>
              <a:ext uri="{FF2B5EF4-FFF2-40B4-BE49-F238E27FC236}">
                <a16:creationId xmlns:a16="http://schemas.microsoft.com/office/drawing/2014/main" id="{61BAA791-514B-401A-B369-E119CC289750}"/>
              </a:ext>
            </a:extLst>
          </p:cNvPr>
          <p:cNvGrpSpPr/>
          <p:nvPr/>
        </p:nvGrpSpPr>
        <p:grpSpPr>
          <a:xfrm>
            <a:off x="1086581" y="3701891"/>
            <a:ext cx="3005531" cy="542456"/>
            <a:chOff x="1107642" y="4133622"/>
            <a:chExt cx="3066233" cy="553411"/>
          </a:xfrm>
        </p:grpSpPr>
        <p:sp>
          <p:nvSpPr>
            <p:cNvPr id="83" name="Rectangle 82">
              <a:extLst>
                <a:ext uri="{FF2B5EF4-FFF2-40B4-BE49-F238E27FC236}">
                  <a16:creationId xmlns:a16="http://schemas.microsoft.com/office/drawing/2014/main" id="{1A7C44CE-AEAE-45E6-952E-64280F5C3D94}"/>
                </a:ext>
              </a:extLst>
            </p:cNvPr>
            <p:cNvSpPr/>
            <p:nvPr/>
          </p:nvSpPr>
          <p:spPr>
            <a:xfrm>
              <a:off x="1107642" y="4133622"/>
              <a:ext cx="2427445" cy="553411"/>
            </a:xfrm>
            <a:prstGeom prst="rect">
              <a:avLst/>
            </a:prstGeom>
          </p:spPr>
          <p:txBody>
            <a:bodyPr wrap="square" lIns="0" tIns="0" rIns="0" bIns="0" anchor="t">
              <a:spAutoFit/>
            </a:bodyPr>
            <a:lstStyle/>
            <a:p>
              <a:pPr algn="r" defTabSz="914261">
                <a:defRPr/>
              </a:pPr>
              <a:r>
                <a:rPr lang="en-US" sz="1175" kern="0">
                  <a:solidFill>
                    <a:srgbClr val="00B050"/>
                  </a:solidFill>
                  <a:cs typeface="Segoe UI" panose="020B0502040204020203" pitchFamily="34" charset="0"/>
                </a:rPr>
                <a:t>Monitor device inventory, health and security while providing proactive remediation of issues</a:t>
              </a:r>
            </a:p>
          </p:txBody>
        </p:sp>
        <p:grpSp>
          <p:nvGrpSpPr>
            <p:cNvPr id="84" name="Group 83">
              <a:extLst>
                <a:ext uri="{FF2B5EF4-FFF2-40B4-BE49-F238E27FC236}">
                  <a16:creationId xmlns:a16="http://schemas.microsoft.com/office/drawing/2014/main" id="{B25B230E-A42D-4BAD-A9FC-0CE8660C7175}"/>
                </a:ext>
              </a:extLst>
            </p:cNvPr>
            <p:cNvGrpSpPr/>
            <p:nvPr/>
          </p:nvGrpSpPr>
          <p:grpSpPr>
            <a:xfrm>
              <a:off x="3625235" y="4136301"/>
              <a:ext cx="548640" cy="548640"/>
              <a:chOff x="910589" y="5808754"/>
              <a:chExt cx="731520" cy="731520"/>
            </a:xfrm>
          </p:grpSpPr>
          <p:sp>
            <p:nvSpPr>
              <p:cNvPr id="85" name="Oval 84">
                <a:extLst>
                  <a:ext uri="{FF2B5EF4-FFF2-40B4-BE49-F238E27FC236}">
                    <a16:creationId xmlns:a16="http://schemas.microsoft.com/office/drawing/2014/main" id="{2C986401-86B4-442E-9120-CA33284F54EE}"/>
                  </a:ext>
                </a:extLst>
              </p:cNvPr>
              <p:cNvSpPr>
                <a:spLocks noChangeAspect="1"/>
              </p:cNvSpPr>
              <p:nvPr/>
            </p:nvSpPr>
            <p:spPr bwMode="auto">
              <a:xfrm>
                <a:off x="910589" y="5808754"/>
                <a:ext cx="731520" cy="731520"/>
              </a:xfrm>
              <a:prstGeom prst="ellipse">
                <a:avLst/>
              </a:prstGeom>
              <a:solidFill>
                <a:srgbClr val="00B050"/>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algorithm" title="Icon of a heartbeat">
                <a:extLst>
                  <a:ext uri="{FF2B5EF4-FFF2-40B4-BE49-F238E27FC236}">
                    <a16:creationId xmlns:a16="http://schemas.microsoft.com/office/drawing/2014/main" id="{A877CEE5-F9E5-4C30-BA94-65BEF96BAEBD}"/>
                  </a:ext>
                </a:extLst>
              </p:cNvPr>
              <p:cNvSpPr>
                <a:spLocks noChangeAspect="1" noEditPoints="1"/>
              </p:cNvSpPr>
              <p:nvPr/>
            </p:nvSpPr>
            <p:spPr bwMode="auto">
              <a:xfrm>
                <a:off x="1046047" y="6011770"/>
                <a:ext cx="422504" cy="36576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defTabSz="914192">
                  <a:defRPr/>
                </a:pPr>
                <a:endParaRPr lang="en-US" sz="1765" kern="0">
                  <a:solidFill>
                    <a:srgbClr val="000000"/>
                  </a:solidFill>
                </a:endParaRPr>
              </a:p>
            </p:txBody>
          </p:sp>
        </p:grpSp>
      </p:grpSp>
    </p:spTree>
    <p:extLst>
      <p:ext uri="{BB962C8B-B14F-4D97-AF65-F5344CB8AC3E}">
        <p14:creationId xmlns:p14="http://schemas.microsoft.com/office/powerpoint/2010/main" val="12852096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0D2949C-68A5-4934-8871-47293C01679B}"/>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673988" y="2105025"/>
            <a:ext cx="4831462" cy="1107996"/>
          </a:xfrm>
        </p:spPr>
        <p:txBody>
          <a:bodyPr/>
          <a:lstStyle/>
          <a:p>
            <a:r>
              <a:rPr lang="en-US" dirty="0">
                <a:solidFill>
                  <a:schemeClr val="tx1"/>
                </a:solidFill>
              </a:rPr>
              <a:t>Why provisioning is hard today?</a:t>
            </a:r>
          </a:p>
        </p:txBody>
      </p:sp>
      <p:sp>
        <p:nvSpPr>
          <p:cNvPr id="5" name="Content Placeholder 4">
            <a:extLst>
              <a:ext uri="{FF2B5EF4-FFF2-40B4-BE49-F238E27FC236}">
                <a16:creationId xmlns:a16="http://schemas.microsoft.com/office/drawing/2014/main" id="{497ED86C-3FDA-4073-AEE6-00C8B00FA124}"/>
              </a:ext>
            </a:extLst>
          </p:cNvPr>
          <p:cNvSpPr>
            <a:spLocks noGrp="1"/>
          </p:cNvSpPr>
          <p:nvPr>
            <p:ph type="body" sz="quarter" idx="10"/>
          </p:nvPr>
        </p:nvSpPr>
        <p:spPr>
          <a:xfrm>
            <a:off x="6315075" y="1891570"/>
            <a:ext cx="4743442" cy="2080570"/>
          </a:xfrm>
        </p:spPr>
        <p:txBody>
          <a:bodyPr/>
          <a:lstStyle/>
          <a:p>
            <a:pPr marL="280121" lvl="2" indent="-280121">
              <a:buFont typeface="Arial" panose="020B0604020202020204" pitchFamily="34" charset="0"/>
              <a:buChar char="•"/>
            </a:pPr>
            <a:r>
              <a:rPr lang="en-US" sz="2000" dirty="0">
                <a:solidFill>
                  <a:srgbClr val="50E6FF"/>
                </a:solidFill>
                <a:latin typeface="+mj-lt"/>
              </a:rPr>
              <a:t>Solutions must have per-device revocable access</a:t>
            </a:r>
          </a:p>
          <a:p>
            <a:pPr marL="280121" lvl="2" indent="-280121">
              <a:buFont typeface="Arial" panose="020B0604020202020204" pitchFamily="34" charset="0"/>
              <a:buChar char="•"/>
            </a:pPr>
            <a:r>
              <a:rPr lang="en-US" sz="2000" dirty="0">
                <a:solidFill>
                  <a:srgbClr val="50E6FF"/>
                </a:solidFill>
                <a:latin typeface="+mj-lt"/>
              </a:rPr>
              <a:t>Provisioning is a manual process</a:t>
            </a:r>
          </a:p>
          <a:p>
            <a:pPr marL="280121" lvl="2" indent="-280121">
              <a:buFont typeface="Arial" panose="020B0604020202020204" pitchFamily="34" charset="0"/>
              <a:buChar char="•"/>
            </a:pPr>
            <a:r>
              <a:rPr lang="en-US" sz="2000" dirty="0">
                <a:solidFill>
                  <a:srgbClr val="50E6FF"/>
                </a:solidFill>
                <a:latin typeface="+mj-lt"/>
              </a:rPr>
              <a:t>Initial configuration can become irrelevant between manufacturing and deployment</a:t>
            </a:r>
          </a:p>
          <a:p>
            <a:pPr marL="280121" lvl="2" indent="-280121">
              <a:buFont typeface="Arial" panose="020B0604020202020204" pitchFamily="34" charset="0"/>
              <a:buChar char="•"/>
            </a:pPr>
            <a:r>
              <a:rPr lang="en-US" sz="2000" dirty="0">
                <a:solidFill>
                  <a:srgbClr val="50E6FF"/>
                </a:solidFill>
                <a:latin typeface="+mj-lt"/>
              </a:rPr>
              <a:t>Device supply chains are complex</a:t>
            </a:r>
          </a:p>
          <a:p>
            <a:endParaRPr lang="en-US" sz="3600" dirty="0">
              <a:solidFill>
                <a:srgbClr val="50E6FF"/>
              </a:solidFill>
              <a:latin typeface="+mj-lt"/>
            </a:endParaRPr>
          </a:p>
        </p:txBody>
      </p:sp>
      <p:cxnSp>
        <p:nvCxnSpPr>
          <p:cNvPr id="4" name="Straight Connector 3">
            <a:extLst>
              <a:ext uri="{FF2B5EF4-FFF2-40B4-BE49-F238E27FC236}">
                <a16:creationId xmlns:a16="http://schemas.microsoft.com/office/drawing/2014/main" id="{9A4B70DF-5CED-47E4-80B7-6F0D6DD9A9B0}"/>
              </a:ext>
            </a:extLst>
          </p:cNvPr>
          <p:cNvCxnSpPr>
            <a:cxnSpLocks/>
          </p:cNvCxnSpPr>
          <p:nvPr/>
        </p:nvCxnSpPr>
        <p:spPr>
          <a:xfrm>
            <a:off x="5638800" y="485775"/>
            <a:ext cx="0" cy="56292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48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3F5CF39-2B2C-4F43-BE27-D386A7EAC25D}"/>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57D3628-84D7-4240-945A-E1B574DBA2CC}"/>
              </a:ext>
            </a:extLst>
          </p:cNvPr>
          <p:cNvSpPr>
            <a:spLocks noGrp="1"/>
          </p:cNvSpPr>
          <p:nvPr>
            <p:ph type="title"/>
          </p:nvPr>
        </p:nvSpPr>
        <p:spPr>
          <a:xfrm>
            <a:off x="770381" y="2905004"/>
            <a:ext cx="4098037" cy="1044893"/>
          </a:xfrm>
        </p:spPr>
        <p:txBody>
          <a:bodyPr/>
          <a:lstStyle/>
          <a:p>
            <a:r>
              <a:rPr lang="en-US" sz="3200" dirty="0">
                <a:solidFill>
                  <a:schemeClr val="tx1"/>
                </a:solidFill>
              </a:rPr>
              <a:t>Device Provisioning Service (DPS) brief feature overview</a:t>
            </a:r>
          </a:p>
        </p:txBody>
      </p:sp>
      <p:sp>
        <p:nvSpPr>
          <p:cNvPr id="3" name="Content Placeholder 2">
            <a:extLst>
              <a:ext uri="{FF2B5EF4-FFF2-40B4-BE49-F238E27FC236}">
                <a16:creationId xmlns:a16="http://schemas.microsoft.com/office/drawing/2014/main" id="{1B1E9768-FD4D-49B8-9365-2F99496A0CAA}"/>
              </a:ext>
            </a:extLst>
          </p:cNvPr>
          <p:cNvSpPr>
            <a:spLocks noGrp="1"/>
          </p:cNvSpPr>
          <p:nvPr>
            <p:ph type="body" sz="quarter" idx="10"/>
          </p:nvPr>
        </p:nvSpPr>
        <p:spPr>
          <a:xfrm>
            <a:off x="6096000" y="236696"/>
            <a:ext cx="5524500" cy="2308324"/>
          </a:xfrm>
        </p:spPr>
        <p:txBody>
          <a:bodyPr>
            <a:noAutofit/>
          </a:bodyPr>
          <a:lstStyle/>
          <a:p>
            <a:pPr lvl="2"/>
            <a:r>
              <a:rPr lang="en-US" sz="1400" dirty="0">
                <a:solidFill>
                  <a:srgbClr val="50E6FF"/>
                </a:solidFill>
                <a:latin typeface="+mj-lt"/>
              </a:rPr>
              <a:t>Cross-region, cross-subscription </a:t>
            </a:r>
            <a:r>
              <a:rPr lang="en-US" sz="1400" dirty="0" err="1">
                <a:solidFill>
                  <a:srgbClr val="50E6FF"/>
                </a:solidFill>
                <a:latin typeface="+mj-lt"/>
              </a:rPr>
              <a:t>DPS</a:t>
            </a:r>
            <a:r>
              <a:rPr lang="en-US" sz="1400" dirty="0" err="1">
                <a:solidFill>
                  <a:srgbClr val="50E6FF"/>
                </a:solidFill>
                <a:latin typeface="+mj-lt"/>
                <a:sym typeface="Wingdings" panose="05000000000000000000" pitchFamily="2" charset="2"/>
              </a:rPr>
              <a:t>IoT</a:t>
            </a:r>
            <a:r>
              <a:rPr lang="en-US" sz="1400" dirty="0">
                <a:solidFill>
                  <a:srgbClr val="50E6FF"/>
                </a:solidFill>
                <a:latin typeface="+mj-lt"/>
                <a:sym typeface="Wingdings" panose="05000000000000000000" pitchFamily="2" charset="2"/>
              </a:rPr>
              <a:t> Hub support for geo-</a:t>
            </a:r>
            <a:r>
              <a:rPr lang="en-US" sz="1400" dirty="0" err="1">
                <a:solidFill>
                  <a:srgbClr val="50E6FF"/>
                </a:solidFill>
                <a:latin typeface="+mj-lt"/>
                <a:sym typeface="Wingdings" panose="05000000000000000000" pitchFamily="2" charset="2"/>
              </a:rPr>
              <a:t>sharded</a:t>
            </a:r>
            <a:r>
              <a:rPr lang="en-US" sz="1400" dirty="0">
                <a:solidFill>
                  <a:srgbClr val="50E6FF"/>
                </a:solidFill>
                <a:latin typeface="+mj-lt"/>
                <a:sym typeface="Wingdings" panose="05000000000000000000" pitchFamily="2" charset="2"/>
              </a:rPr>
              <a:t> and multitenancy solutions</a:t>
            </a:r>
            <a:endParaRPr lang="en-US" sz="1400" dirty="0">
              <a:solidFill>
                <a:srgbClr val="50E6FF"/>
              </a:solidFill>
              <a:latin typeface="+mj-lt"/>
            </a:endParaRPr>
          </a:p>
          <a:p>
            <a:pPr lvl="2"/>
            <a:endParaRPr lang="en-US" sz="1400" dirty="0">
              <a:solidFill>
                <a:schemeClr val="tx1"/>
              </a:solidFill>
            </a:endParaRPr>
          </a:p>
          <a:p>
            <a:pPr lvl="2"/>
            <a:r>
              <a:rPr lang="en-US" sz="1400" dirty="0">
                <a:solidFill>
                  <a:srgbClr val="50E6FF"/>
                </a:solidFill>
                <a:latin typeface="+mj-lt"/>
              </a:rPr>
              <a:t>Automatic re-provisioning supports the device lifecycle</a:t>
            </a:r>
          </a:p>
          <a:p>
            <a:pPr lvl="3"/>
            <a:r>
              <a:rPr lang="en-US" dirty="0">
                <a:solidFill>
                  <a:schemeClr val="tx1"/>
                </a:solidFill>
              </a:rPr>
              <a:t>Factory reset</a:t>
            </a:r>
          </a:p>
          <a:p>
            <a:pPr lvl="3"/>
            <a:r>
              <a:rPr lang="en-US" dirty="0">
                <a:solidFill>
                  <a:schemeClr val="tx1"/>
                </a:solidFill>
              </a:rPr>
              <a:t>Migration</a:t>
            </a:r>
          </a:p>
          <a:p>
            <a:pPr lvl="2"/>
            <a:endParaRPr lang="en-US" sz="1400" dirty="0">
              <a:solidFill>
                <a:schemeClr val="tx1"/>
              </a:solidFill>
            </a:endParaRPr>
          </a:p>
          <a:p>
            <a:pPr lvl="2"/>
            <a:r>
              <a:rPr lang="en-US" sz="1400" dirty="0">
                <a:solidFill>
                  <a:srgbClr val="50E6FF"/>
                </a:solidFill>
                <a:latin typeface="+mj-lt"/>
              </a:rPr>
              <a:t>Flexible, targeted device assignment logic</a:t>
            </a:r>
          </a:p>
          <a:p>
            <a:pPr lvl="3"/>
            <a:r>
              <a:rPr lang="en-US" dirty="0">
                <a:solidFill>
                  <a:schemeClr val="tx1"/>
                </a:solidFill>
              </a:rPr>
              <a:t>Static assignment for when you know the hub</a:t>
            </a:r>
          </a:p>
          <a:p>
            <a:pPr lvl="3"/>
            <a:r>
              <a:rPr lang="en-US" dirty="0">
                <a:solidFill>
                  <a:schemeClr val="tx1"/>
                </a:solidFill>
              </a:rPr>
              <a:t>Evenly weighted for round-robin assignment</a:t>
            </a:r>
          </a:p>
          <a:p>
            <a:pPr lvl="3"/>
            <a:r>
              <a:rPr lang="en-US" dirty="0">
                <a:solidFill>
                  <a:schemeClr val="tx1"/>
                </a:solidFill>
              </a:rPr>
              <a:t>Lowest-latency for geo-shared applications</a:t>
            </a:r>
          </a:p>
          <a:p>
            <a:pPr lvl="3"/>
            <a:r>
              <a:rPr lang="en-US" dirty="0">
                <a:solidFill>
                  <a:schemeClr val="tx1"/>
                </a:solidFill>
              </a:rPr>
              <a:t>Custom assignment logic for advanced scenarios</a:t>
            </a:r>
          </a:p>
          <a:p>
            <a:pPr lvl="2"/>
            <a:endParaRPr lang="en-US" sz="1400" dirty="0">
              <a:solidFill>
                <a:schemeClr val="tx1"/>
              </a:solidFill>
            </a:endParaRPr>
          </a:p>
          <a:p>
            <a:pPr lvl="2"/>
            <a:r>
              <a:rPr lang="en-US" sz="1400" dirty="0">
                <a:solidFill>
                  <a:srgbClr val="50E6FF"/>
                </a:solidFill>
                <a:latin typeface="+mj-lt"/>
              </a:rPr>
              <a:t>Manage devices at as a group or as individuals</a:t>
            </a:r>
          </a:p>
          <a:p>
            <a:pPr lvl="3"/>
            <a:r>
              <a:rPr lang="en-US" dirty="0">
                <a:solidFill>
                  <a:schemeClr val="tx1"/>
                </a:solidFill>
              </a:rPr>
              <a:t>Based on authentication type</a:t>
            </a:r>
          </a:p>
          <a:p>
            <a:pPr lvl="2"/>
            <a:endParaRPr lang="en-US" sz="1400" dirty="0">
              <a:solidFill>
                <a:schemeClr val="tx1"/>
              </a:solidFill>
            </a:endParaRPr>
          </a:p>
          <a:p>
            <a:pPr lvl="2"/>
            <a:r>
              <a:rPr lang="en-US" sz="1400" dirty="0">
                <a:solidFill>
                  <a:srgbClr val="50E6FF"/>
                </a:solidFill>
                <a:latin typeface="+mj-lt"/>
              </a:rPr>
              <a:t>Multiple auth methods supported</a:t>
            </a:r>
          </a:p>
          <a:p>
            <a:pPr lvl="3"/>
            <a:r>
              <a:rPr lang="en-US" dirty="0">
                <a:solidFill>
                  <a:schemeClr val="tx1"/>
                </a:solidFill>
              </a:rPr>
              <a:t>Symmetric keys for getting started</a:t>
            </a:r>
          </a:p>
          <a:p>
            <a:pPr lvl="3"/>
            <a:r>
              <a:rPr lang="en-US" dirty="0">
                <a:solidFill>
                  <a:schemeClr val="tx1"/>
                </a:solidFill>
              </a:rPr>
              <a:t>TPM endorsement key for secure storage</a:t>
            </a:r>
          </a:p>
          <a:p>
            <a:pPr lvl="3"/>
            <a:r>
              <a:rPr lang="en-US" dirty="0">
                <a:solidFill>
                  <a:schemeClr val="tx1"/>
                </a:solidFill>
              </a:rPr>
              <a:t>X.509 certificates for maximum security</a:t>
            </a:r>
          </a:p>
          <a:p>
            <a:pPr lvl="2"/>
            <a:endParaRPr lang="en-US" sz="1400" dirty="0">
              <a:solidFill>
                <a:schemeClr val="tx1"/>
              </a:solidFill>
            </a:endParaRPr>
          </a:p>
          <a:p>
            <a:pPr lvl="2"/>
            <a:r>
              <a:rPr lang="en-US" sz="1400" dirty="0">
                <a:solidFill>
                  <a:srgbClr val="50E6FF"/>
                </a:solidFill>
                <a:latin typeface="+mj-lt"/>
              </a:rPr>
              <a:t>Cross-platform support through open-source SDKs</a:t>
            </a:r>
          </a:p>
          <a:p>
            <a:pPr lvl="2"/>
            <a:endParaRPr lang="en-US" sz="1400" dirty="0">
              <a:solidFill>
                <a:schemeClr val="tx1"/>
              </a:solidFill>
            </a:endParaRPr>
          </a:p>
          <a:p>
            <a:pPr lvl="2"/>
            <a:r>
              <a:rPr lang="en-US" sz="1400" dirty="0">
                <a:solidFill>
                  <a:srgbClr val="50E6FF"/>
                </a:solidFill>
                <a:latin typeface="+mj-lt"/>
              </a:rPr>
              <a:t>Edge device support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BBC1556-0829-496C-9F6C-79420A868B62}"/>
                  </a:ext>
                </a:extLst>
              </p14:cNvPr>
              <p14:cNvContentPartPr/>
              <p14:nvPr/>
            </p14:nvContentPartPr>
            <p14:xfrm>
              <a:off x="1108068" y="5353648"/>
              <a:ext cx="27356" cy="15837"/>
            </p14:xfrm>
          </p:contentPart>
        </mc:Choice>
        <mc:Fallback xmlns="">
          <p:pic>
            <p:nvPicPr>
              <p:cNvPr id="5" name="Ink 4">
                <a:extLst>
                  <a:ext uri="{FF2B5EF4-FFF2-40B4-BE49-F238E27FC236}">
                    <a16:creationId xmlns:a16="http://schemas.microsoft.com/office/drawing/2014/main" id="{CBBC1556-0829-496C-9F6C-79420A868B62}"/>
                  </a:ext>
                </a:extLst>
              </p:cNvPr>
              <p:cNvPicPr/>
              <p:nvPr/>
            </p:nvPicPr>
            <p:blipFill>
              <a:blip r:embed="rId4"/>
              <a:stretch>
                <a:fillRect/>
              </a:stretch>
            </p:blipFill>
            <p:spPr>
              <a:xfrm>
                <a:off x="1098709" y="5344290"/>
                <a:ext cx="45713" cy="34553"/>
              </a:xfrm>
              <a:prstGeom prst="rect">
                <a:avLst/>
              </a:prstGeom>
            </p:spPr>
          </p:pic>
        </mc:Fallback>
      </mc:AlternateContent>
      <p:cxnSp>
        <p:nvCxnSpPr>
          <p:cNvPr id="8" name="Straight Connector 7">
            <a:extLst>
              <a:ext uri="{FF2B5EF4-FFF2-40B4-BE49-F238E27FC236}">
                <a16:creationId xmlns:a16="http://schemas.microsoft.com/office/drawing/2014/main" id="{3479822E-6251-467F-ADE0-73C153EFDB7E}"/>
              </a:ext>
            </a:extLst>
          </p:cNvPr>
          <p:cNvCxnSpPr>
            <a:cxnSpLocks/>
          </p:cNvCxnSpPr>
          <p:nvPr/>
        </p:nvCxnSpPr>
        <p:spPr>
          <a:xfrm>
            <a:off x="5638800" y="485775"/>
            <a:ext cx="0" cy="56292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729DA47-EFDB-4E6A-BC69-686BD6EBF3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9641" y="1171576"/>
            <a:ext cx="1450277" cy="1511617"/>
          </a:xfrm>
          <a:prstGeom prst="rect">
            <a:avLst/>
          </a:prstGeom>
        </p:spPr>
      </p:pic>
    </p:spTree>
    <p:extLst>
      <p:ext uri="{BB962C8B-B14F-4D97-AF65-F5344CB8AC3E}">
        <p14:creationId xmlns:p14="http://schemas.microsoft.com/office/powerpoint/2010/main" val="1242040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5E7F-8787-4966-B161-FABEB2EB19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7F81796-2A80-47CD-9A15-9EBC4A2D54E5}"/>
              </a:ext>
            </a:extLst>
          </p:cNvPr>
          <p:cNvSpPr>
            <a:spLocks noGrp="1"/>
          </p:cNvSpPr>
          <p:nvPr>
            <p:ph type="body" sz="quarter" idx="10"/>
          </p:nvPr>
        </p:nvSpPr>
        <p:spPr/>
        <p:txBody>
          <a:bodyPr/>
          <a:lstStyle/>
          <a:p>
            <a:endParaRPr lang="en-US"/>
          </a:p>
        </p:txBody>
      </p:sp>
      <p:grpSp>
        <p:nvGrpSpPr>
          <p:cNvPr id="9" name="Group 8">
            <a:extLst>
              <a:ext uri="{FF2B5EF4-FFF2-40B4-BE49-F238E27FC236}">
                <a16:creationId xmlns:a16="http://schemas.microsoft.com/office/drawing/2014/main" id="{6F70DA04-BB6D-4D24-8783-19B3223772EE}"/>
              </a:ext>
            </a:extLst>
          </p:cNvPr>
          <p:cNvGrpSpPr/>
          <p:nvPr/>
        </p:nvGrpSpPr>
        <p:grpSpPr>
          <a:xfrm>
            <a:off x="276225" y="479654"/>
            <a:ext cx="11639550" cy="6181725"/>
            <a:chOff x="276225" y="338137"/>
            <a:chExt cx="11639550" cy="6181725"/>
          </a:xfrm>
        </p:grpSpPr>
        <p:pic>
          <p:nvPicPr>
            <p:cNvPr id="5" name="Graphic 4">
              <a:extLst>
                <a:ext uri="{FF2B5EF4-FFF2-40B4-BE49-F238E27FC236}">
                  <a16:creationId xmlns:a16="http://schemas.microsoft.com/office/drawing/2014/main" id="{25BE087F-7EE4-4A66-BB3A-717745DE65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225" y="338137"/>
              <a:ext cx="11639550" cy="6181725"/>
            </a:xfrm>
            <a:prstGeom prst="rect">
              <a:avLst/>
            </a:prstGeom>
          </p:spPr>
        </p:pic>
        <p:sp>
          <p:nvSpPr>
            <p:cNvPr id="6" name="Rectangle 5">
              <a:extLst>
                <a:ext uri="{FF2B5EF4-FFF2-40B4-BE49-F238E27FC236}">
                  <a16:creationId xmlns:a16="http://schemas.microsoft.com/office/drawing/2014/main" id="{874FF92D-9D38-46F7-8DE9-77C5ECB25983}"/>
                </a:ext>
              </a:extLst>
            </p:cNvPr>
            <p:cNvSpPr/>
            <p:nvPr/>
          </p:nvSpPr>
          <p:spPr bwMode="auto">
            <a:xfrm flipV="1">
              <a:off x="5012521" y="5834743"/>
              <a:ext cx="2166257" cy="174171"/>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D7455BBE-A4C2-4BFF-94A0-B4C3A689CC4A}"/>
              </a:ext>
            </a:extLst>
          </p:cNvPr>
          <p:cNvSpPr txBox="1"/>
          <p:nvPr/>
        </p:nvSpPr>
        <p:spPr>
          <a:xfrm>
            <a:off x="3532063" y="0"/>
            <a:ext cx="6096000" cy="461665"/>
          </a:xfrm>
          <a:prstGeom prst="rect">
            <a:avLst/>
          </a:prstGeom>
          <a:noFill/>
        </p:spPr>
        <p:txBody>
          <a:bodyPr wrap="square">
            <a:spAutoFit/>
          </a:bodyPr>
          <a:lstStyle/>
          <a:p>
            <a:r>
              <a:rPr lang="en-US" sz="2400" dirty="0">
                <a:effectLst/>
                <a:latin typeface="Calibri" panose="020F0502020204030204" pitchFamily="34" charset="0"/>
                <a:hlinkClick r:id="rId5"/>
              </a:rPr>
              <a:t>https://aka.ms/iotrefarchitecture </a:t>
            </a:r>
            <a:endParaRPr lang="en-US" sz="2400" dirty="0"/>
          </a:p>
        </p:txBody>
      </p:sp>
    </p:spTree>
    <p:extLst>
      <p:ext uri="{BB962C8B-B14F-4D97-AF65-F5344CB8AC3E}">
        <p14:creationId xmlns:p14="http://schemas.microsoft.com/office/powerpoint/2010/main" val="349509481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Selection of Scenarios</a:t>
            </a:r>
          </a:p>
        </p:txBody>
      </p:sp>
      <p:sp>
        <p:nvSpPr>
          <p:cNvPr id="17" name="Rectangle 16"/>
          <p:cNvSpPr/>
          <p:nvPr/>
        </p:nvSpPr>
        <p:spPr bwMode="auto">
          <a:xfrm>
            <a:off x="256112" y="1670807"/>
            <a:ext cx="2285559"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ea typeface="Segoe UI" pitchFamily="34" charset="0"/>
                <a:cs typeface="Segoe UI" pitchFamily="34" charset="0"/>
              </a:rPr>
              <a:t>Initial connection</a:t>
            </a:r>
          </a:p>
        </p:txBody>
      </p:sp>
      <p:sp>
        <p:nvSpPr>
          <p:cNvPr id="19" name="Rectangle 18"/>
          <p:cNvSpPr/>
          <p:nvPr/>
        </p:nvSpPr>
        <p:spPr bwMode="auto">
          <a:xfrm>
            <a:off x="2586435" y="1670807"/>
            <a:ext cx="2285559"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cs typeface="Segoe UI" pitchFamily="34" charset="0"/>
              </a:rPr>
              <a:t>Load balancing</a:t>
            </a:r>
          </a:p>
        </p:txBody>
      </p:sp>
      <p:sp>
        <p:nvSpPr>
          <p:cNvPr id="21" name="Rectangle 20"/>
          <p:cNvSpPr/>
          <p:nvPr/>
        </p:nvSpPr>
        <p:spPr bwMode="auto">
          <a:xfrm>
            <a:off x="4916759" y="1670807"/>
            <a:ext cx="2285559"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cs typeface="Segoe UI" pitchFamily="34" charset="0"/>
              </a:rPr>
              <a:t>Ownership based</a:t>
            </a:r>
          </a:p>
        </p:txBody>
      </p:sp>
      <p:sp>
        <p:nvSpPr>
          <p:cNvPr id="23" name="Rectangle 22"/>
          <p:cNvSpPr/>
          <p:nvPr/>
        </p:nvSpPr>
        <p:spPr bwMode="auto">
          <a:xfrm>
            <a:off x="7247335" y="1670807"/>
            <a:ext cx="2285559"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cs typeface="Segoe UI" pitchFamily="34" charset="0"/>
              </a:rPr>
              <a:t>Location based</a:t>
            </a:r>
          </a:p>
        </p:txBody>
      </p:sp>
      <p:sp>
        <p:nvSpPr>
          <p:cNvPr id="25" name="Rectangle 24"/>
          <p:cNvSpPr/>
          <p:nvPr/>
        </p:nvSpPr>
        <p:spPr bwMode="auto">
          <a:xfrm>
            <a:off x="9577659" y="1670806"/>
            <a:ext cx="2330323" cy="53775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a:gradFill>
                  <a:gsLst>
                    <a:gs pos="0">
                      <a:srgbClr val="FFFFFF"/>
                    </a:gs>
                    <a:gs pos="100000">
                      <a:srgbClr val="FFFFFF"/>
                    </a:gs>
                  </a:gsLst>
                  <a:lin ang="5400000" scaled="0"/>
                </a:gradFill>
                <a:latin typeface="Segoe UI"/>
                <a:cs typeface="Segoe UI" pitchFamily="34" charset="0"/>
              </a:rPr>
              <a:t>Re-provisioning</a:t>
            </a:r>
          </a:p>
        </p:txBody>
      </p:sp>
      <p:sp>
        <p:nvSpPr>
          <p:cNvPr id="32" name="TextBox 31"/>
          <p:cNvSpPr txBox="1"/>
          <p:nvPr/>
        </p:nvSpPr>
        <p:spPr>
          <a:xfrm>
            <a:off x="256112" y="2208567"/>
            <a:ext cx="2285559"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927" fontAlgn="base">
              <a:spcBef>
                <a:spcPct val="0"/>
              </a:spcBef>
              <a:spcAft>
                <a:spcPct val="0"/>
              </a:spcAft>
            </a:pPr>
            <a:r>
              <a:rPr lang="en-US" sz="1765">
                <a:solidFill>
                  <a:schemeClr val="tx1"/>
                </a:solidFill>
                <a:latin typeface="Segoe UI"/>
                <a:ea typeface="Segoe UI" pitchFamily="34" charset="0"/>
                <a:cs typeface="Segoe UI" pitchFamily="34" charset="0"/>
              </a:rPr>
              <a:t>Zero-touch provisioning to a single IoT solution</a:t>
            </a:r>
          </a:p>
        </p:txBody>
      </p:sp>
      <p:sp>
        <p:nvSpPr>
          <p:cNvPr id="33" name="TextBox 32"/>
          <p:cNvSpPr txBox="1"/>
          <p:nvPr/>
        </p:nvSpPr>
        <p:spPr>
          <a:xfrm>
            <a:off x="2586498" y="2208566"/>
            <a:ext cx="2285559"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r>
              <a:rPr lang="en-US" sz="1765">
                <a:solidFill>
                  <a:schemeClr val="tx1"/>
                </a:solidFill>
                <a:latin typeface="Segoe UI"/>
              </a:rPr>
              <a:t>Across multiple hubs</a:t>
            </a:r>
          </a:p>
        </p:txBody>
      </p:sp>
      <p:sp>
        <p:nvSpPr>
          <p:cNvPr id="34" name="TextBox 33"/>
          <p:cNvSpPr txBox="1"/>
          <p:nvPr/>
        </p:nvSpPr>
        <p:spPr>
          <a:xfrm>
            <a:off x="4916885" y="2208566"/>
            <a:ext cx="2285559"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r>
              <a:rPr lang="en-US" sz="1765">
                <a:solidFill>
                  <a:schemeClr val="tx1"/>
                </a:solidFill>
                <a:latin typeface="Segoe UI"/>
              </a:rPr>
              <a:t>Connecting devices to their owner’s IoT solution based on sales transaction data</a:t>
            </a:r>
          </a:p>
        </p:txBody>
      </p:sp>
      <p:sp>
        <p:nvSpPr>
          <p:cNvPr id="35" name="TextBox 34"/>
          <p:cNvSpPr txBox="1"/>
          <p:nvPr/>
        </p:nvSpPr>
        <p:spPr>
          <a:xfrm>
            <a:off x="7247272" y="2208566"/>
            <a:ext cx="2285559"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r>
              <a:rPr lang="en-US" sz="1765">
                <a:solidFill>
                  <a:schemeClr val="tx1"/>
                </a:solidFill>
                <a:latin typeface="Segoe UI"/>
              </a:rPr>
              <a:t>Connecting a device to the IoT hub with the lowest latency</a:t>
            </a:r>
          </a:p>
        </p:txBody>
      </p:sp>
      <p:sp>
        <p:nvSpPr>
          <p:cNvPr id="36" name="TextBox 35"/>
          <p:cNvSpPr txBox="1"/>
          <p:nvPr/>
        </p:nvSpPr>
        <p:spPr>
          <a:xfrm>
            <a:off x="9577659" y="2208566"/>
            <a:ext cx="2330323" cy="358519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r>
              <a:rPr lang="en-US" sz="1765">
                <a:solidFill>
                  <a:schemeClr val="tx1"/>
                </a:solidFill>
                <a:latin typeface="Segoe UI"/>
              </a:rPr>
              <a:t>Based on a change in the device, e.g. change of ownership</a:t>
            </a:r>
          </a:p>
        </p:txBody>
      </p:sp>
      <p:sp>
        <p:nvSpPr>
          <p:cNvPr id="53" name="people_12" descr="Group, partners, collaboration&#10;">
            <a:extLst>
              <a:ext uri="{FF2B5EF4-FFF2-40B4-BE49-F238E27FC236}">
                <a16:creationId xmlns:a16="http://schemas.microsoft.com/office/drawing/2014/main" id="{2561194F-82E9-4F20-8E98-10965929AA22}"/>
              </a:ext>
            </a:extLst>
          </p:cNvPr>
          <p:cNvSpPr>
            <a:spLocks noChangeAspect="1" noEditPoints="1"/>
          </p:cNvSpPr>
          <p:nvPr/>
        </p:nvSpPr>
        <p:spPr bwMode="auto">
          <a:xfrm>
            <a:off x="5534267" y="4445545"/>
            <a:ext cx="1050542" cy="89629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1765">
              <a:solidFill>
                <a:srgbClr val="3C3C41"/>
              </a:solidFill>
              <a:latin typeface="Segoe UI"/>
            </a:endParaRPr>
          </a:p>
        </p:txBody>
      </p:sp>
      <p:sp>
        <p:nvSpPr>
          <p:cNvPr id="54" name="globe_4" descr="Earth, planet, globe, global&#10;">
            <a:extLst>
              <a:ext uri="{FF2B5EF4-FFF2-40B4-BE49-F238E27FC236}">
                <a16:creationId xmlns:a16="http://schemas.microsoft.com/office/drawing/2014/main" id="{A174E960-3E4F-448E-B873-8CF27F83501A}"/>
              </a:ext>
            </a:extLst>
          </p:cNvPr>
          <p:cNvSpPr>
            <a:spLocks noChangeAspect="1" noEditPoints="1"/>
          </p:cNvSpPr>
          <p:nvPr/>
        </p:nvSpPr>
        <p:spPr bwMode="auto">
          <a:xfrm>
            <a:off x="7943421" y="4445202"/>
            <a:ext cx="893259" cy="896297"/>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55" name="IoT_Hub" descr="IoT hub&#10;">
            <a:extLst>
              <a:ext uri="{FF2B5EF4-FFF2-40B4-BE49-F238E27FC236}">
                <a16:creationId xmlns:a16="http://schemas.microsoft.com/office/drawing/2014/main" id="{A863C8E9-E51C-4961-A33C-180A4C4AACB7}"/>
              </a:ext>
            </a:extLst>
          </p:cNvPr>
          <p:cNvSpPr>
            <a:spLocks noChangeAspect="1" noEditPoints="1"/>
          </p:cNvSpPr>
          <p:nvPr/>
        </p:nvSpPr>
        <p:spPr bwMode="auto">
          <a:xfrm>
            <a:off x="950742" y="4449311"/>
            <a:ext cx="896297" cy="896297"/>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254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56" name="BarChartVertical_E9EC" descr="Bar chart, bar graph, vertical graph&#10;">
            <a:extLst>
              <a:ext uri="{FF2B5EF4-FFF2-40B4-BE49-F238E27FC236}">
                <a16:creationId xmlns:a16="http://schemas.microsoft.com/office/drawing/2014/main" id="{9048CC1D-DC5D-49D6-B5BF-08F0C8C0031A}"/>
              </a:ext>
            </a:extLst>
          </p:cNvPr>
          <p:cNvSpPr>
            <a:spLocks noChangeAspect="1" noEditPoints="1"/>
          </p:cNvSpPr>
          <p:nvPr/>
        </p:nvSpPr>
        <p:spPr bwMode="auto">
          <a:xfrm>
            <a:off x="3281233" y="4445545"/>
            <a:ext cx="896090" cy="896297"/>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57" name="arrow_16" descr="Shuffle, cross path, switch&#10;">
            <a:extLst>
              <a:ext uri="{FF2B5EF4-FFF2-40B4-BE49-F238E27FC236}">
                <a16:creationId xmlns:a16="http://schemas.microsoft.com/office/drawing/2014/main" id="{FE04BFAD-E809-4B27-B0E5-EB2B5F7D8A79}"/>
              </a:ext>
            </a:extLst>
          </p:cNvPr>
          <p:cNvSpPr>
            <a:spLocks noChangeAspect="1" noEditPoints="1"/>
          </p:cNvSpPr>
          <p:nvPr/>
        </p:nvSpPr>
        <p:spPr bwMode="auto">
          <a:xfrm>
            <a:off x="10134792" y="4445202"/>
            <a:ext cx="1216058" cy="8962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mc:AlternateContent xmlns:mc="http://schemas.openxmlformats.org/markup-compatibility/2006" xmlns:p14="http://schemas.microsoft.com/office/powerpoint/2010/main">
        <mc:Choice Requires="p14">
          <p:contentPart p14:bwMode="auto" r:id="rId3">
            <p14:nvContentPartPr>
              <p14:cNvPr id="112" name="Ink 111">
                <a:extLst>
                  <a:ext uri="{FF2B5EF4-FFF2-40B4-BE49-F238E27FC236}">
                    <a16:creationId xmlns:a16="http://schemas.microsoft.com/office/drawing/2014/main" id="{E6EF151C-E67D-4493-AD17-B834590022FC}"/>
                  </a:ext>
                </a:extLst>
              </p14:cNvPr>
              <p14:cNvContentPartPr/>
              <p14:nvPr/>
            </p14:nvContentPartPr>
            <p14:xfrm>
              <a:off x="11654860" y="810719"/>
              <a:ext cx="9358" cy="5400"/>
            </p14:xfrm>
          </p:contentPart>
        </mc:Choice>
        <mc:Fallback xmlns="">
          <p:pic>
            <p:nvPicPr>
              <p:cNvPr id="112" name="Ink 111">
                <a:extLst>
                  <a:ext uri="{FF2B5EF4-FFF2-40B4-BE49-F238E27FC236}">
                    <a16:creationId xmlns:a16="http://schemas.microsoft.com/office/drawing/2014/main" id="{E6EF151C-E67D-4493-AD17-B834590022FC}"/>
                  </a:ext>
                </a:extLst>
              </p:cNvPr>
              <p:cNvPicPr/>
              <p:nvPr/>
            </p:nvPicPr>
            <p:blipFill>
              <a:blip r:embed="rId4"/>
              <a:stretch>
                <a:fillRect/>
              </a:stretch>
            </p:blipFill>
            <p:spPr>
              <a:xfrm>
                <a:off x="11645862" y="801719"/>
                <a:ext cx="2699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2" name="Ink 161">
                <a:extLst>
                  <a:ext uri="{FF2B5EF4-FFF2-40B4-BE49-F238E27FC236}">
                    <a16:creationId xmlns:a16="http://schemas.microsoft.com/office/drawing/2014/main" id="{D609003A-5BBC-442F-BD9D-CBAA71B81551}"/>
                  </a:ext>
                </a:extLst>
              </p14:cNvPr>
              <p14:cNvContentPartPr/>
              <p14:nvPr/>
            </p14:nvContentPartPr>
            <p14:xfrm>
              <a:off x="5504551" y="4189184"/>
              <a:ext cx="10079" cy="360"/>
            </p14:xfrm>
          </p:contentPart>
        </mc:Choice>
        <mc:Fallback xmlns="">
          <p:pic>
            <p:nvPicPr>
              <p:cNvPr id="162" name="Ink 161">
                <a:extLst>
                  <a:ext uri="{FF2B5EF4-FFF2-40B4-BE49-F238E27FC236}">
                    <a16:creationId xmlns:a16="http://schemas.microsoft.com/office/drawing/2014/main" id="{D609003A-5BBC-442F-BD9D-CBAA71B81551}"/>
                  </a:ext>
                </a:extLst>
              </p:cNvPr>
              <p:cNvPicPr/>
              <p:nvPr/>
            </p:nvPicPr>
            <p:blipFill>
              <a:blip r:embed="rId6"/>
              <a:stretch>
                <a:fillRect/>
              </a:stretch>
            </p:blipFill>
            <p:spPr>
              <a:xfrm>
                <a:off x="5495552" y="4180184"/>
                <a:ext cx="2771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3" name="Ink 162">
                <a:extLst>
                  <a:ext uri="{FF2B5EF4-FFF2-40B4-BE49-F238E27FC236}">
                    <a16:creationId xmlns:a16="http://schemas.microsoft.com/office/drawing/2014/main" id="{86989AF2-E78B-4F25-A3B6-D8D545D93B38}"/>
                  </a:ext>
                </a:extLst>
              </p14:cNvPr>
              <p14:cNvContentPartPr/>
              <p14:nvPr/>
            </p14:nvContentPartPr>
            <p14:xfrm>
              <a:off x="9737468" y="10785184"/>
              <a:ext cx="7559" cy="18718"/>
            </p14:xfrm>
          </p:contentPart>
        </mc:Choice>
        <mc:Fallback xmlns="">
          <p:pic>
            <p:nvPicPr>
              <p:cNvPr id="163" name="Ink 162">
                <a:extLst>
                  <a:ext uri="{FF2B5EF4-FFF2-40B4-BE49-F238E27FC236}">
                    <a16:creationId xmlns:a16="http://schemas.microsoft.com/office/drawing/2014/main" id="{86989AF2-E78B-4F25-A3B6-D8D545D93B38}"/>
                  </a:ext>
                </a:extLst>
              </p:cNvPr>
              <p:cNvPicPr/>
              <p:nvPr/>
            </p:nvPicPr>
            <p:blipFill>
              <a:blip r:embed="rId8"/>
              <a:stretch>
                <a:fillRect/>
              </a:stretch>
            </p:blipFill>
            <p:spPr>
              <a:xfrm>
                <a:off x="9728019" y="10776355"/>
                <a:ext cx="26079" cy="36023"/>
              </a:xfrm>
              <a:prstGeom prst="rect">
                <a:avLst/>
              </a:prstGeom>
            </p:spPr>
          </p:pic>
        </mc:Fallback>
      </mc:AlternateContent>
    </p:spTree>
    <p:extLst>
      <p:ext uri="{BB962C8B-B14F-4D97-AF65-F5344CB8AC3E}">
        <p14:creationId xmlns:p14="http://schemas.microsoft.com/office/powerpoint/2010/main" val="3730660801"/>
      </p:ext>
    </p:extLst>
  </p:cSld>
  <p:clrMapOvr>
    <a:masterClrMapping/>
  </p:clrMapOvr>
  <p:transition advClick="0" advTm="20000">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589CBBE-C098-46B8-8571-3B24D7FCC29E}"/>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vert="horz" wrap="square" lIns="91427" tIns="45713" rIns="91427" bIns="45713" rtlCol="0" anchor="ctr">
            <a:normAutofit fontScale="90000"/>
          </a:bodyPr>
          <a:lstStyle/>
          <a:p>
            <a:r>
              <a:rPr lang="en-US" sz="4000" dirty="0">
                <a:ea typeface="+mj-ea"/>
                <a:cs typeface="+mj-cs"/>
              </a:rPr>
              <a:t>What is Provisioning?</a:t>
            </a:r>
            <a:endParaRPr lang="en-US" kern="1200" dirty="0">
              <a:solidFill>
                <a:schemeClr val="tx1"/>
              </a:solidFill>
              <a:latin typeface="+mj-lt"/>
              <a:ea typeface="+mj-ea"/>
              <a:cs typeface="+mj-cs"/>
            </a:endParaRPr>
          </a:p>
        </p:txBody>
      </p:sp>
      <p:graphicFrame>
        <p:nvGraphicFramePr>
          <p:cNvPr id="15" name="TextBox 4">
            <a:extLst>
              <a:ext uri="{FF2B5EF4-FFF2-40B4-BE49-F238E27FC236}">
                <a16:creationId xmlns:a16="http://schemas.microsoft.com/office/drawing/2014/main" id="{9F6454FE-C01A-4EFD-BBC8-680FEF7891E3}"/>
              </a:ext>
            </a:extLst>
          </p:cNvPr>
          <p:cNvGraphicFramePr/>
          <p:nvPr>
            <p:extLst>
              <p:ext uri="{D42A27DB-BD31-4B8C-83A1-F6EECF244321}">
                <p14:modId xmlns:p14="http://schemas.microsoft.com/office/powerpoint/2010/main" val="3891094537"/>
              </p:ext>
            </p:extLst>
          </p:nvPr>
        </p:nvGraphicFramePr>
        <p:xfrm>
          <a:off x="838946" y="878186"/>
          <a:ext cx="10514108"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Google Shape;2206;p17">
            <a:extLst>
              <a:ext uri="{FF2B5EF4-FFF2-40B4-BE49-F238E27FC236}">
                <a16:creationId xmlns:a16="http://schemas.microsoft.com/office/drawing/2014/main" id="{FBD98A96-08FB-49ED-AC41-EDF03C8528A8}"/>
              </a:ext>
            </a:extLst>
          </p:cNvPr>
          <p:cNvPicPr preferRelativeResize="0"/>
          <p:nvPr/>
        </p:nvPicPr>
        <p:blipFill rotWithShape="1">
          <a:blip r:embed="rId8">
            <a:alphaModFix/>
          </a:blip>
          <a:srcRect/>
          <a:stretch/>
        </p:blipFill>
        <p:spPr>
          <a:xfrm>
            <a:off x="1821532" y="5028689"/>
            <a:ext cx="648395" cy="554909"/>
          </a:xfrm>
          <a:prstGeom prst="rect">
            <a:avLst/>
          </a:prstGeom>
          <a:noFill/>
          <a:ln>
            <a:noFill/>
          </a:ln>
        </p:spPr>
      </p:pic>
      <p:sp>
        <p:nvSpPr>
          <p:cNvPr id="3" name="chip" title="Icon of a computer chip">
            <a:extLst>
              <a:ext uri="{FF2B5EF4-FFF2-40B4-BE49-F238E27FC236}">
                <a16:creationId xmlns:a16="http://schemas.microsoft.com/office/drawing/2014/main" id="{4A3C5917-BF2A-4124-8A34-D492BA10BAA5}"/>
              </a:ext>
            </a:extLst>
          </p:cNvPr>
          <p:cNvSpPr>
            <a:spLocks noChangeAspect="1" noEditPoints="1"/>
          </p:cNvSpPr>
          <p:nvPr/>
        </p:nvSpPr>
        <p:spPr bwMode="auto">
          <a:xfrm>
            <a:off x="2718237" y="4881066"/>
            <a:ext cx="833268" cy="85015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52" name="Rectangle 51" descr="User">
            <a:extLst>
              <a:ext uri="{FF2B5EF4-FFF2-40B4-BE49-F238E27FC236}">
                <a16:creationId xmlns:a16="http://schemas.microsoft.com/office/drawing/2014/main" id="{13EA4CA1-A69E-49F7-B928-91CA2714B728}"/>
              </a:ext>
            </a:extLst>
          </p:cNvPr>
          <p:cNvSpPr/>
          <p:nvPr/>
        </p:nvSpPr>
        <p:spPr>
          <a:xfrm>
            <a:off x="2269508" y="5731222"/>
            <a:ext cx="717868" cy="7178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cxnSp>
        <p:nvCxnSpPr>
          <p:cNvPr id="54" name="Straight Arrow Connector 53">
            <a:extLst>
              <a:ext uri="{FF2B5EF4-FFF2-40B4-BE49-F238E27FC236}">
                <a16:creationId xmlns:a16="http://schemas.microsoft.com/office/drawing/2014/main" id="{D5BC1F0C-4C33-4606-AC43-28C2E45C1842}"/>
              </a:ext>
            </a:extLst>
          </p:cNvPr>
          <p:cNvCxnSpPr/>
          <p:nvPr/>
        </p:nvCxnSpPr>
        <p:spPr>
          <a:xfrm>
            <a:off x="4048125" y="5506361"/>
            <a:ext cx="336232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ectangle 55" descr="User">
            <a:extLst>
              <a:ext uri="{FF2B5EF4-FFF2-40B4-BE49-F238E27FC236}">
                <a16:creationId xmlns:a16="http://schemas.microsoft.com/office/drawing/2014/main" id="{130532A2-1ED8-4B67-A4D6-65EB172C3D62}"/>
              </a:ext>
            </a:extLst>
          </p:cNvPr>
          <p:cNvSpPr/>
          <p:nvPr/>
        </p:nvSpPr>
        <p:spPr>
          <a:xfrm>
            <a:off x="8170365" y="5684519"/>
            <a:ext cx="717868" cy="7178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8" name="Rectangle 57" descr="User">
            <a:extLst>
              <a:ext uri="{FF2B5EF4-FFF2-40B4-BE49-F238E27FC236}">
                <a16:creationId xmlns:a16="http://schemas.microsoft.com/office/drawing/2014/main" id="{E9577190-C722-4A2F-9AFA-5B39729B85C7}"/>
              </a:ext>
            </a:extLst>
          </p:cNvPr>
          <p:cNvSpPr/>
          <p:nvPr/>
        </p:nvSpPr>
        <p:spPr>
          <a:xfrm>
            <a:off x="8978028" y="5684519"/>
            <a:ext cx="717868" cy="7178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60" name="cloud">
            <a:extLst>
              <a:ext uri="{FF2B5EF4-FFF2-40B4-BE49-F238E27FC236}">
                <a16:creationId xmlns:a16="http://schemas.microsoft.com/office/drawing/2014/main" id="{9AB02447-8475-4EB0-A902-641D8B27F3AE}"/>
              </a:ext>
            </a:extLst>
          </p:cNvPr>
          <p:cNvSpPr>
            <a:spLocks noChangeAspect="1"/>
          </p:cNvSpPr>
          <p:nvPr/>
        </p:nvSpPr>
        <p:spPr bwMode="black">
          <a:xfrm>
            <a:off x="8099624" y="4709411"/>
            <a:ext cx="1596272" cy="9234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alpha val="48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91309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F4AED65-79A9-4A3D-9B52-4BA60C107F0B}"/>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Provision Challenges</a:t>
            </a:r>
          </a:p>
        </p:txBody>
      </p:sp>
      <mc:AlternateContent xmlns:mc="http://schemas.openxmlformats.org/markup-compatibility/2006" xmlns:p14="http://schemas.microsoft.com/office/powerpoint/2010/main">
        <mc:Choice Requires="p14">
          <p:contentPart p14:bwMode="auto" r:id="rId3">
            <p14:nvContentPartPr>
              <p14:cNvPr id="112" name="Ink 111">
                <a:extLst>
                  <a:ext uri="{FF2B5EF4-FFF2-40B4-BE49-F238E27FC236}">
                    <a16:creationId xmlns:a16="http://schemas.microsoft.com/office/drawing/2014/main" id="{E6EF151C-E67D-4493-AD17-B834590022FC}"/>
                  </a:ext>
                </a:extLst>
              </p14:cNvPr>
              <p14:cNvContentPartPr/>
              <p14:nvPr/>
            </p14:nvContentPartPr>
            <p14:xfrm>
              <a:off x="11697390" y="1469938"/>
              <a:ext cx="9358" cy="5400"/>
            </p14:xfrm>
          </p:contentPart>
        </mc:Choice>
        <mc:Fallback xmlns="">
          <p:pic>
            <p:nvPicPr>
              <p:cNvPr id="112" name="Ink 111">
                <a:extLst>
                  <a:ext uri="{FF2B5EF4-FFF2-40B4-BE49-F238E27FC236}">
                    <a16:creationId xmlns:a16="http://schemas.microsoft.com/office/drawing/2014/main" id="{E6EF151C-E67D-4493-AD17-B834590022FC}"/>
                  </a:ext>
                </a:extLst>
              </p:cNvPr>
              <p:cNvPicPr/>
              <p:nvPr/>
            </p:nvPicPr>
            <p:blipFill>
              <a:blip r:embed="rId4"/>
              <a:stretch>
                <a:fillRect/>
              </a:stretch>
            </p:blipFill>
            <p:spPr>
              <a:xfrm>
                <a:off x="11688392" y="1460938"/>
                <a:ext cx="2699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3" name="Ink 162">
                <a:extLst>
                  <a:ext uri="{FF2B5EF4-FFF2-40B4-BE49-F238E27FC236}">
                    <a16:creationId xmlns:a16="http://schemas.microsoft.com/office/drawing/2014/main" id="{86989AF2-E78B-4F25-A3B6-D8D545D93B38}"/>
                  </a:ext>
                </a:extLst>
              </p14:cNvPr>
              <p14:cNvContentPartPr/>
              <p14:nvPr/>
            </p14:nvContentPartPr>
            <p14:xfrm>
              <a:off x="9737468" y="10785184"/>
              <a:ext cx="7559" cy="18718"/>
            </p14:xfrm>
          </p:contentPart>
        </mc:Choice>
        <mc:Fallback xmlns="">
          <p:pic>
            <p:nvPicPr>
              <p:cNvPr id="163" name="Ink 162">
                <a:extLst>
                  <a:ext uri="{FF2B5EF4-FFF2-40B4-BE49-F238E27FC236}">
                    <a16:creationId xmlns:a16="http://schemas.microsoft.com/office/drawing/2014/main" id="{86989AF2-E78B-4F25-A3B6-D8D545D93B38}"/>
                  </a:ext>
                </a:extLst>
              </p:cNvPr>
              <p:cNvPicPr/>
              <p:nvPr/>
            </p:nvPicPr>
            <p:blipFill>
              <a:blip r:embed="rId6"/>
              <a:stretch>
                <a:fillRect/>
              </a:stretch>
            </p:blipFill>
            <p:spPr>
              <a:xfrm>
                <a:off x="9728019" y="10776355"/>
                <a:ext cx="26079" cy="36023"/>
              </a:xfrm>
              <a:prstGeom prst="rect">
                <a:avLst/>
              </a:prstGeom>
            </p:spPr>
          </p:pic>
        </mc:Fallback>
      </mc:AlternateContent>
      <p:cxnSp>
        <p:nvCxnSpPr>
          <p:cNvPr id="22" name="Straight Arrow Connector 21">
            <a:extLst>
              <a:ext uri="{FF2B5EF4-FFF2-40B4-BE49-F238E27FC236}">
                <a16:creationId xmlns:a16="http://schemas.microsoft.com/office/drawing/2014/main" id="{D014A93C-55BC-4150-9E12-352F21313E3A}"/>
              </a:ext>
            </a:extLst>
          </p:cNvPr>
          <p:cNvCxnSpPr>
            <a:cxnSpLocks/>
          </p:cNvCxnSpPr>
          <p:nvPr/>
        </p:nvCxnSpPr>
        <p:spPr>
          <a:xfrm>
            <a:off x="3340724" y="3621697"/>
            <a:ext cx="4351754" cy="0"/>
          </a:xfrm>
          <a:prstGeom prst="straightConnector1">
            <a:avLst/>
          </a:prstGeom>
          <a:noFill/>
          <a:ln w="6350" cap="flat" cmpd="sng" algn="ctr">
            <a:solidFill>
              <a:srgbClr val="0078D7"/>
            </a:solidFill>
            <a:prstDash val="solid"/>
            <a:miter lim="800000"/>
            <a:headEnd type="triangle"/>
            <a:tailEnd type="triangle"/>
          </a:ln>
          <a:effectLst/>
        </p:spPr>
      </p:cxnSp>
      <p:sp>
        <p:nvSpPr>
          <p:cNvPr id="24" name="TextBox 23">
            <a:extLst>
              <a:ext uri="{FF2B5EF4-FFF2-40B4-BE49-F238E27FC236}">
                <a16:creationId xmlns:a16="http://schemas.microsoft.com/office/drawing/2014/main" id="{DEA9F871-720F-4019-A90C-8F5EBDEC4C3A}"/>
              </a:ext>
            </a:extLst>
          </p:cNvPr>
          <p:cNvSpPr txBox="1"/>
          <p:nvPr/>
        </p:nvSpPr>
        <p:spPr>
          <a:xfrm>
            <a:off x="2042038" y="5667312"/>
            <a:ext cx="1412357" cy="343443"/>
          </a:xfrm>
          <a:prstGeom prst="rect">
            <a:avLst/>
          </a:prstGeom>
        </p:spPr>
        <p:txBody>
          <a:bodyPr wrap="square" rtlCol="0">
            <a:spAutoFit/>
          </a:bodyPr>
          <a:lstStyle/>
          <a:p>
            <a:pPr algn="ctr" defTabSz="914192">
              <a:defRPr/>
            </a:pPr>
            <a:r>
              <a:rPr lang="en-US" sz="1600" dirty="0">
                <a:latin typeface="Segoe UI Semibold"/>
              </a:rPr>
              <a:t>IoT Devices</a:t>
            </a:r>
          </a:p>
        </p:txBody>
      </p:sp>
      <p:sp>
        <p:nvSpPr>
          <p:cNvPr id="26" name="TextBox 25">
            <a:extLst>
              <a:ext uri="{FF2B5EF4-FFF2-40B4-BE49-F238E27FC236}">
                <a16:creationId xmlns:a16="http://schemas.microsoft.com/office/drawing/2014/main" id="{F3801E2D-FEC1-4AE5-B066-1BD6354A596D}"/>
              </a:ext>
            </a:extLst>
          </p:cNvPr>
          <p:cNvSpPr txBox="1"/>
          <p:nvPr/>
        </p:nvSpPr>
        <p:spPr>
          <a:xfrm>
            <a:off x="7446631" y="5665660"/>
            <a:ext cx="2006109" cy="343443"/>
          </a:xfrm>
          <a:prstGeom prst="rect">
            <a:avLst/>
          </a:prstGeom>
        </p:spPr>
        <p:txBody>
          <a:bodyPr wrap="square" rtlCol="0">
            <a:spAutoFit/>
          </a:bodyPr>
          <a:lstStyle/>
          <a:p>
            <a:pPr algn="ctr" defTabSz="914192">
              <a:defRPr/>
            </a:pPr>
            <a:r>
              <a:rPr lang="en-US" sz="1600" dirty="0">
                <a:latin typeface="Segoe UI Semibold"/>
              </a:rPr>
              <a:t>IoT Hub</a:t>
            </a:r>
          </a:p>
        </p:txBody>
      </p:sp>
      <p:sp>
        <p:nvSpPr>
          <p:cNvPr id="27" name="chip" title="Icon of a computer chip">
            <a:extLst>
              <a:ext uri="{FF2B5EF4-FFF2-40B4-BE49-F238E27FC236}">
                <a16:creationId xmlns:a16="http://schemas.microsoft.com/office/drawing/2014/main" id="{31D96FE9-C8DE-468C-8074-AC4C4D3BBE72}"/>
              </a:ext>
            </a:extLst>
          </p:cNvPr>
          <p:cNvSpPr>
            <a:spLocks noChangeAspect="1" noEditPoints="1"/>
          </p:cNvSpPr>
          <p:nvPr/>
        </p:nvSpPr>
        <p:spPr bwMode="auto">
          <a:xfrm>
            <a:off x="2300164" y="2012515"/>
            <a:ext cx="896108" cy="9142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pic>
        <p:nvPicPr>
          <p:cNvPr id="8" name="Picture 7" descr="A picture containing clock&#10;&#10;Description automatically generated">
            <a:extLst>
              <a:ext uri="{FF2B5EF4-FFF2-40B4-BE49-F238E27FC236}">
                <a16:creationId xmlns:a16="http://schemas.microsoft.com/office/drawing/2014/main" id="{039F2ADA-5CCB-4A3D-8A9B-1C3FF2B347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4536" y="3106497"/>
            <a:ext cx="999599" cy="999599"/>
          </a:xfrm>
          <a:prstGeom prst="rect">
            <a:avLst/>
          </a:prstGeom>
        </p:spPr>
      </p:pic>
      <p:sp>
        <p:nvSpPr>
          <p:cNvPr id="13" name="chip" title="Icon of a computer chip">
            <a:extLst>
              <a:ext uri="{FF2B5EF4-FFF2-40B4-BE49-F238E27FC236}">
                <a16:creationId xmlns:a16="http://schemas.microsoft.com/office/drawing/2014/main" id="{9C49A81F-454A-4DBD-AA86-C0761A7456B0}"/>
              </a:ext>
            </a:extLst>
          </p:cNvPr>
          <p:cNvSpPr>
            <a:spLocks noChangeAspect="1" noEditPoints="1"/>
          </p:cNvSpPr>
          <p:nvPr/>
        </p:nvSpPr>
        <p:spPr bwMode="auto">
          <a:xfrm>
            <a:off x="2300164" y="3191830"/>
            <a:ext cx="896108" cy="9142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14" name="chip" title="Icon of a computer chip">
            <a:extLst>
              <a:ext uri="{FF2B5EF4-FFF2-40B4-BE49-F238E27FC236}">
                <a16:creationId xmlns:a16="http://schemas.microsoft.com/office/drawing/2014/main" id="{69A920F5-A77E-474D-9CF0-42B1DFC18EB4}"/>
              </a:ext>
            </a:extLst>
          </p:cNvPr>
          <p:cNvSpPr>
            <a:spLocks noChangeAspect="1" noEditPoints="1"/>
          </p:cNvSpPr>
          <p:nvPr/>
        </p:nvSpPr>
        <p:spPr bwMode="auto">
          <a:xfrm>
            <a:off x="2300163" y="4371146"/>
            <a:ext cx="896108" cy="9142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pic>
        <p:nvPicPr>
          <p:cNvPr id="15" name="Picture 14" descr="A picture containing clock&#10;&#10;Description automatically generated">
            <a:extLst>
              <a:ext uri="{FF2B5EF4-FFF2-40B4-BE49-F238E27FC236}">
                <a16:creationId xmlns:a16="http://schemas.microsoft.com/office/drawing/2014/main" id="{C0952D9B-C8F2-4FDF-9BDD-2572411978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9578" y="4307069"/>
            <a:ext cx="974557" cy="974557"/>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7DCFCBFC-F046-41D3-9F25-D3FF8C0FED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9578" y="1935886"/>
            <a:ext cx="986154" cy="986154"/>
          </a:xfrm>
          <a:prstGeom prst="rect">
            <a:avLst/>
          </a:prstGeom>
        </p:spPr>
      </p:pic>
      <p:cxnSp>
        <p:nvCxnSpPr>
          <p:cNvPr id="17" name="Straight Arrow Connector 16">
            <a:extLst>
              <a:ext uri="{FF2B5EF4-FFF2-40B4-BE49-F238E27FC236}">
                <a16:creationId xmlns:a16="http://schemas.microsoft.com/office/drawing/2014/main" id="{7466D29C-2DCF-45C5-803D-B0D5F5BD5F18}"/>
              </a:ext>
            </a:extLst>
          </p:cNvPr>
          <p:cNvCxnSpPr>
            <a:cxnSpLocks/>
          </p:cNvCxnSpPr>
          <p:nvPr/>
        </p:nvCxnSpPr>
        <p:spPr>
          <a:xfrm>
            <a:off x="3340724" y="2445336"/>
            <a:ext cx="4351754" cy="983664"/>
          </a:xfrm>
          <a:prstGeom prst="straightConnector1">
            <a:avLst/>
          </a:prstGeom>
          <a:noFill/>
          <a:ln w="6350" cap="flat" cmpd="sng" algn="ctr">
            <a:solidFill>
              <a:srgbClr val="0078D7"/>
            </a:solidFill>
            <a:prstDash val="solid"/>
            <a:miter lim="800000"/>
            <a:headEnd type="triangle"/>
            <a:tailEnd type="triangle"/>
          </a:ln>
          <a:effectLst/>
        </p:spPr>
      </p:cxnSp>
      <p:cxnSp>
        <p:nvCxnSpPr>
          <p:cNvPr id="19" name="Straight Arrow Connector 18">
            <a:extLst>
              <a:ext uri="{FF2B5EF4-FFF2-40B4-BE49-F238E27FC236}">
                <a16:creationId xmlns:a16="http://schemas.microsoft.com/office/drawing/2014/main" id="{20CFB7AA-636F-42E1-8BE8-3699243CD945}"/>
              </a:ext>
            </a:extLst>
          </p:cNvPr>
          <p:cNvCxnSpPr>
            <a:cxnSpLocks/>
          </p:cNvCxnSpPr>
          <p:nvPr/>
        </p:nvCxnSpPr>
        <p:spPr>
          <a:xfrm>
            <a:off x="3340724" y="4828281"/>
            <a:ext cx="4351754" cy="0"/>
          </a:xfrm>
          <a:prstGeom prst="straightConnector1">
            <a:avLst/>
          </a:prstGeom>
          <a:noFill/>
          <a:ln w="6350" cap="flat" cmpd="sng" algn="ctr">
            <a:solidFill>
              <a:srgbClr val="0078D7"/>
            </a:solidFill>
            <a:prstDash val="solid"/>
            <a:miter lim="800000"/>
            <a:headEnd type="triangle"/>
            <a:tailEnd type="triangle"/>
          </a:ln>
          <a:effectLst/>
        </p:spPr>
      </p:cxnSp>
      <p:cxnSp>
        <p:nvCxnSpPr>
          <p:cNvPr id="25" name="Straight Arrow Connector 24">
            <a:extLst>
              <a:ext uri="{FF2B5EF4-FFF2-40B4-BE49-F238E27FC236}">
                <a16:creationId xmlns:a16="http://schemas.microsoft.com/office/drawing/2014/main" id="{D28F84CB-752B-40A3-ABD5-2BFE788487D5}"/>
              </a:ext>
            </a:extLst>
          </p:cNvPr>
          <p:cNvCxnSpPr>
            <a:cxnSpLocks/>
          </p:cNvCxnSpPr>
          <p:nvPr/>
        </p:nvCxnSpPr>
        <p:spPr>
          <a:xfrm>
            <a:off x="3340724" y="2365387"/>
            <a:ext cx="4351754" cy="0"/>
          </a:xfrm>
          <a:prstGeom prst="straightConnector1">
            <a:avLst/>
          </a:prstGeom>
          <a:noFill/>
          <a:ln w="6350" cap="flat" cmpd="sng" algn="ctr">
            <a:solidFill>
              <a:srgbClr val="0078D7"/>
            </a:solidFill>
            <a:prstDash val="solid"/>
            <a:miter lim="800000"/>
            <a:headEnd type="triangle"/>
            <a:tailEnd type="triangle"/>
          </a:ln>
          <a:effectLst/>
        </p:spPr>
      </p:cxnSp>
      <p:sp>
        <p:nvSpPr>
          <p:cNvPr id="28" name="Rectangle 27">
            <a:extLst>
              <a:ext uri="{FF2B5EF4-FFF2-40B4-BE49-F238E27FC236}">
                <a16:creationId xmlns:a16="http://schemas.microsoft.com/office/drawing/2014/main" id="{4ECF1427-C954-4E77-A7BD-5F12D624C345}"/>
              </a:ext>
            </a:extLst>
          </p:cNvPr>
          <p:cNvSpPr/>
          <p:nvPr/>
        </p:nvSpPr>
        <p:spPr>
          <a:xfrm>
            <a:off x="5225260" y="3206365"/>
            <a:ext cx="2221371" cy="397095"/>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t"/>
          <a:lstStyle/>
          <a:p>
            <a:pPr defTabSz="914192"/>
            <a:r>
              <a:rPr lang="en-US" sz="1765" dirty="0">
                <a:solidFill>
                  <a:schemeClr val="tx1"/>
                </a:solidFill>
                <a:latin typeface="Segoe UI"/>
              </a:rPr>
              <a:t>Connection String 1 </a:t>
            </a:r>
          </a:p>
        </p:txBody>
      </p:sp>
      <p:sp>
        <p:nvSpPr>
          <p:cNvPr id="36" name="Rectangle 35">
            <a:extLst>
              <a:ext uri="{FF2B5EF4-FFF2-40B4-BE49-F238E27FC236}">
                <a16:creationId xmlns:a16="http://schemas.microsoft.com/office/drawing/2014/main" id="{B6E770A2-7157-4D18-8F3F-2676E3E3C72E}"/>
              </a:ext>
            </a:extLst>
          </p:cNvPr>
          <p:cNvSpPr/>
          <p:nvPr/>
        </p:nvSpPr>
        <p:spPr>
          <a:xfrm>
            <a:off x="5257919" y="4397251"/>
            <a:ext cx="2221371" cy="397095"/>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t"/>
          <a:lstStyle/>
          <a:p>
            <a:pPr defTabSz="914192"/>
            <a:r>
              <a:rPr lang="en-US" sz="1765" dirty="0">
                <a:solidFill>
                  <a:schemeClr val="tx1"/>
                </a:solidFill>
                <a:latin typeface="Segoe UI"/>
              </a:rPr>
              <a:t>Connection String 2 </a:t>
            </a:r>
          </a:p>
        </p:txBody>
      </p:sp>
      <p:sp>
        <p:nvSpPr>
          <p:cNvPr id="37" name="Rectangle 36">
            <a:extLst>
              <a:ext uri="{FF2B5EF4-FFF2-40B4-BE49-F238E27FC236}">
                <a16:creationId xmlns:a16="http://schemas.microsoft.com/office/drawing/2014/main" id="{0267810F-1E9E-4B42-BA06-6782AAE8A118}"/>
              </a:ext>
            </a:extLst>
          </p:cNvPr>
          <p:cNvSpPr/>
          <p:nvPr/>
        </p:nvSpPr>
        <p:spPr>
          <a:xfrm>
            <a:off x="5257919" y="1951325"/>
            <a:ext cx="2221371" cy="397095"/>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t"/>
          <a:lstStyle/>
          <a:p>
            <a:pPr defTabSz="914192"/>
            <a:r>
              <a:rPr lang="en-US" sz="1765" dirty="0">
                <a:solidFill>
                  <a:schemeClr val="tx1"/>
                </a:solidFill>
                <a:latin typeface="Segoe UI"/>
              </a:rPr>
              <a:t>Connection String 3 </a:t>
            </a:r>
          </a:p>
        </p:txBody>
      </p:sp>
    </p:spTree>
    <p:extLst>
      <p:ext uri="{BB962C8B-B14F-4D97-AF65-F5344CB8AC3E}">
        <p14:creationId xmlns:p14="http://schemas.microsoft.com/office/powerpoint/2010/main" val="295247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P spid="36"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DB52F6D-CC21-466D-928E-6305D381B253}"/>
              </a:ext>
            </a:extLst>
          </p:cNvPr>
          <p:cNvSpPr/>
          <p:nvPr/>
        </p:nvSpPr>
        <p:spPr bwMode="auto">
          <a:xfrm>
            <a:off x="-1" y="0"/>
            <a:ext cx="12436476" cy="6858000"/>
          </a:xfrm>
          <a:prstGeom prst="ellipse">
            <a:avLst/>
          </a:prstGeom>
          <a:gradFill flip="none" rotWithShape="1">
            <a:gsLst>
              <a:gs pos="0">
                <a:srgbClr val="0078D3">
                  <a:lumMod val="50000"/>
                  <a:alpha val="44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9837CA1-544A-4B5D-9725-5FCDAF82FB80}"/>
              </a:ext>
            </a:extLst>
          </p:cNvPr>
          <p:cNvGrpSpPr/>
          <p:nvPr/>
        </p:nvGrpSpPr>
        <p:grpSpPr>
          <a:xfrm>
            <a:off x="3302019" y="3666901"/>
            <a:ext cx="326931" cy="338042"/>
            <a:chOff x="1308100" y="3205163"/>
            <a:chExt cx="327025" cy="338138"/>
          </a:xfrm>
        </p:grpSpPr>
        <p:sp>
          <p:nvSpPr>
            <p:cNvPr id="21" name="Freeform 123">
              <a:extLst>
                <a:ext uri="{FF2B5EF4-FFF2-40B4-BE49-F238E27FC236}">
                  <a16:creationId xmlns:a16="http://schemas.microsoft.com/office/drawing/2014/main" id="{66BBE908-5CCD-4D8C-8306-C9AB844827A8}"/>
                </a:ext>
              </a:extLst>
            </p:cNvPr>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sp>
          <p:nvSpPr>
            <p:cNvPr id="22" name="Freeform 124">
              <a:extLst>
                <a:ext uri="{FF2B5EF4-FFF2-40B4-BE49-F238E27FC236}">
                  <a16:creationId xmlns:a16="http://schemas.microsoft.com/office/drawing/2014/main" id="{C63B6876-3F2A-41AA-9EB4-652A770CADE4}"/>
                </a:ext>
              </a:extLst>
            </p:cNvPr>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sp>
          <p:nvSpPr>
            <p:cNvPr id="23" name="Freeform 125">
              <a:extLst>
                <a:ext uri="{FF2B5EF4-FFF2-40B4-BE49-F238E27FC236}">
                  <a16:creationId xmlns:a16="http://schemas.microsoft.com/office/drawing/2014/main" id="{F8B41589-DACD-4DBC-B8D0-0B92BFBBCD56}"/>
                </a:ext>
              </a:extLst>
            </p:cNvPr>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grpSp>
      <p:sp>
        <p:nvSpPr>
          <p:cNvPr id="3" name="Title 2">
            <a:extLst>
              <a:ext uri="{FF2B5EF4-FFF2-40B4-BE49-F238E27FC236}">
                <a16:creationId xmlns:a16="http://schemas.microsoft.com/office/drawing/2014/main" id="{1E3AFC93-C32D-4F10-AFF8-18B2D79181A1}"/>
              </a:ext>
            </a:extLst>
          </p:cNvPr>
          <p:cNvSpPr>
            <a:spLocks noGrp="1"/>
          </p:cNvSpPr>
          <p:nvPr>
            <p:ph type="title"/>
          </p:nvPr>
        </p:nvSpPr>
        <p:spPr/>
        <p:txBody>
          <a:bodyPr>
            <a:normAutofit fontScale="90000"/>
          </a:bodyPr>
          <a:lstStyle/>
          <a:p>
            <a:r>
              <a:rPr lang="en-US" sz="4000"/>
              <a:t>IoT Hub Device Provisioning Service</a:t>
            </a:r>
          </a:p>
        </p:txBody>
      </p:sp>
      <p:sp>
        <p:nvSpPr>
          <p:cNvPr id="26" name="Text Placeholder 2">
            <a:extLst>
              <a:ext uri="{FF2B5EF4-FFF2-40B4-BE49-F238E27FC236}">
                <a16:creationId xmlns:a16="http://schemas.microsoft.com/office/drawing/2014/main" id="{2A6A4736-5AED-425D-A19B-1F608C958425}"/>
              </a:ext>
            </a:extLst>
          </p:cNvPr>
          <p:cNvSpPr txBox="1">
            <a:spLocks/>
          </p:cNvSpPr>
          <p:nvPr/>
        </p:nvSpPr>
        <p:spPr>
          <a:xfrm>
            <a:off x="478839" y="1176780"/>
            <a:ext cx="6557965" cy="693110"/>
          </a:xfrm>
          <a:prstGeom prst="rect">
            <a:avLst/>
          </a:prstGeom>
        </p:spPr>
        <p:txBody>
          <a:bodyPr vert="horz" lIns="91427" tIns="45713" rIns="91427" bIns="45713"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7112"/>
            <a:endParaRPr lang="en-US" sz="1800">
              <a:solidFill>
                <a:schemeClr val="tx1"/>
              </a:solidFill>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474442FC-C345-46FB-8E48-4C6DD29FB5AE}"/>
              </a:ext>
            </a:extLst>
          </p:cNvPr>
          <p:cNvSpPr txBox="1">
            <a:spLocks/>
          </p:cNvSpPr>
          <p:nvPr/>
        </p:nvSpPr>
        <p:spPr>
          <a:xfrm>
            <a:off x="510795" y="730843"/>
            <a:ext cx="10514108"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r>
              <a:rPr lang="en-US" sz="2000" dirty="0">
                <a:latin typeface="Segoe UI" panose="020B0502040204020203" pitchFamily="34" charset="0"/>
                <a:cs typeface="Segoe UI" panose="020B0502040204020203" pitchFamily="34" charset="0"/>
              </a:rPr>
              <a:t>A helper service for IoT Hub that enables zero-touch, just-in-time provisioning to the right IoT hub without requiring human intervention.</a:t>
            </a:r>
          </a:p>
        </p:txBody>
      </p:sp>
      <p:sp>
        <p:nvSpPr>
          <p:cNvPr id="31" name="TextBox 30">
            <a:extLst>
              <a:ext uri="{FF2B5EF4-FFF2-40B4-BE49-F238E27FC236}">
                <a16:creationId xmlns:a16="http://schemas.microsoft.com/office/drawing/2014/main" id="{0205AD3B-0AE8-4DC0-9181-32EE997B240F}"/>
              </a:ext>
            </a:extLst>
          </p:cNvPr>
          <p:cNvSpPr txBox="1"/>
          <p:nvPr/>
        </p:nvSpPr>
        <p:spPr>
          <a:xfrm>
            <a:off x="2749327" y="4042014"/>
            <a:ext cx="1412357" cy="343443"/>
          </a:xfrm>
          <a:prstGeom prst="rect">
            <a:avLst/>
          </a:prstGeom>
        </p:spPr>
        <p:txBody>
          <a:bodyPr wrap="square" rtlCol="0">
            <a:spAutoFit/>
          </a:bodyPr>
          <a:lstStyle/>
          <a:p>
            <a:pPr algn="ctr" defTabSz="914192">
              <a:defRPr/>
            </a:pPr>
            <a:r>
              <a:rPr lang="en-US" sz="1600" dirty="0">
                <a:latin typeface="Segoe UI Semibold"/>
              </a:rPr>
              <a:t>IoT Devices</a:t>
            </a:r>
          </a:p>
        </p:txBody>
      </p:sp>
      <p:sp>
        <p:nvSpPr>
          <p:cNvPr id="33" name="chip" title="Icon of a computer chip">
            <a:extLst>
              <a:ext uri="{FF2B5EF4-FFF2-40B4-BE49-F238E27FC236}">
                <a16:creationId xmlns:a16="http://schemas.microsoft.com/office/drawing/2014/main" id="{92BB6794-9527-4E73-BBE3-ADE0E1B878EA}"/>
              </a:ext>
            </a:extLst>
          </p:cNvPr>
          <p:cNvSpPr>
            <a:spLocks noChangeAspect="1" noEditPoints="1"/>
          </p:cNvSpPr>
          <p:nvPr/>
        </p:nvSpPr>
        <p:spPr bwMode="auto">
          <a:xfrm>
            <a:off x="3007453" y="3066689"/>
            <a:ext cx="836025" cy="8529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34" name="TextBox 33">
            <a:extLst>
              <a:ext uri="{FF2B5EF4-FFF2-40B4-BE49-F238E27FC236}">
                <a16:creationId xmlns:a16="http://schemas.microsoft.com/office/drawing/2014/main" id="{C164D5C3-CA19-46CD-8C6B-00802E63FCDD}"/>
              </a:ext>
            </a:extLst>
          </p:cNvPr>
          <p:cNvSpPr txBox="1"/>
          <p:nvPr/>
        </p:nvSpPr>
        <p:spPr>
          <a:xfrm>
            <a:off x="7590990" y="3995910"/>
            <a:ext cx="2006109" cy="343443"/>
          </a:xfrm>
          <a:prstGeom prst="rect">
            <a:avLst/>
          </a:prstGeom>
        </p:spPr>
        <p:txBody>
          <a:bodyPr wrap="square" rtlCol="0">
            <a:spAutoFit/>
          </a:bodyPr>
          <a:lstStyle/>
          <a:p>
            <a:pPr algn="ctr" defTabSz="914192">
              <a:defRPr/>
            </a:pPr>
            <a:r>
              <a:rPr lang="en-US" sz="1600" dirty="0">
                <a:latin typeface="Segoe UI Semibold"/>
              </a:rPr>
              <a:t>IoT Hub</a:t>
            </a:r>
          </a:p>
        </p:txBody>
      </p:sp>
      <p:pic>
        <p:nvPicPr>
          <p:cNvPr id="35" name="Picture 34" descr="A picture containing clock&#10;&#10;Description automatically generated">
            <a:extLst>
              <a:ext uri="{FF2B5EF4-FFF2-40B4-BE49-F238E27FC236}">
                <a16:creationId xmlns:a16="http://schemas.microsoft.com/office/drawing/2014/main" id="{74496F2E-EE08-4AD7-84EA-F7079EF757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3955" y="3106497"/>
            <a:ext cx="780180" cy="780180"/>
          </a:xfrm>
          <a:prstGeom prst="rect">
            <a:avLst/>
          </a:prstGeom>
        </p:spPr>
      </p:pic>
      <p:pic>
        <p:nvPicPr>
          <p:cNvPr id="24" name="Graphic 23">
            <a:extLst>
              <a:ext uri="{FF2B5EF4-FFF2-40B4-BE49-F238E27FC236}">
                <a16:creationId xmlns:a16="http://schemas.microsoft.com/office/drawing/2014/main" id="{6D282410-8D07-4836-BD43-D2C024551C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9274" y="3081541"/>
            <a:ext cx="780180" cy="813178"/>
          </a:xfrm>
          <a:prstGeom prst="rect">
            <a:avLst/>
          </a:prstGeom>
        </p:spPr>
      </p:pic>
      <p:sp>
        <p:nvSpPr>
          <p:cNvPr id="36" name="TextBox 35">
            <a:extLst>
              <a:ext uri="{FF2B5EF4-FFF2-40B4-BE49-F238E27FC236}">
                <a16:creationId xmlns:a16="http://schemas.microsoft.com/office/drawing/2014/main" id="{BD3956DC-9590-4A1C-BA1B-002E5208E799}"/>
              </a:ext>
            </a:extLst>
          </p:cNvPr>
          <p:cNvSpPr txBox="1"/>
          <p:nvPr/>
        </p:nvSpPr>
        <p:spPr>
          <a:xfrm>
            <a:off x="5033607" y="4042015"/>
            <a:ext cx="2006109" cy="830997"/>
          </a:xfrm>
          <a:prstGeom prst="rect">
            <a:avLst/>
          </a:prstGeom>
        </p:spPr>
        <p:txBody>
          <a:bodyPr wrap="square" rtlCol="0">
            <a:spAutoFit/>
          </a:bodyPr>
          <a:lstStyle/>
          <a:p>
            <a:pPr algn="ctr" defTabSz="914192">
              <a:defRPr/>
            </a:pPr>
            <a:r>
              <a:rPr lang="en-US" sz="1600" dirty="0">
                <a:latin typeface="Segoe UI Semibold"/>
              </a:rPr>
              <a:t>IoT Hub Device Provisioning Service</a:t>
            </a:r>
          </a:p>
        </p:txBody>
      </p:sp>
      <p:cxnSp>
        <p:nvCxnSpPr>
          <p:cNvPr id="38" name="Straight Arrow Connector 37">
            <a:extLst>
              <a:ext uri="{FF2B5EF4-FFF2-40B4-BE49-F238E27FC236}">
                <a16:creationId xmlns:a16="http://schemas.microsoft.com/office/drawing/2014/main" id="{72EB37C6-E94A-4B18-9CA9-3D4226637C8C}"/>
              </a:ext>
            </a:extLst>
          </p:cNvPr>
          <p:cNvCxnSpPr>
            <a:cxnSpLocks/>
          </p:cNvCxnSpPr>
          <p:nvPr/>
        </p:nvCxnSpPr>
        <p:spPr>
          <a:xfrm flipH="1">
            <a:off x="3959290" y="3523756"/>
            <a:ext cx="1594170"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37E7A4-0F47-4AE9-A28C-889391BB1CD1}"/>
              </a:ext>
            </a:extLst>
          </p:cNvPr>
          <p:cNvCxnSpPr>
            <a:cxnSpLocks/>
          </p:cNvCxnSpPr>
          <p:nvPr/>
        </p:nvCxnSpPr>
        <p:spPr>
          <a:xfrm flipH="1">
            <a:off x="6531795" y="3523756"/>
            <a:ext cx="1594170"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41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15601A-0DD7-4067-88A8-B3A4F2536376}"/>
              </a:ext>
            </a:extLst>
          </p:cNvPr>
          <p:cNvGrpSpPr/>
          <p:nvPr/>
        </p:nvGrpSpPr>
        <p:grpSpPr>
          <a:xfrm>
            <a:off x="6087936" y="2025129"/>
            <a:ext cx="3702012" cy="2522286"/>
            <a:chOff x="6443863" y="169652"/>
            <a:chExt cx="3703063" cy="2523002"/>
          </a:xfrm>
          <a:solidFill>
            <a:srgbClr val="00B0F0"/>
          </a:solidFill>
        </p:grpSpPr>
        <p:sp>
          <p:nvSpPr>
            <p:cNvPr id="27" name="Rectangle 26">
              <a:extLst>
                <a:ext uri="{FF2B5EF4-FFF2-40B4-BE49-F238E27FC236}">
                  <a16:creationId xmlns:a16="http://schemas.microsoft.com/office/drawing/2014/main" id="{B7E96807-417B-4853-823C-2CA2C160C939}"/>
                </a:ext>
              </a:extLst>
            </p:cNvPr>
            <p:cNvSpPr/>
            <p:nvPr/>
          </p:nvSpPr>
          <p:spPr>
            <a:xfrm>
              <a:off x="8108231" y="169652"/>
              <a:ext cx="2038695" cy="1305098"/>
            </a:xfrm>
            <a:prstGeom prst="rect">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t"/>
            <a:lstStyle/>
            <a:p>
              <a:pPr algn="r" defTabSz="914192"/>
              <a:r>
                <a:rPr lang="en-US" sz="1600" dirty="0">
                  <a:solidFill>
                    <a:schemeClr val="tx1"/>
                  </a:solidFill>
                  <a:latin typeface="Segoe UI (Body)"/>
                  <a:cs typeface="Segoe UI bold" panose="020B0802040204020203" pitchFamily="34" charset="0"/>
                </a:rPr>
                <a:t>IoT Hub</a:t>
              </a:r>
            </a:p>
          </p:txBody>
        </p:sp>
        <p:sp>
          <p:nvSpPr>
            <p:cNvPr id="28" name="Rectangle 27">
              <a:extLst>
                <a:ext uri="{FF2B5EF4-FFF2-40B4-BE49-F238E27FC236}">
                  <a16:creationId xmlns:a16="http://schemas.microsoft.com/office/drawing/2014/main" id="{9D397BBE-DC6E-4BBE-A994-BB1730A23EE0}"/>
                </a:ext>
              </a:extLst>
            </p:cNvPr>
            <p:cNvSpPr/>
            <p:nvPr/>
          </p:nvSpPr>
          <p:spPr>
            <a:xfrm>
              <a:off x="7589820" y="566960"/>
              <a:ext cx="2038695" cy="1305098"/>
            </a:xfrm>
            <a:prstGeom prst="rect">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t"/>
            <a:lstStyle/>
            <a:p>
              <a:pPr algn="r" defTabSz="914192"/>
              <a:r>
                <a:rPr lang="en-US" sz="1600">
                  <a:solidFill>
                    <a:schemeClr val="tx1"/>
                  </a:solidFill>
                  <a:latin typeface="Segoe UI (Body)"/>
                  <a:cs typeface="Segoe UI bold" panose="020B0802040204020203" pitchFamily="34" charset="0"/>
                </a:rPr>
                <a:t>IoT Hub</a:t>
              </a:r>
            </a:p>
          </p:txBody>
        </p:sp>
        <p:sp>
          <p:nvSpPr>
            <p:cNvPr id="30" name="Rectangle 29">
              <a:extLst>
                <a:ext uri="{FF2B5EF4-FFF2-40B4-BE49-F238E27FC236}">
                  <a16:creationId xmlns:a16="http://schemas.microsoft.com/office/drawing/2014/main" id="{DF11C572-FA63-45A4-9E4D-25E892EE9F3E}"/>
                </a:ext>
              </a:extLst>
            </p:cNvPr>
            <p:cNvSpPr/>
            <p:nvPr/>
          </p:nvSpPr>
          <p:spPr>
            <a:xfrm>
              <a:off x="7035155" y="985205"/>
              <a:ext cx="2038695" cy="1305098"/>
            </a:xfrm>
            <a:prstGeom prst="rect">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t"/>
            <a:lstStyle/>
            <a:p>
              <a:pPr algn="r" defTabSz="914192"/>
              <a:r>
                <a:rPr lang="en-US" sz="1600">
                  <a:solidFill>
                    <a:schemeClr val="tx1"/>
                  </a:solidFill>
                  <a:latin typeface="Segoe UI (Body)"/>
                  <a:cs typeface="Segoe UI bold" panose="020B0802040204020203" pitchFamily="34" charset="0"/>
                </a:rPr>
                <a:t>IoT Hub</a:t>
              </a:r>
            </a:p>
          </p:txBody>
        </p:sp>
        <p:sp>
          <p:nvSpPr>
            <p:cNvPr id="31" name="Rectangle 30">
              <a:extLst>
                <a:ext uri="{FF2B5EF4-FFF2-40B4-BE49-F238E27FC236}">
                  <a16:creationId xmlns:a16="http://schemas.microsoft.com/office/drawing/2014/main" id="{417F5E8E-A339-453A-98CD-A5F92D008A86}"/>
                </a:ext>
              </a:extLst>
            </p:cNvPr>
            <p:cNvSpPr/>
            <p:nvPr/>
          </p:nvSpPr>
          <p:spPr>
            <a:xfrm>
              <a:off x="6443863" y="1387556"/>
              <a:ext cx="2038695" cy="1305098"/>
            </a:xfrm>
            <a:prstGeom prst="rect">
              <a:avLst/>
            </a:prstGeom>
            <a:gr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t"/>
            <a:lstStyle/>
            <a:p>
              <a:pPr algn="r" defTabSz="914192"/>
              <a:r>
                <a:rPr lang="en-US" sz="1600">
                  <a:solidFill>
                    <a:schemeClr val="tx1"/>
                  </a:solidFill>
                  <a:latin typeface="Segoe UI (Body)"/>
                  <a:cs typeface="Segoe UI bold" panose="020B0802040204020203" pitchFamily="34" charset="0"/>
                </a:rPr>
                <a:t>IoT Hub</a:t>
              </a:r>
            </a:p>
          </p:txBody>
        </p:sp>
      </p:grpSp>
      <p:sp>
        <p:nvSpPr>
          <p:cNvPr id="2" name="Title 1">
            <a:extLst>
              <a:ext uri="{FF2B5EF4-FFF2-40B4-BE49-F238E27FC236}">
                <a16:creationId xmlns:a16="http://schemas.microsoft.com/office/drawing/2014/main" id="{0CC86FF5-28E4-458A-8D30-A9F042ACA464}"/>
              </a:ext>
            </a:extLst>
          </p:cNvPr>
          <p:cNvSpPr>
            <a:spLocks noGrp="1"/>
          </p:cNvSpPr>
          <p:nvPr>
            <p:ph type="title"/>
          </p:nvPr>
        </p:nvSpPr>
        <p:spPr/>
        <p:txBody>
          <a:bodyPr>
            <a:normAutofit/>
          </a:bodyPr>
          <a:lstStyle/>
          <a:p>
            <a:r>
              <a:rPr lang="en-US"/>
              <a:t>Provisioning with IoT Hub Device Provisioning Service</a:t>
            </a:r>
          </a:p>
        </p:txBody>
      </p:sp>
      <p:sp>
        <p:nvSpPr>
          <p:cNvPr id="5" name="Rectangle 4">
            <a:extLst>
              <a:ext uri="{FF2B5EF4-FFF2-40B4-BE49-F238E27FC236}">
                <a16:creationId xmlns:a16="http://schemas.microsoft.com/office/drawing/2014/main" id="{8DD5B9B0-A1DC-44EE-8847-4C74B17A7EC8}"/>
              </a:ext>
            </a:extLst>
          </p:cNvPr>
          <p:cNvSpPr/>
          <p:nvPr/>
        </p:nvSpPr>
        <p:spPr>
          <a:xfrm>
            <a:off x="5606415" y="3651169"/>
            <a:ext cx="2038117" cy="1304727"/>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600">
                <a:solidFill>
                  <a:schemeClr val="tx1"/>
                </a:solidFill>
                <a:latin typeface="Segoe UI (Body)"/>
                <a:cs typeface="Segoe UI Light" panose="020B0502040204020203" pitchFamily="34" charset="0"/>
              </a:rPr>
              <a:t>IoT Hub</a:t>
            </a:r>
          </a:p>
        </p:txBody>
      </p:sp>
      <p:sp>
        <p:nvSpPr>
          <p:cNvPr id="6" name="Rectangle 5">
            <a:extLst>
              <a:ext uri="{FF2B5EF4-FFF2-40B4-BE49-F238E27FC236}">
                <a16:creationId xmlns:a16="http://schemas.microsoft.com/office/drawing/2014/main" id="{95C10FCC-AFE6-40FD-ACE9-D58DF8AECBCD}"/>
              </a:ext>
            </a:extLst>
          </p:cNvPr>
          <p:cNvSpPr/>
          <p:nvPr/>
        </p:nvSpPr>
        <p:spPr>
          <a:xfrm>
            <a:off x="1167040" y="4589657"/>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192"/>
            <a:r>
              <a:rPr lang="en-US" sz="1600">
                <a:solidFill>
                  <a:schemeClr val="tx1"/>
                </a:solidFill>
                <a:latin typeface="Segoe UI (Body)"/>
                <a:cs typeface="Segoe UI Light" panose="020B0502040204020203" pitchFamily="34" charset="0"/>
              </a:rPr>
              <a:t>Device</a:t>
            </a:r>
          </a:p>
        </p:txBody>
      </p:sp>
      <p:sp>
        <p:nvSpPr>
          <p:cNvPr id="8" name="Rectangle 7">
            <a:extLst>
              <a:ext uri="{FF2B5EF4-FFF2-40B4-BE49-F238E27FC236}">
                <a16:creationId xmlns:a16="http://schemas.microsoft.com/office/drawing/2014/main" id="{77020A9B-E694-49AD-A013-864E87BF9714}"/>
              </a:ext>
            </a:extLst>
          </p:cNvPr>
          <p:cNvSpPr/>
          <p:nvPr/>
        </p:nvSpPr>
        <p:spPr>
          <a:xfrm>
            <a:off x="1795947" y="2594848"/>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600">
                <a:solidFill>
                  <a:schemeClr val="tx1"/>
                </a:solidFill>
                <a:latin typeface="Segoe UI (Body)"/>
                <a:cs typeface="Segoe UI Light" panose="020B0502040204020203" pitchFamily="34" charset="0"/>
              </a:rPr>
              <a:t>Device Provisioning Service</a:t>
            </a:r>
          </a:p>
        </p:txBody>
      </p:sp>
      <p:sp>
        <p:nvSpPr>
          <p:cNvPr id="10" name="Cloud 9">
            <a:extLst>
              <a:ext uri="{FF2B5EF4-FFF2-40B4-BE49-F238E27FC236}">
                <a16:creationId xmlns:a16="http://schemas.microsoft.com/office/drawing/2014/main" id="{58B43924-238F-4046-8A35-257C35D294E1}"/>
              </a:ext>
            </a:extLst>
          </p:cNvPr>
          <p:cNvSpPr/>
          <p:nvPr/>
        </p:nvSpPr>
        <p:spPr>
          <a:xfrm>
            <a:off x="8939247" y="3382938"/>
            <a:ext cx="2413063" cy="1791882"/>
          </a:xfrm>
          <a:prstGeom prst="cloud">
            <a:avLst/>
          </a:prstGeom>
          <a:solidFill>
            <a:schemeClr val="tx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sz="1765" b="1" dirty="0">
                <a:solidFill>
                  <a:sysClr val="windowText" lastClr="000000"/>
                </a:solidFill>
                <a:latin typeface="Segoe UI Light" panose="020B0502040204020203" pitchFamily="34" charset="0"/>
                <a:cs typeface="Segoe UI Light" panose="020B0502040204020203" pitchFamily="34" charset="0"/>
              </a:rPr>
              <a:t>Business logic</a:t>
            </a:r>
          </a:p>
        </p:txBody>
      </p:sp>
      <p:cxnSp>
        <p:nvCxnSpPr>
          <p:cNvPr id="11" name="Straight Arrow Connector 10">
            <a:extLst>
              <a:ext uri="{FF2B5EF4-FFF2-40B4-BE49-F238E27FC236}">
                <a16:creationId xmlns:a16="http://schemas.microsoft.com/office/drawing/2014/main" id="{21AE8F44-B3FD-40FA-B29C-DB56E5211A21}"/>
              </a:ext>
            </a:extLst>
          </p:cNvPr>
          <p:cNvCxnSpPr>
            <a:cxnSpLocks/>
            <a:stCxn id="5" idx="3"/>
            <a:endCxn id="10" idx="2"/>
          </p:cNvCxnSpPr>
          <p:nvPr/>
        </p:nvCxnSpPr>
        <p:spPr>
          <a:xfrm flipV="1">
            <a:off x="7644533" y="4278878"/>
            <a:ext cx="1302198" cy="24655"/>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7042A24E-1330-436F-B474-46FA1A478EEB}"/>
              </a:ext>
            </a:extLst>
          </p:cNvPr>
          <p:cNvCxnSpPr>
            <a:cxnSpLocks/>
            <a:stCxn id="6" idx="0"/>
            <a:endCxn id="8" idx="2"/>
          </p:cNvCxnSpPr>
          <p:nvPr/>
        </p:nvCxnSpPr>
        <p:spPr>
          <a:xfrm rot="5400000" flipH="1" flipV="1">
            <a:off x="1736969" y="3358293"/>
            <a:ext cx="1290342" cy="1172386"/>
          </a:xfrm>
          <a:prstGeom prst="curvedConnector3">
            <a:avLst>
              <a:gd name="adj1" fmla="val 5531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B612B17F-CC58-42C7-9BE9-C4D26BDD52FB}"/>
              </a:ext>
            </a:extLst>
          </p:cNvPr>
          <p:cNvCxnSpPr>
            <a:cxnSpLocks/>
            <a:stCxn id="8" idx="3"/>
            <a:endCxn id="5" idx="0"/>
          </p:cNvCxnSpPr>
          <p:nvPr/>
        </p:nvCxnSpPr>
        <p:spPr>
          <a:xfrm>
            <a:off x="4140719" y="2947082"/>
            <a:ext cx="2484756" cy="704089"/>
          </a:xfrm>
          <a:prstGeom prst="curvedConnector2">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4E37C41D-A347-450F-AC99-28EDF24A4B0B}"/>
              </a:ext>
            </a:extLst>
          </p:cNvPr>
          <p:cNvCxnSpPr>
            <a:cxnSpLocks/>
            <a:stCxn id="5" idx="0"/>
            <a:endCxn id="8" idx="3"/>
          </p:cNvCxnSpPr>
          <p:nvPr/>
        </p:nvCxnSpPr>
        <p:spPr>
          <a:xfrm rot="16200000" flipV="1">
            <a:off x="5031053" y="2056748"/>
            <a:ext cx="704089" cy="2484756"/>
          </a:xfrm>
          <a:prstGeom prst="curvedConnector2">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440AB167-BAD3-46D8-92F6-E8AAB963C4CE}"/>
              </a:ext>
            </a:extLst>
          </p:cNvPr>
          <p:cNvCxnSpPr>
            <a:cxnSpLocks/>
            <a:stCxn id="8" idx="2"/>
            <a:endCxn id="6" idx="0"/>
          </p:cNvCxnSpPr>
          <p:nvPr/>
        </p:nvCxnSpPr>
        <p:spPr>
          <a:xfrm rot="5400000">
            <a:off x="1736970" y="3358293"/>
            <a:ext cx="1290342" cy="1172386"/>
          </a:xfrm>
          <a:prstGeom prst="curvedConnector3">
            <a:avLst>
              <a:gd name="adj1" fmla="val 58856"/>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B9A758EE-6063-4553-95C6-725798228B87}"/>
              </a:ext>
            </a:extLst>
          </p:cNvPr>
          <p:cNvCxnSpPr>
            <a:cxnSpLocks/>
            <a:stCxn id="6" idx="3"/>
            <a:endCxn id="5" idx="1"/>
          </p:cNvCxnSpPr>
          <p:nvPr/>
        </p:nvCxnSpPr>
        <p:spPr>
          <a:xfrm flipV="1">
            <a:off x="2424854" y="4303533"/>
            <a:ext cx="3181564" cy="589453"/>
          </a:xfrm>
          <a:prstGeom prst="curvedConnector3">
            <a:avLst>
              <a:gd name="adj1" fmla="val 4138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09D99A7F-5694-41F8-B357-7F7E5300082D}"/>
              </a:ext>
            </a:extLst>
          </p:cNvPr>
          <p:cNvCxnSpPr>
            <a:cxnSpLocks/>
            <a:stCxn id="5" idx="1"/>
            <a:endCxn id="6" idx="3"/>
          </p:cNvCxnSpPr>
          <p:nvPr/>
        </p:nvCxnSpPr>
        <p:spPr>
          <a:xfrm rot="10800000" flipV="1">
            <a:off x="2424854" y="4303533"/>
            <a:ext cx="3181564" cy="589453"/>
          </a:xfrm>
          <a:prstGeom prst="curvedConnector3">
            <a:avLst>
              <a:gd name="adj1" fmla="val 36352"/>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Folded Corner 71">
            <a:extLst>
              <a:ext uri="{FF2B5EF4-FFF2-40B4-BE49-F238E27FC236}">
                <a16:creationId xmlns:a16="http://schemas.microsoft.com/office/drawing/2014/main" id="{10344EAF-05F0-4750-85A2-145921D5FDE9}"/>
              </a:ext>
            </a:extLst>
          </p:cNvPr>
          <p:cNvSpPr/>
          <p:nvPr/>
        </p:nvSpPr>
        <p:spPr>
          <a:xfrm>
            <a:off x="1468000" y="3749581"/>
            <a:ext cx="1828282" cy="41194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Light" panose="020B0502040204020203" pitchFamily="34" charset="0"/>
              </a:rPr>
              <a:t>“where do I go”</a:t>
            </a:r>
          </a:p>
        </p:txBody>
      </p:sp>
      <p:sp>
        <p:nvSpPr>
          <p:cNvPr id="73" name="Rectangle: Folded Corner 72">
            <a:extLst>
              <a:ext uri="{FF2B5EF4-FFF2-40B4-BE49-F238E27FC236}">
                <a16:creationId xmlns:a16="http://schemas.microsoft.com/office/drawing/2014/main" id="{8E5AB058-BEC1-4968-87E6-3E6C2CD0892A}"/>
              </a:ext>
            </a:extLst>
          </p:cNvPr>
          <p:cNvSpPr/>
          <p:nvPr/>
        </p:nvSpPr>
        <p:spPr>
          <a:xfrm>
            <a:off x="1468000" y="3560540"/>
            <a:ext cx="1828282" cy="606657"/>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Device authentication</a:t>
            </a:r>
          </a:p>
        </p:txBody>
      </p:sp>
      <p:sp>
        <p:nvSpPr>
          <p:cNvPr id="74" name="Rectangle: Folded Corner 73">
            <a:extLst>
              <a:ext uri="{FF2B5EF4-FFF2-40B4-BE49-F238E27FC236}">
                <a16:creationId xmlns:a16="http://schemas.microsoft.com/office/drawing/2014/main" id="{8B35449B-3B60-4D1D-AFE8-1C11332990BB}"/>
              </a:ext>
            </a:extLst>
          </p:cNvPr>
          <p:cNvSpPr/>
          <p:nvPr/>
        </p:nvSpPr>
        <p:spPr>
          <a:xfrm>
            <a:off x="839692" y="1461464"/>
            <a:ext cx="2016114" cy="695891"/>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dirty="0">
                <a:solidFill>
                  <a:schemeClr val="tx1"/>
                </a:solidFill>
                <a:latin typeface="Segoe UI (Body)"/>
                <a:cs typeface="Segoe UI bold" panose="020B0802040204020203" pitchFamily="34" charset="0"/>
              </a:rPr>
              <a:t>Pre-register device enrollment info</a:t>
            </a:r>
          </a:p>
        </p:txBody>
      </p:sp>
      <p:sp>
        <p:nvSpPr>
          <p:cNvPr id="75" name="Rectangle: Folded Corner 74">
            <a:extLst>
              <a:ext uri="{FF2B5EF4-FFF2-40B4-BE49-F238E27FC236}">
                <a16:creationId xmlns:a16="http://schemas.microsoft.com/office/drawing/2014/main" id="{8D02624A-5B6C-4752-806F-1D9A59C901C1}"/>
              </a:ext>
            </a:extLst>
          </p:cNvPr>
          <p:cNvSpPr/>
          <p:nvPr/>
        </p:nvSpPr>
        <p:spPr>
          <a:xfrm>
            <a:off x="4626207" y="2444855"/>
            <a:ext cx="1828282" cy="952573"/>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dirty="0">
                <a:solidFill>
                  <a:schemeClr val="tx1"/>
                </a:solidFill>
                <a:latin typeface="Segoe UI (Body)"/>
                <a:cs typeface="Segoe UI bold" panose="020B0802040204020203" pitchFamily="34" charset="0"/>
              </a:rPr>
              <a:t>Register new device, populate initial config</a:t>
            </a:r>
          </a:p>
        </p:txBody>
      </p:sp>
      <p:sp>
        <p:nvSpPr>
          <p:cNvPr id="76" name="Rectangle: Folded Corner 75">
            <a:extLst>
              <a:ext uri="{FF2B5EF4-FFF2-40B4-BE49-F238E27FC236}">
                <a16:creationId xmlns:a16="http://schemas.microsoft.com/office/drawing/2014/main" id="{CD0DF124-E93C-4DF8-A3CA-6CC94790FC9B}"/>
              </a:ext>
            </a:extLst>
          </p:cNvPr>
          <p:cNvSpPr/>
          <p:nvPr/>
        </p:nvSpPr>
        <p:spPr>
          <a:xfrm>
            <a:off x="4626207" y="2840449"/>
            <a:ext cx="1828282" cy="620125"/>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IoT Hub Connection String</a:t>
            </a:r>
          </a:p>
        </p:txBody>
      </p:sp>
      <p:sp>
        <p:nvSpPr>
          <p:cNvPr id="77" name="Rectangle: Folded Corner 76">
            <a:extLst>
              <a:ext uri="{FF2B5EF4-FFF2-40B4-BE49-F238E27FC236}">
                <a16:creationId xmlns:a16="http://schemas.microsoft.com/office/drawing/2014/main" id="{59F900C3-1802-4F3A-8CF0-ED479855B2D8}"/>
              </a:ext>
            </a:extLst>
          </p:cNvPr>
          <p:cNvSpPr/>
          <p:nvPr/>
        </p:nvSpPr>
        <p:spPr>
          <a:xfrm>
            <a:off x="1468310" y="3558686"/>
            <a:ext cx="1828282" cy="61455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dirty="0">
                <a:solidFill>
                  <a:schemeClr val="tx1"/>
                </a:solidFill>
                <a:latin typeface="Segoe UI (Body)"/>
                <a:cs typeface="Segoe UI bold" panose="020B0802040204020203" pitchFamily="34" charset="0"/>
              </a:rPr>
              <a:t>IoT Hub Connection String</a:t>
            </a:r>
          </a:p>
        </p:txBody>
      </p:sp>
      <p:sp>
        <p:nvSpPr>
          <p:cNvPr id="78" name="Rectangle: Folded Corner 77">
            <a:extLst>
              <a:ext uri="{FF2B5EF4-FFF2-40B4-BE49-F238E27FC236}">
                <a16:creationId xmlns:a16="http://schemas.microsoft.com/office/drawing/2014/main" id="{41726772-ECBD-494A-8F02-8340A1EB50E3}"/>
              </a:ext>
            </a:extLst>
          </p:cNvPr>
          <p:cNvSpPr/>
          <p:nvPr/>
        </p:nvSpPr>
        <p:spPr>
          <a:xfrm>
            <a:off x="3101495" y="4294711"/>
            <a:ext cx="1828282" cy="41194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Light" panose="020B0502040204020203" pitchFamily="34" charset="0"/>
              </a:rPr>
              <a:t>Establish connection</a:t>
            </a:r>
          </a:p>
        </p:txBody>
      </p:sp>
      <p:sp>
        <p:nvSpPr>
          <p:cNvPr id="79" name="Rectangle: Folded Corner 78">
            <a:extLst>
              <a:ext uri="{FF2B5EF4-FFF2-40B4-BE49-F238E27FC236}">
                <a16:creationId xmlns:a16="http://schemas.microsoft.com/office/drawing/2014/main" id="{41D5C8D9-0BBC-45A3-AF29-18E21B19FD52}"/>
              </a:ext>
            </a:extLst>
          </p:cNvPr>
          <p:cNvSpPr/>
          <p:nvPr/>
        </p:nvSpPr>
        <p:spPr>
          <a:xfrm>
            <a:off x="3312743" y="4589656"/>
            <a:ext cx="1828282" cy="41194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Initial configuration</a:t>
            </a:r>
          </a:p>
        </p:txBody>
      </p:sp>
      <p:sp>
        <p:nvSpPr>
          <p:cNvPr id="80" name="Rectangle: Folded Corner 79">
            <a:extLst>
              <a:ext uri="{FF2B5EF4-FFF2-40B4-BE49-F238E27FC236}">
                <a16:creationId xmlns:a16="http://schemas.microsoft.com/office/drawing/2014/main" id="{D84A4F77-E75E-4978-92E3-B2843077B17A}"/>
              </a:ext>
            </a:extLst>
          </p:cNvPr>
          <p:cNvSpPr/>
          <p:nvPr/>
        </p:nvSpPr>
        <p:spPr>
          <a:xfrm>
            <a:off x="6868221" y="3685614"/>
            <a:ext cx="1828282" cy="41194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600">
                <a:solidFill>
                  <a:schemeClr val="tx1"/>
                </a:solidFill>
                <a:latin typeface="Segoe UI (Body)"/>
                <a:cs typeface="Segoe UI bold" panose="020B0802040204020203" pitchFamily="34" charset="0"/>
              </a:rPr>
              <a:t>Device telemetry</a:t>
            </a:r>
          </a:p>
        </p:txBody>
      </p:sp>
      <p:sp>
        <p:nvSpPr>
          <p:cNvPr id="81" name="Rectangle: Folded Corner 80">
            <a:extLst>
              <a:ext uri="{FF2B5EF4-FFF2-40B4-BE49-F238E27FC236}">
                <a16:creationId xmlns:a16="http://schemas.microsoft.com/office/drawing/2014/main" id="{F00D6A06-3366-4793-991A-F20836A6015C}"/>
              </a:ext>
            </a:extLst>
          </p:cNvPr>
          <p:cNvSpPr/>
          <p:nvPr/>
        </p:nvSpPr>
        <p:spPr>
          <a:xfrm>
            <a:off x="9231638" y="4589656"/>
            <a:ext cx="1828282" cy="467658"/>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600" dirty="0">
                <a:solidFill>
                  <a:schemeClr val="tx1"/>
                </a:solidFill>
                <a:latin typeface="Segoe UI (Body)"/>
                <a:cs typeface="Segoe UI bold" panose="020B0802040204020203" pitchFamily="34" charset="0"/>
              </a:rPr>
              <a:t>Insights</a:t>
            </a:r>
          </a:p>
        </p:txBody>
      </p:sp>
      <p:sp>
        <p:nvSpPr>
          <p:cNvPr id="25" name="Rectangle: Folded Corner 24">
            <a:extLst>
              <a:ext uri="{FF2B5EF4-FFF2-40B4-BE49-F238E27FC236}">
                <a16:creationId xmlns:a16="http://schemas.microsoft.com/office/drawing/2014/main" id="{F8562333-19CE-4BF7-896C-87CEEA54E190}"/>
              </a:ext>
            </a:extLst>
          </p:cNvPr>
          <p:cNvSpPr/>
          <p:nvPr/>
        </p:nvSpPr>
        <p:spPr>
          <a:xfrm>
            <a:off x="3101494" y="4289041"/>
            <a:ext cx="1828282" cy="41194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Device telemetry</a:t>
            </a:r>
          </a:p>
        </p:txBody>
      </p:sp>
      <p:sp>
        <p:nvSpPr>
          <p:cNvPr id="26" name="Rectangle: Folded Corner 25">
            <a:extLst>
              <a:ext uri="{FF2B5EF4-FFF2-40B4-BE49-F238E27FC236}">
                <a16:creationId xmlns:a16="http://schemas.microsoft.com/office/drawing/2014/main" id="{7996EABC-3C9D-49DB-8477-763D4830F3ED}"/>
              </a:ext>
            </a:extLst>
          </p:cNvPr>
          <p:cNvSpPr/>
          <p:nvPr/>
        </p:nvSpPr>
        <p:spPr>
          <a:xfrm>
            <a:off x="5747833" y="4531063"/>
            <a:ext cx="1828282" cy="411946"/>
          </a:xfrm>
          <a:prstGeom prst="foldedCorner">
            <a:avLst>
              <a:gd name="adj" fmla="val 26667"/>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192"/>
            <a:r>
              <a:rPr lang="en-US" sz="1400">
                <a:solidFill>
                  <a:schemeClr val="tx1"/>
                </a:solidFill>
                <a:latin typeface="Segoe UI (Body)"/>
                <a:cs typeface="Segoe UI bold" panose="020B0802040204020203" pitchFamily="34" charset="0"/>
              </a:rPr>
              <a:t>…</a:t>
            </a:r>
            <a:r>
              <a:rPr lang="en-US" sz="1400" err="1">
                <a:solidFill>
                  <a:schemeClr val="tx1"/>
                </a:solidFill>
                <a:latin typeface="Segoe UI (Body)"/>
                <a:cs typeface="Segoe UI bold" panose="020B0802040204020203" pitchFamily="34" charset="0"/>
              </a:rPr>
              <a:t>etc</a:t>
            </a:r>
            <a:endParaRPr lang="en-US" sz="1400">
              <a:solidFill>
                <a:schemeClr val="tx1"/>
              </a:solidFill>
              <a:latin typeface="Segoe UI (Body)"/>
              <a:cs typeface="Segoe UI bold" panose="020B0802040204020203" pitchFamily="34" charset="0"/>
            </a:endParaRPr>
          </a:p>
        </p:txBody>
      </p:sp>
      <p:sp>
        <p:nvSpPr>
          <p:cNvPr id="12" name="chip" title="Icon of a computer chip">
            <a:extLst>
              <a:ext uri="{FF2B5EF4-FFF2-40B4-BE49-F238E27FC236}">
                <a16:creationId xmlns:a16="http://schemas.microsoft.com/office/drawing/2014/main" id="{DEDF25D9-922F-419A-9AB9-880EC9B149C6}"/>
              </a:ext>
            </a:extLst>
          </p:cNvPr>
          <p:cNvSpPr>
            <a:spLocks noChangeAspect="1" noEditPoints="1"/>
          </p:cNvSpPr>
          <p:nvPr/>
        </p:nvSpPr>
        <p:spPr bwMode="auto">
          <a:xfrm>
            <a:off x="658707" y="4691137"/>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pic>
        <p:nvPicPr>
          <p:cNvPr id="17" name="Picture 16" descr="A picture containing clock&#10;&#10;Description automatically generated">
            <a:extLst>
              <a:ext uri="{FF2B5EF4-FFF2-40B4-BE49-F238E27FC236}">
                <a16:creationId xmlns:a16="http://schemas.microsoft.com/office/drawing/2014/main" id="{ECAFF572-5875-4589-AD8D-4C494A1561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5632" y="4154851"/>
            <a:ext cx="314983" cy="314983"/>
          </a:xfrm>
          <a:prstGeom prst="rect">
            <a:avLst/>
          </a:prstGeom>
        </p:spPr>
      </p:pic>
      <p:pic>
        <p:nvPicPr>
          <p:cNvPr id="18" name="Graphic 17">
            <a:extLst>
              <a:ext uri="{FF2B5EF4-FFF2-40B4-BE49-F238E27FC236}">
                <a16:creationId xmlns:a16="http://schemas.microsoft.com/office/drawing/2014/main" id="{C9C2D03A-0724-4807-9A0C-0B89B7B56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836" y="2677493"/>
            <a:ext cx="558328" cy="581943"/>
          </a:xfrm>
          <a:prstGeom prst="rect">
            <a:avLst/>
          </a:prstGeom>
        </p:spPr>
      </p:pic>
    </p:spTree>
    <p:extLst>
      <p:ext uri="{BB962C8B-B14F-4D97-AF65-F5344CB8AC3E}">
        <p14:creationId xmlns:p14="http://schemas.microsoft.com/office/powerpoint/2010/main" val="87628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37" presetClass="path" presetSubtype="0" accel="50000" decel="50000" fill="hold" grpId="0" nodeType="withEffect">
                                  <p:stCondLst>
                                    <p:cond delay="0"/>
                                  </p:stCondLst>
                                  <p:childTnLst>
                                    <p:animMotion origin="layout" path="M -0.03294 -0.05278 L 0.02058 -0.03611 C 0.03164 -0.03195 0.04453 -0.01898 0.05625 -0.00116 C 0.06914 0.01944 0.07696 0.04074 0.07995 0.06018 L 0.09571 0.15139 " pathEditMode="relative" rAng="2520000" ptsTypes="AAAAA">
                                      <p:cBhvr>
                                        <p:cTn id="10" dur="2000" fill="hold"/>
                                        <p:tgtEl>
                                          <p:spTgt spid="74"/>
                                        </p:tgtEl>
                                        <p:attrNameLst>
                                          <p:attrName>ppt_x</p:attrName>
                                          <p:attrName>ppt_y</p:attrName>
                                        </p:attrNameLst>
                                      </p:cBhvr>
                                      <p:rCtr x="7682" y="7731"/>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0" presetClass="path" presetSubtype="0" accel="50000" decel="50000" fill="hold" grpId="2" nodeType="withEffect">
                                  <p:stCondLst>
                                    <p:cond delay="0"/>
                                  </p:stCondLst>
                                  <p:childTnLst>
                                    <p:animMotion origin="layout" path="M 0.03503 -0.09051 L 0.03503 -0.09028 C 0.03412 -0.08658 0.03347 -0.08264 0.03255 -0.07871 C 0.0319 -0.07639 0.03099 -0.07454 0.03021 -0.07223 C 0.02956 -0.07061 0.0293 -0.06852 0.02852 -0.0669 C 0.02787 -0.06551 0.02696 -0.06459 0.02617 -0.06297 C 0.02513 -0.06042 0.02435 -0.05764 0.02305 -0.0551 C 0.02071 -0.05024 0.0181 -0.04584 0.01602 -0.04051 C 0.01498 -0.03797 0.01407 -0.03519 0.01289 -0.03264 C 0.01224 -0.03125 0.0112 -0.03033 0.01055 -0.02871 C 0.00886 -0.02524 0.00703 -0.02199 0.00573 -0.01829 C 0.00469 -0.01505 0.00391 -0.01181 0.00261 -0.00903 C 0.00143 -0.00649 -0.00039 -0.0051 -0.0013 -0.00232 C -0.00182 -0.0007 -0.00234 0.00115 -0.00286 0.00301 C -0.00338 0.00416 -0.00403 0.00532 -0.00442 0.00694 C -0.00755 0.01689 -0.00195 0.00324 -0.00755 0.01597 C -0.00911 0.02407 -0.00742 0.01597 -0.00989 0.02384 C -0.01107 0.02754 -0.01315 0.03449 -0.01315 0.03472 C -0.01471 0.0456 -0.01276 0.03472 -0.01549 0.04375 C -0.01588 0.0449 -0.01588 0.04652 -0.01627 0.04768 C -0.02148 0.06319 -0.01562 0.04166 -0.02096 0.05949 C -0.02135 0.06088 -0.02135 0.06226 -0.02187 0.06342 C -0.02278 0.0662 -0.02383 0.06875 -0.025 0.07129 L -0.02812 0.07916 C -0.02838 0.08055 -0.02838 0.08194 -0.0289 0.08333 C -0.02982 0.08588 -0.03151 0.08819 -0.03203 0.0912 C -0.03346 0.09838 -0.0319 0.09189 -0.03437 0.09907 C -0.03841 0.11064 -0.03372 0.09861 -0.0375 0.10833 C -0.03945 0.11759 -0.03672 0.10648 -0.04062 0.1162 C -0.04114 0.11736 -0.04101 0.11921 -0.0414 0.12013 C -0.04205 0.12129 -0.0431 0.12176 -0.04375 0.12268 C -0.04935 0.13009 -0.04049 0.1199 -0.04765 0.12824 C -0.05247 0.12523 -0.05078 0.12777 -0.04843 0.11342 C -0.04661 0.10162 -0.04804 0.11088 -0.04531 0.10439 C -0.04127 0.09375 -0.04661 0.1037 -0.0414 0.09513 C -0.03997 0.08773 -0.04153 0.09444 -0.03906 0.08726 C -0.03854 0.08541 -0.03802 0.08379 -0.0375 0.08194 C -0.03711 0.08055 -0.03646 0.07939 -0.03593 0.07801 C -0.03476 0.07453 -0.03398 0.07083 -0.03281 0.06736 C -0.03125 0.06319 -0.02942 0.05879 -0.02812 0.05439 C -0.02539 0.04537 -0.0276 0.05231 -0.025 0.04513 C -0.02409 0.04282 -0.02343 0.04051 -0.02265 0.03865 C -0.0207 0.03379 -0.02057 0.03379 -0.01862 0.03055 C -0.01836 0.0287 -0.01836 0.02685 -0.01784 0.02523 C -0.01718 0.02338 -0.01627 0.02199 -0.01549 0.0199 C -0.01484 0.01875 -0.01445 0.01736 -0.01393 0.01597 C -0.01315 0.01412 -0.01224 0.01273 -0.01159 0.01088 C -0.01093 0.00902 -0.01054 0.00717 -0.00989 0.00555 C -0.0095 0.00416 -0.00898 0.00301 -0.00833 0.00162 C -0.0069 -0.00602 -0.00872 0.00115 -0.00521 -0.00625 C -0.00416 -0.0088 -0.00312 -0.01158 -0.00208 -0.01436 L -0.00052 -0.01829 C -2.5E-6 -0.01945 0.00078 -0.02061 0.00104 -0.02223 C 0.00235 -0.02848 0.00235 -0.02987 0.00417 -0.03519 C 0.00469 -0.03658 0.00534 -0.03797 0.00573 -0.03912 C 0.00612 -0.04051 0.00612 -0.04213 0.00651 -0.04306 C 0.00755 -0.04607 0.00886 -0.04815 0.00977 -0.05093 C 0.01016 -0.05278 0.01055 -0.05487 0.01133 -0.05649 C 0.01224 -0.05834 0.01328 -0.05973 0.01446 -0.06181 L 0.01602 -0.06436 C 0.01654 -0.06505 0.01719 -0.06574 0.01758 -0.0669 C 0.0181 -0.06829 0.01849 -0.06968 0.01914 -0.07084 C 0.02018 -0.07269 0.02149 -0.07408 0.02227 -0.07616 L 0.02539 -0.08403 C 0.02604 -0.08542 0.02617 -0.08727 0.02696 -0.08797 L 0.0293 -0.09051 C 0.02995 -0.0919 0.03021 -0.09352 0.03099 -0.09445 C 0.03164 -0.09537 0.03255 -0.09514 0.03334 -0.09584 C 0.0336 -0.09607 0.03386 -0.09676 0.03412 -0.09699 L 0.03503 -0.09051 Z " pathEditMode="relative" rAng="0" ptsTypes="AAAAAAAAAAAAAAAAAAAAAAAAAAAAAAAAAAAAAAAAAAAAAAAAAAAAAAAAAAAAAAAAAAAAAA">
                                      <p:cBhvr>
                                        <p:cTn id="24" dur="2000" fill="hold"/>
                                        <p:tgtEl>
                                          <p:spTgt spid="73"/>
                                        </p:tgtEl>
                                        <p:attrNameLst>
                                          <p:attrName>ppt_x</p:attrName>
                                          <p:attrName>ppt_y</p:attrName>
                                        </p:attrNameLst>
                                      </p:cBhvr>
                                      <p:rCtr x="-4297" y="10602"/>
                                    </p:animMotion>
                                  </p:childTnLst>
                                </p:cTn>
                              </p:par>
                              <p:par>
                                <p:cTn id="25" presetID="1" presetClass="exit" presetSubtype="0" fill="hold" grpId="1" nodeType="withEffect">
                                  <p:stCondLst>
                                    <p:cond delay="0"/>
                                  </p:stCondLst>
                                  <p:childTnLst>
                                    <p:set>
                                      <p:cBhvr>
                                        <p:cTn id="26" dur="1" fill="hold">
                                          <p:stCondLst>
                                            <p:cond delay="0"/>
                                          </p:stCondLst>
                                        </p:cTn>
                                        <p:tgtEl>
                                          <p:spTgt spid="7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7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7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7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7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5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xit" presetSubtype="0" fill="hold" grpId="2" nodeType="withEffect">
                                  <p:stCondLst>
                                    <p:cond delay="0"/>
                                  </p:stCondLst>
                                  <p:childTnLst>
                                    <p:set>
                                      <p:cBhvr>
                                        <p:cTn id="78" dur="1" fill="hold">
                                          <p:stCondLst>
                                            <p:cond delay="0"/>
                                          </p:stCondLst>
                                        </p:cTn>
                                        <p:tgtEl>
                                          <p:spTgt spid="7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9"/>
                                        </p:tgtEl>
                                        <p:attrNameLst>
                                          <p:attrName>style.visibility</p:attrName>
                                        </p:attrNameLst>
                                      </p:cBhvr>
                                      <p:to>
                                        <p:strVal val="hidden"/>
                                      </p:to>
                                    </p:set>
                                  </p:childTnLst>
                                </p:cTn>
                              </p:par>
                              <p:par>
                                <p:cTn id="91" presetID="1" presetClass="entr" presetSubtype="0" fill="hold" grpId="2" nodeType="withEffect">
                                  <p:stCondLst>
                                    <p:cond delay="0"/>
                                  </p:stCondLst>
                                  <p:childTnLst>
                                    <p:set>
                                      <p:cBhvr>
                                        <p:cTn id="92" dur="1" fill="hold">
                                          <p:stCondLst>
                                            <p:cond delay="0"/>
                                          </p:stCondLst>
                                        </p:cTn>
                                        <p:tgtEl>
                                          <p:spTgt spid="80"/>
                                        </p:tgtEl>
                                        <p:attrNameLst>
                                          <p:attrName>style.visibility</p:attrName>
                                        </p:attrNameLst>
                                      </p:cBhvr>
                                      <p:to>
                                        <p:strVal val="visible"/>
                                      </p:to>
                                    </p:set>
                                  </p:childTnLst>
                                </p:cTn>
                              </p:par>
                              <p:par>
                                <p:cTn id="93" presetID="37" presetClass="path" presetSubtype="0" accel="50000" decel="50000" fill="hold" grpId="0" nodeType="withEffect">
                                  <p:stCondLst>
                                    <p:cond delay="0"/>
                                  </p:stCondLst>
                                  <p:childTnLst>
                                    <p:animMotion origin="layout" path="M -0.02956 0.0588 L 0.00391 0.02199 C 0.01094 0.01366 0.02136 0.00949 0.03242 0.00949 C 0.04492 0.00949 0.05495 0.01366 0.06185 0.02199 L 0.09544 0.0588 " pathEditMode="relative" rAng="0" ptsTypes="AAAAA">
                                      <p:cBhvr>
                                        <p:cTn id="94" dur="1500" fill="hold"/>
                                        <p:tgtEl>
                                          <p:spTgt spid="80"/>
                                        </p:tgtEl>
                                        <p:attrNameLst>
                                          <p:attrName>ppt_x</p:attrName>
                                          <p:attrName>ppt_y</p:attrName>
                                        </p:attrNameLst>
                                      </p:cBhvr>
                                      <p:rCtr x="6250" y="-2477"/>
                                    </p:animMotion>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par>
                                <p:cTn id="99" presetID="0" presetClass="path" presetSubtype="0" accel="50000" decel="50000" fill="hold" grpId="0" nodeType="withEffect">
                                  <p:stCondLst>
                                    <p:cond delay="0"/>
                                  </p:stCondLst>
                                  <p:childTnLst>
                                    <p:animMotion origin="layout" path="M -0.02917 -0.08125 C -0.16627 -0.08704 -0.30338 -0.09282 -0.38945 -0.07824 C -0.47552 -0.06366 -0.5056 -0.00926 -0.54635 0.00556 C -0.58685 0.02037 -0.6194 0.00926 -0.63346 0.01019 " pathEditMode="relative" rAng="0" ptsTypes="AAAA">
                                      <p:cBhvr>
                                        <p:cTn id="100" dur="2000" fill="hold"/>
                                        <p:tgtEl>
                                          <p:spTgt spid="81"/>
                                        </p:tgtEl>
                                        <p:attrNameLst>
                                          <p:attrName>ppt_x</p:attrName>
                                          <p:attrName>ppt_y</p:attrName>
                                        </p:attrNameLst>
                                      </p:cBhvr>
                                      <p:rCtr x="-30221" y="4398"/>
                                    </p:animMotion>
                                  </p:childTnLst>
                                </p:cTn>
                              </p:par>
                              <p:par>
                                <p:cTn id="101" presetID="1" presetClass="exit" presetSubtype="0" fill="hold" grpId="1" nodeType="withEffect">
                                  <p:stCondLst>
                                    <p:cond delay="0"/>
                                  </p:stCondLst>
                                  <p:childTnLst>
                                    <p:set>
                                      <p:cBhvr>
                                        <p:cTn id="102" dur="1" fill="hold">
                                          <p:stCondLst>
                                            <p:cond delay="0"/>
                                          </p:stCondLst>
                                        </p:cTn>
                                        <p:tgtEl>
                                          <p:spTgt spid="8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3" grpId="0" animBg="1"/>
      <p:bldP spid="73" grpId="1" animBg="1"/>
      <p:bldP spid="73" grpId="2" animBg="1"/>
      <p:bldP spid="74" grpId="0" animBg="1"/>
      <p:bldP spid="74" grpId="1" animBg="1"/>
      <p:bldP spid="74" grpId="2"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79" grpId="2" animBg="1"/>
      <p:bldP spid="80" grpId="0" animBg="1"/>
      <p:bldP spid="80" grpId="1" animBg="1"/>
      <p:bldP spid="80" grpId="2" animBg="1"/>
      <p:bldP spid="81" grpId="0" animBg="1"/>
      <p:bldP spid="81" grpId="1" animBg="1"/>
      <p:bldP spid="25" grpId="0" animBg="1"/>
      <p:bldP spid="25" grpId="1" animBg="1"/>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EEE5B88-A321-4AA6-8DB2-1147656F758A}"/>
              </a:ext>
            </a:extLst>
          </p:cNvPr>
          <p:cNvSpPr/>
          <p:nvPr/>
        </p:nvSpPr>
        <p:spPr bwMode="auto">
          <a:xfrm>
            <a:off x="-1" y="0"/>
            <a:ext cx="12436476" cy="6858000"/>
          </a:xfrm>
          <a:prstGeom prst="ellipse">
            <a:avLst/>
          </a:prstGeom>
          <a:gradFill flip="none" rotWithShape="1">
            <a:gsLst>
              <a:gs pos="0">
                <a:srgbClr val="0078D3">
                  <a:lumMod val="50000"/>
                  <a:alpha val="44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75664E4-29BF-4AFB-B9F1-7C0F409FC1E1}"/>
              </a:ext>
            </a:extLst>
          </p:cNvPr>
          <p:cNvSpPr/>
          <p:nvPr/>
        </p:nvSpPr>
        <p:spPr>
          <a:xfrm>
            <a:off x="978992" y="1915305"/>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p>
        </p:txBody>
      </p:sp>
      <p:sp>
        <p:nvSpPr>
          <p:cNvPr id="9" name="Rectangle 8">
            <a:extLst>
              <a:ext uri="{FF2B5EF4-FFF2-40B4-BE49-F238E27FC236}">
                <a16:creationId xmlns:a16="http://schemas.microsoft.com/office/drawing/2014/main" id="{921CDE13-5037-4F60-BB1E-7E2F4E9F2847}"/>
              </a:ext>
            </a:extLst>
          </p:cNvPr>
          <p:cNvSpPr/>
          <p:nvPr/>
        </p:nvSpPr>
        <p:spPr>
          <a:xfrm>
            <a:off x="9120109" y="1664774"/>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IoT Hub </a:t>
            </a:r>
          </a:p>
          <a:p>
            <a:pPr algn="ctr" defTabSz="914225">
              <a:defRPr/>
            </a:pPr>
            <a:r>
              <a:rPr lang="en-US" sz="1600">
                <a:solidFill>
                  <a:srgbClr val="FFFFFF"/>
                </a:solidFill>
                <a:latin typeface="Segoe UI Light" panose="020B0502040204020203" pitchFamily="34" charset="0"/>
                <a:cs typeface="Segoe UI Light" panose="020B0502040204020203" pitchFamily="34" charset="0"/>
              </a:rPr>
              <a:t>East US</a:t>
            </a:r>
          </a:p>
        </p:txBody>
      </p:sp>
      <p:sp>
        <p:nvSpPr>
          <p:cNvPr id="10" name="Rectangle 9">
            <a:extLst>
              <a:ext uri="{FF2B5EF4-FFF2-40B4-BE49-F238E27FC236}">
                <a16:creationId xmlns:a16="http://schemas.microsoft.com/office/drawing/2014/main" id="{903486DD-037A-48BD-B88D-CFEA7E29FE8A}"/>
              </a:ext>
            </a:extLst>
          </p:cNvPr>
          <p:cNvSpPr/>
          <p:nvPr/>
        </p:nvSpPr>
        <p:spPr>
          <a:xfrm>
            <a:off x="9120109" y="2814309"/>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IoT Hub </a:t>
            </a:r>
          </a:p>
          <a:p>
            <a:pPr algn="ctr" defTabSz="914225">
              <a:defRPr/>
            </a:pPr>
            <a:r>
              <a:rPr lang="en-US" sz="1600">
                <a:solidFill>
                  <a:srgbClr val="FFFFFF"/>
                </a:solidFill>
                <a:latin typeface="Segoe UI Light" panose="020B0502040204020203" pitchFamily="34" charset="0"/>
                <a:cs typeface="Segoe UI Light" panose="020B0502040204020203" pitchFamily="34" charset="0"/>
              </a:rPr>
              <a:t>West US</a:t>
            </a:r>
          </a:p>
        </p:txBody>
      </p:sp>
      <p:sp>
        <p:nvSpPr>
          <p:cNvPr id="11" name="Rectangle 10">
            <a:extLst>
              <a:ext uri="{FF2B5EF4-FFF2-40B4-BE49-F238E27FC236}">
                <a16:creationId xmlns:a16="http://schemas.microsoft.com/office/drawing/2014/main" id="{BCC6056B-F3A4-44B6-A785-709FA06869E8}"/>
              </a:ext>
            </a:extLst>
          </p:cNvPr>
          <p:cNvSpPr/>
          <p:nvPr/>
        </p:nvSpPr>
        <p:spPr>
          <a:xfrm>
            <a:off x="9120109" y="3916087"/>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IoT Hub </a:t>
            </a:r>
          </a:p>
          <a:p>
            <a:pPr algn="ctr" defTabSz="914225">
              <a:defRPr/>
            </a:pPr>
            <a:r>
              <a:rPr lang="en-US" sz="1600">
                <a:solidFill>
                  <a:srgbClr val="FFFFFF"/>
                </a:solidFill>
                <a:latin typeface="Segoe UI Light" panose="020B0502040204020203" pitchFamily="34" charset="0"/>
                <a:cs typeface="Segoe UI Light" panose="020B0502040204020203" pitchFamily="34" charset="0"/>
              </a:rPr>
              <a:t>East Europe</a:t>
            </a:r>
          </a:p>
        </p:txBody>
      </p:sp>
      <p:sp>
        <p:nvSpPr>
          <p:cNvPr id="12" name="Rectangle 11">
            <a:extLst>
              <a:ext uri="{FF2B5EF4-FFF2-40B4-BE49-F238E27FC236}">
                <a16:creationId xmlns:a16="http://schemas.microsoft.com/office/drawing/2014/main" id="{4D2D61CA-0B49-4CD7-8CE9-DF62BEE671CE}"/>
              </a:ext>
            </a:extLst>
          </p:cNvPr>
          <p:cNvSpPr/>
          <p:nvPr/>
        </p:nvSpPr>
        <p:spPr>
          <a:xfrm>
            <a:off x="9120109" y="5017864"/>
            <a:ext cx="2344772" cy="70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IoT Hub </a:t>
            </a:r>
          </a:p>
          <a:p>
            <a:pPr algn="ctr" defTabSz="914225">
              <a:defRPr/>
            </a:pPr>
            <a:r>
              <a:rPr lang="en-US" sz="1600">
                <a:solidFill>
                  <a:srgbClr val="FFFFFF"/>
                </a:solidFill>
                <a:latin typeface="Segoe UI Light" panose="020B0502040204020203" pitchFamily="34" charset="0"/>
                <a:cs typeface="Segoe UI Light" panose="020B0502040204020203" pitchFamily="34" charset="0"/>
              </a:rPr>
              <a:t>West Europe</a:t>
            </a:r>
          </a:p>
        </p:txBody>
      </p:sp>
      <p:sp>
        <p:nvSpPr>
          <p:cNvPr id="13" name="TextBox 12">
            <a:extLst>
              <a:ext uri="{FF2B5EF4-FFF2-40B4-BE49-F238E27FC236}">
                <a16:creationId xmlns:a16="http://schemas.microsoft.com/office/drawing/2014/main" id="{8F2C1CEE-2E1D-473F-BEA7-FD3C18E07839}"/>
              </a:ext>
            </a:extLst>
          </p:cNvPr>
          <p:cNvSpPr txBox="1"/>
          <p:nvPr/>
        </p:nvSpPr>
        <p:spPr>
          <a:xfrm>
            <a:off x="1060623" y="5862844"/>
            <a:ext cx="1730583" cy="276999"/>
          </a:xfrm>
          <a:prstGeom prst="rect">
            <a:avLst/>
          </a:prstGeom>
        </p:spPr>
        <p:txBody>
          <a:bodyPr wrap="square" lIns="0" tIns="0" rIns="0" bIns="0" rtlCol="0" anchor="t" anchorCtr="0">
            <a:spAutoFit/>
          </a:bodyPr>
          <a:lstStyle/>
          <a:p>
            <a:pPr defTabSz="914225">
              <a:defRPr/>
            </a:pPr>
            <a:r>
              <a:rPr lang="en-US">
                <a:solidFill>
                  <a:srgbClr val="FFFFFF"/>
                </a:solidFill>
                <a:latin typeface="Segoe UI"/>
              </a:rPr>
              <a:t>……millions</a:t>
            </a:r>
          </a:p>
        </p:txBody>
      </p:sp>
      <p:sp>
        <p:nvSpPr>
          <p:cNvPr id="14" name="Rectangle: Folded Corner 13">
            <a:extLst>
              <a:ext uri="{FF2B5EF4-FFF2-40B4-BE49-F238E27FC236}">
                <a16:creationId xmlns:a16="http://schemas.microsoft.com/office/drawing/2014/main" id="{8C6A0DFB-904A-474E-8C6A-621D6D1FFD26}"/>
              </a:ext>
            </a:extLst>
          </p:cNvPr>
          <p:cNvSpPr/>
          <p:nvPr/>
        </p:nvSpPr>
        <p:spPr>
          <a:xfrm>
            <a:off x="4760377" y="2505127"/>
            <a:ext cx="2344772" cy="1513179"/>
          </a:xfrm>
          <a:prstGeom prst="foldedCorne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defRPr/>
            </a:pPr>
            <a:r>
              <a:rPr lang="en-US" sz="2000" dirty="0">
                <a:solidFill>
                  <a:srgbClr val="FFFFFF"/>
                </a:solidFill>
                <a:latin typeface="Segoe UI (Body)"/>
                <a:cs typeface="Segoe UI Light" panose="020B0502040204020203" pitchFamily="34" charset="0"/>
              </a:rPr>
              <a:t>Devices assigned to IoT Hub East US</a:t>
            </a:r>
          </a:p>
        </p:txBody>
      </p:sp>
      <p:cxnSp>
        <p:nvCxnSpPr>
          <p:cNvPr id="18" name="Straight Arrow Connector 17">
            <a:extLst>
              <a:ext uri="{FF2B5EF4-FFF2-40B4-BE49-F238E27FC236}">
                <a16:creationId xmlns:a16="http://schemas.microsoft.com/office/drawing/2014/main" id="{117B6E9B-2E26-407E-A9FD-F2D3C28C36FA}"/>
              </a:ext>
            </a:extLst>
          </p:cNvPr>
          <p:cNvCxnSpPr>
            <a:cxnSpLocks/>
            <a:stCxn id="4" idx="3"/>
          </p:cNvCxnSpPr>
          <p:nvPr/>
        </p:nvCxnSpPr>
        <p:spPr>
          <a:xfrm>
            <a:off x="2236806" y="2218634"/>
            <a:ext cx="2523571" cy="947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89C7E4-E385-4633-AE7E-3A893A7F82B6}"/>
              </a:ext>
            </a:extLst>
          </p:cNvPr>
          <p:cNvCxnSpPr>
            <a:cxnSpLocks/>
            <a:endCxn id="9" idx="1"/>
          </p:cNvCxnSpPr>
          <p:nvPr/>
        </p:nvCxnSpPr>
        <p:spPr>
          <a:xfrm flipV="1">
            <a:off x="7105150" y="2017009"/>
            <a:ext cx="2014959" cy="114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A06319-DB6B-4A5D-A564-020A7B35EA17}"/>
              </a:ext>
            </a:extLst>
          </p:cNvPr>
          <p:cNvSpPr txBox="1"/>
          <p:nvPr/>
        </p:nvSpPr>
        <p:spPr>
          <a:xfrm>
            <a:off x="2869684" y="1868701"/>
            <a:ext cx="1257813" cy="553998"/>
          </a:xfrm>
          <a:prstGeom prst="rect">
            <a:avLst/>
          </a:prstGeom>
        </p:spPr>
        <p:txBody>
          <a:bodyPr wrap="square" lIns="0" tIns="0" rIns="0" bIns="0" rtlCol="0" anchor="t" anchorCtr="0">
            <a:spAutoFit/>
          </a:bodyPr>
          <a:lstStyle/>
          <a:p>
            <a:pPr defTabSz="914225">
              <a:defRPr/>
            </a:pPr>
            <a:r>
              <a:rPr lang="en-US" dirty="0">
                <a:solidFill>
                  <a:srgbClr val="FFFFFF"/>
                </a:solidFill>
                <a:latin typeface="Segoe UI"/>
              </a:rPr>
              <a:t>Provisioning request </a:t>
            </a:r>
          </a:p>
        </p:txBody>
      </p:sp>
      <p:sp>
        <p:nvSpPr>
          <p:cNvPr id="22" name="Rectangle 21">
            <a:extLst>
              <a:ext uri="{FF2B5EF4-FFF2-40B4-BE49-F238E27FC236}">
                <a16:creationId xmlns:a16="http://schemas.microsoft.com/office/drawing/2014/main" id="{95C142BC-5687-4C0A-9DD8-FDB1272D65F8}"/>
              </a:ext>
            </a:extLst>
          </p:cNvPr>
          <p:cNvSpPr/>
          <p:nvPr/>
        </p:nvSpPr>
        <p:spPr>
          <a:xfrm>
            <a:off x="978992" y="2708325"/>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endParaRPr lang="en-US" sz="800">
              <a:solidFill>
                <a:srgbClr val="FFFFFF"/>
              </a:solidFill>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974809B9-B8E8-4EC7-98FF-A10C43EE05DE}"/>
              </a:ext>
            </a:extLst>
          </p:cNvPr>
          <p:cNvSpPr/>
          <p:nvPr/>
        </p:nvSpPr>
        <p:spPr>
          <a:xfrm>
            <a:off x="978992" y="3512849"/>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endParaRPr lang="en-US" sz="800">
              <a:solidFill>
                <a:srgbClr val="FFFFFF"/>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34884F81-0600-49F0-8100-247248F5D23D}"/>
              </a:ext>
            </a:extLst>
          </p:cNvPr>
          <p:cNvSpPr/>
          <p:nvPr/>
        </p:nvSpPr>
        <p:spPr>
          <a:xfrm>
            <a:off x="978992" y="4309493"/>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endParaRPr lang="en-US" sz="800">
              <a:solidFill>
                <a:srgbClr val="FFFFFF"/>
              </a:solidFill>
              <a:latin typeface="Segoe UI Light" panose="020B0502040204020203" pitchFamily="34" charset="0"/>
              <a:cs typeface="Segoe UI Light" panose="020B0502040204020203" pitchFamily="34" charset="0"/>
            </a:endParaRPr>
          </a:p>
        </p:txBody>
      </p:sp>
      <p:sp>
        <p:nvSpPr>
          <p:cNvPr id="25" name="Rectangle 24">
            <a:extLst>
              <a:ext uri="{FF2B5EF4-FFF2-40B4-BE49-F238E27FC236}">
                <a16:creationId xmlns:a16="http://schemas.microsoft.com/office/drawing/2014/main" id="{36E42846-1B4D-4AE1-B18D-540197A0F3CB}"/>
              </a:ext>
            </a:extLst>
          </p:cNvPr>
          <p:cNvSpPr/>
          <p:nvPr/>
        </p:nvSpPr>
        <p:spPr>
          <a:xfrm>
            <a:off x="978992" y="5114017"/>
            <a:ext cx="1257813" cy="606657"/>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sz="1600">
                <a:solidFill>
                  <a:srgbClr val="FFFFFF"/>
                </a:solidFill>
                <a:latin typeface="Segoe UI Light" panose="020B0502040204020203" pitchFamily="34" charset="0"/>
                <a:cs typeface="Segoe UI Light" panose="020B0502040204020203" pitchFamily="34" charset="0"/>
              </a:rPr>
              <a:t>Device</a:t>
            </a:r>
            <a:endParaRPr lang="en-US" sz="800">
              <a:solidFill>
                <a:srgbClr val="FFFFFF"/>
              </a:solidFill>
              <a:latin typeface="Segoe UI Light" panose="020B0502040204020203" pitchFamily="34" charset="0"/>
              <a:cs typeface="Segoe UI Light" panose="020B0502040204020203" pitchFamily="34" charset="0"/>
            </a:endParaRPr>
          </a:p>
        </p:txBody>
      </p:sp>
      <p:sp>
        <p:nvSpPr>
          <p:cNvPr id="26" name="Title 2">
            <a:extLst>
              <a:ext uri="{FF2B5EF4-FFF2-40B4-BE49-F238E27FC236}">
                <a16:creationId xmlns:a16="http://schemas.microsoft.com/office/drawing/2014/main" id="{6E84AF00-F29D-4B01-874E-D3C1507D76DE}"/>
              </a:ext>
            </a:extLst>
          </p:cNvPr>
          <p:cNvSpPr>
            <a:spLocks noGrp="1"/>
          </p:cNvSpPr>
          <p:nvPr>
            <p:ph type="title"/>
          </p:nvPr>
        </p:nvSpPr>
        <p:spPr/>
        <p:txBody>
          <a:bodyPr/>
          <a:lstStyle/>
          <a:p>
            <a:r>
              <a:rPr lang="en-US" dirty="0"/>
              <a:t>Re-Provisioning at Scale</a:t>
            </a:r>
          </a:p>
        </p:txBody>
      </p:sp>
      <p:pic>
        <p:nvPicPr>
          <p:cNvPr id="27" name="Graphic 26">
            <a:extLst>
              <a:ext uri="{FF2B5EF4-FFF2-40B4-BE49-F238E27FC236}">
                <a16:creationId xmlns:a16="http://schemas.microsoft.com/office/drawing/2014/main" id="{B9B79EBC-08E1-4AE1-8288-F697575DE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2672" y="1472038"/>
            <a:ext cx="780180" cy="813178"/>
          </a:xfrm>
          <a:prstGeom prst="rect">
            <a:avLst/>
          </a:prstGeom>
        </p:spPr>
      </p:pic>
      <p:cxnSp>
        <p:nvCxnSpPr>
          <p:cNvPr id="33" name="Straight Arrow Connector 32">
            <a:extLst>
              <a:ext uri="{FF2B5EF4-FFF2-40B4-BE49-F238E27FC236}">
                <a16:creationId xmlns:a16="http://schemas.microsoft.com/office/drawing/2014/main" id="{F1E3FEEE-FC60-4267-BE9F-30FDF22DFD9C}"/>
              </a:ext>
            </a:extLst>
          </p:cNvPr>
          <p:cNvCxnSpPr>
            <a:cxnSpLocks/>
            <a:stCxn id="22" idx="3"/>
          </p:cNvCxnSpPr>
          <p:nvPr/>
        </p:nvCxnSpPr>
        <p:spPr>
          <a:xfrm>
            <a:off x="2236806" y="3011653"/>
            <a:ext cx="2523571" cy="154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9DA3C75-6FF8-43C7-AC37-7083F05A9BC0}"/>
              </a:ext>
            </a:extLst>
          </p:cNvPr>
          <p:cNvCxnSpPr>
            <a:cxnSpLocks/>
            <a:stCxn id="23" idx="3"/>
          </p:cNvCxnSpPr>
          <p:nvPr/>
        </p:nvCxnSpPr>
        <p:spPr>
          <a:xfrm flipV="1">
            <a:off x="2236806" y="3166542"/>
            <a:ext cx="2523571" cy="649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04477D-9199-40AF-A039-1BAA93CE9AD9}"/>
              </a:ext>
            </a:extLst>
          </p:cNvPr>
          <p:cNvCxnSpPr>
            <a:cxnSpLocks/>
            <a:stCxn id="24" idx="3"/>
          </p:cNvCxnSpPr>
          <p:nvPr/>
        </p:nvCxnSpPr>
        <p:spPr>
          <a:xfrm flipV="1">
            <a:off x="2236806" y="3166541"/>
            <a:ext cx="2523571" cy="1446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5ACB20-F0C9-4513-A0E4-7E84613F48D1}"/>
              </a:ext>
            </a:extLst>
          </p:cNvPr>
          <p:cNvCxnSpPr>
            <a:cxnSpLocks/>
            <a:stCxn id="25" idx="3"/>
          </p:cNvCxnSpPr>
          <p:nvPr/>
        </p:nvCxnSpPr>
        <p:spPr>
          <a:xfrm flipV="1">
            <a:off x="2236806" y="3166541"/>
            <a:ext cx="2523571" cy="2250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63F91C2-71FA-43EA-88F1-8C20CF89914B}"/>
              </a:ext>
            </a:extLst>
          </p:cNvPr>
          <p:cNvCxnSpPr>
            <a:cxnSpLocks/>
            <a:endCxn id="10" idx="1"/>
          </p:cNvCxnSpPr>
          <p:nvPr/>
        </p:nvCxnSpPr>
        <p:spPr>
          <a:xfrm>
            <a:off x="7105150" y="3166542"/>
            <a:ext cx="20149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Folded Corner 27">
            <a:extLst>
              <a:ext uri="{FF2B5EF4-FFF2-40B4-BE49-F238E27FC236}">
                <a16:creationId xmlns:a16="http://schemas.microsoft.com/office/drawing/2014/main" id="{7E33F454-2922-485D-846C-BD424626E0AA}"/>
              </a:ext>
            </a:extLst>
          </p:cNvPr>
          <p:cNvSpPr/>
          <p:nvPr/>
        </p:nvSpPr>
        <p:spPr>
          <a:xfrm>
            <a:off x="4760377" y="2513171"/>
            <a:ext cx="2344772" cy="1513179"/>
          </a:xfrm>
          <a:prstGeom prst="foldedCorne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defRPr/>
            </a:pPr>
            <a:r>
              <a:rPr lang="en-US" sz="2000" dirty="0">
                <a:solidFill>
                  <a:srgbClr val="FFFFFF"/>
                </a:solidFill>
                <a:latin typeface="Segoe UI (Body)"/>
                <a:cs typeface="Segoe UI Light" panose="020B0502040204020203" pitchFamily="34" charset="0"/>
              </a:rPr>
              <a:t>Change devices assignments to IoT Hub West US</a:t>
            </a:r>
          </a:p>
        </p:txBody>
      </p:sp>
      <p:sp>
        <p:nvSpPr>
          <p:cNvPr id="6" name="chip" title="Icon of a computer chip">
            <a:extLst>
              <a:ext uri="{FF2B5EF4-FFF2-40B4-BE49-F238E27FC236}">
                <a16:creationId xmlns:a16="http://schemas.microsoft.com/office/drawing/2014/main" id="{D1B92A81-314F-4393-8B0C-6D8B5ED65EAC}"/>
              </a:ext>
            </a:extLst>
          </p:cNvPr>
          <p:cNvSpPr>
            <a:spLocks noChangeAspect="1" noEditPoints="1"/>
          </p:cNvSpPr>
          <p:nvPr/>
        </p:nvSpPr>
        <p:spPr bwMode="auto">
          <a:xfrm>
            <a:off x="446610" y="1955781"/>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7" name="chip" title="Icon of a computer chip">
            <a:extLst>
              <a:ext uri="{FF2B5EF4-FFF2-40B4-BE49-F238E27FC236}">
                <a16:creationId xmlns:a16="http://schemas.microsoft.com/office/drawing/2014/main" id="{39C2BD80-1734-4B3A-A171-CAB7BDF70315}"/>
              </a:ext>
            </a:extLst>
          </p:cNvPr>
          <p:cNvSpPr>
            <a:spLocks noChangeAspect="1" noEditPoints="1"/>
          </p:cNvSpPr>
          <p:nvPr/>
        </p:nvSpPr>
        <p:spPr bwMode="auto">
          <a:xfrm>
            <a:off x="459123" y="2791333"/>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8" name="chip" title="Icon of a computer chip">
            <a:extLst>
              <a:ext uri="{FF2B5EF4-FFF2-40B4-BE49-F238E27FC236}">
                <a16:creationId xmlns:a16="http://schemas.microsoft.com/office/drawing/2014/main" id="{0C77B414-7F7D-457D-B7AE-9F18B19345A3}"/>
              </a:ext>
            </a:extLst>
          </p:cNvPr>
          <p:cNvSpPr>
            <a:spLocks noChangeAspect="1" noEditPoints="1"/>
          </p:cNvSpPr>
          <p:nvPr/>
        </p:nvSpPr>
        <p:spPr bwMode="auto">
          <a:xfrm>
            <a:off x="434097" y="3621923"/>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15" name="chip" title="Icon of a computer chip">
            <a:extLst>
              <a:ext uri="{FF2B5EF4-FFF2-40B4-BE49-F238E27FC236}">
                <a16:creationId xmlns:a16="http://schemas.microsoft.com/office/drawing/2014/main" id="{43B82A2E-22B0-406A-B852-6C8BC429039B}"/>
              </a:ext>
            </a:extLst>
          </p:cNvPr>
          <p:cNvSpPr>
            <a:spLocks noChangeAspect="1" noEditPoints="1"/>
          </p:cNvSpPr>
          <p:nvPr/>
        </p:nvSpPr>
        <p:spPr bwMode="auto">
          <a:xfrm>
            <a:off x="446610" y="4436209"/>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16" name="chip" title="Icon of a computer chip">
            <a:extLst>
              <a:ext uri="{FF2B5EF4-FFF2-40B4-BE49-F238E27FC236}">
                <a16:creationId xmlns:a16="http://schemas.microsoft.com/office/drawing/2014/main" id="{BE2B0110-AC16-40E8-890B-BF33AF666FCD}"/>
              </a:ext>
            </a:extLst>
          </p:cNvPr>
          <p:cNvSpPr>
            <a:spLocks noChangeAspect="1" noEditPoints="1"/>
          </p:cNvSpPr>
          <p:nvPr/>
        </p:nvSpPr>
        <p:spPr bwMode="auto">
          <a:xfrm>
            <a:off x="446610" y="5227026"/>
            <a:ext cx="431886" cy="4406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pic>
        <p:nvPicPr>
          <p:cNvPr id="17" name="Picture 16" descr="A picture containing clock&#10;&#10;Description automatically generated">
            <a:extLst>
              <a:ext uri="{FF2B5EF4-FFF2-40B4-BE49-F238E27FC236}">
                <a16:creationId xmlns:a16="http://schemas.microsoft.com/office/drawing/2014/main" id="{4D65344C-A454-4092-BB4B-787167F171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67259" y="1740007"/>
            <a:ext cx="553999" cy="553999"/>
          </a:xfrm>
          <a:prstGeom prst="rect">
            <a:avLst/>
          </a:prstGeom>
        </p:spPr>
      </p:pic>
      <p:pic>
        <p:nvPicPr>
          <p:cNvPr id="19" name="Picture 18" descr="A picture containing clock&#10;&#10;Description automatically generated">
            <a:extLst>
              <a:ext uri="{FF2B5EF4-FFF2-40B4-BE49-F238E27FC236}">
                <a16:creationId xmlns:a16="http://schemas.microsoft.com/office/drawing/2014/main" id="{C62A05DD-AD29-4DA7-A3BF-861092142C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1211" y="2875001"/>
            <a:ext cx="553999" cy="553999"/>
          </a:xfrm>
          <a:prstGeom prst="rect">
            <a:avLst/>
          </a:prstGeom>
        </p:spPr>
      </p:pic>
      <p:pic>
        <p:nvPicPr>
          <p:cNvPr id="41" name="Picture 40" descr="A picture containing clock&#10;&#10;Description automatically generated">
            <a:extLst>
              <a:ext uri="{FF2B5EF4-FFF2-40B4-BE49-F238E27FC236}">
                <a16:creationId xmlns:a16="http://schemas.microsoft.com/office/drawing/2014/main" id="{A95EB283-8B12-4574-BC3D-DF7F9E7144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39751" y="3900387"/>
            <a:ext cx="553999" cy="553999"/>
          </a:xfrm>
          <a:prstGeom prst="rect">
            <a:avLst/>
          </a:prstGeom>
        </p:spPr>
      </p:pic>
      <p:pic>
        <p:nvPicPr>
          <p:cNvPr id="47" name="Picture 46" descr="A picture containing clock&#10;&#10;Description automatically generated">
            <a:extLst>
              <a:ext uri="{FF2B5EF4-FFF2-40B4-BE49-F238E27FC236}">
                <a16:creationId xmlns:a16="http://schemas.microsoft.com/office/drawing/2014/main" id="{BA1DFE4E-AA10-4CC8-B95B-FBAC81CBE5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43703" y="5035381"/>
            <a:ext cx="553999" cy="553999"/>
          </a:xfrm>
          <a:prstGeom prst="rect">
            <a:avLst/>
          </a:prstGeom>
        </p:spPr>
      </p:pic>
    </p:spTree>
    <p:extLst>
      <p:ext uri="{BB962C8B-B14F-4D97-AF65-F5344CB8AC3E}">
        <p14:creationId xmlns:p14="http://schemas.microsoft.com/office/powerpoint/2010/main" val="228799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22" presetClass="entr" presetSubtype="8"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par>
                                <p:cTn id="14" presetID="22" presetClass="entr" presetSubtype="8"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par>
                                <p:cTn id="41" presetID="22" presetClass="entr" presetSubtype="8"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8"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par>
                                <p:cTn id="47" presetID="22" presetClass="entr" presetSubtype="8" fill="hold" grpId="1"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0"/>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D4601D-B6B4-42F1-AF49-22AC28D56546}"/>
              </a:ext>
            </a:extLst>
          </p:cNvPr>
          <p:cNvSpPr/>
          <p:nvPr/>
        </p:nvSpPr>
        <p:spPr bwMode="auto">
          <a:xfrm>
            <a:off x="-1" y="0"/>
            <a:ext cx="12436476" cy="6858000"/>
          </a:xfrm>
          <a:prstGeom prst="ellipse">
            <a:avLst/>
          </a:prstGeom>
          <a:gradFill flip="none" rotWithShape="1">
            <a:gsLst>
              <a:gs pos="0">
                <a:srgbClr val="0078D3">
                  <a:lumMod val="50000"/>
                  <a:alpha val="9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9C204A1-0B4A-4957-8EF9-0838586F1FC3}"/>
              </a:ext>
            </a:extLst>
          </p:cNvPr>
          <p:cNvSpPr>
            <a:spLocks noGrp="1"/>
          </p:cNvSpPr>
          <p:nvPr>
            <p:ph type="title"/>
          </p:nvPr>
        </p:nvSpPr>
        <p:spPr/>
        <p:txBody>
          <a:bodyPr/>
          <a:lstStyle/>
          <a:p>
            <a:r>
              <a:rPr lang="en-US" dirty="0"/>
              <a:t>IoT Hub &amp; Device Provisioning Service Support </a:t>
            </a:r>
          </a:p>
        </p:txBody>
      </p:sp>
      <p:sp>
        <p:nvSpPr>
          <p:cNvPr id="5" name="TextBox 4">
            <a:extLst>
              <a:ext uri="{FF2B5EF4-FFF2-40B4-BE49-F238E27FC236}">
                <a16:creationId xmlns:a16="http://schemas.microsoft.com/office/drawing/2014/main" id="{36DDDBDC-718C-4F86-A827-45AB9BFD48F9}"/>
              </a:ext>
            </a:extLst>
          </p:cNvPr>
          <p:cNvSpPr txBox="1"/>
          <p:nvPr/>
        </p:nvSpPr>
        <p:spPr>
          <a:xfrm>
            <a:off x="7524750" y="1692642"/>
            <a:ext cx="4287891" cy="2819193"/>
          </a:xfrm>
          <a:prstGeom prst="rect">
            <a:avLst/>
          </a:prstGeom>
          <a:noFill/>
        </p:spPr>
        <p:txBody>
          <a:bodyPr wrap="square" lIns="182854" tIns="146284" rIns="182854" bIns="146284" rtlCol="0">
            <a:spAutoFit/>
          </a:bodyPr>
          <a:lstStyle/>
          <a:p>
            <a:pPr defTabSz="914367">
              <a:lnSpc>
                <a:spcPct val="90000"/>
              </a:lnSpc>
              <a:spcAft>
                <a:spcPts val="600"/>
              </a:spcAft>
            </a:pPr>
            <a:r>
              <a:rPr lang="en-US" sz="2000" dirty="0">
                <a:latin typeface="Segoe UI" panose="020B0502040204020203" pitchFamily="34" charset="0"/>
                <a:cs typeface="Segoe UI" panose="020B0502040204020203" pitchFamily="34" charset="0"/>
              </a:rPr>
              <a:t>Azure IoT Hub</a:t>
            </a:r>
          </a:p>
          <a:p>
            <a:pPr marL="342834" indent="-342834" defTabSz="914367">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Easy upgrade from basic to standard tier.</a:t>
            </a:r>
          </a:p>
          <a:p>
            <a:pPr marL="342834" indent="-342834" defTabSz="914367">
              <a:lnSpc>
                <a:spcPct val="90000"/>
              </a:lnSpc>
              <a:spcAft>
                <a:spcPts val="6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Only standard allows cloud-to-device commands, device twin operations and IoT Edge</a:t>
            </a:r>
          </a:p>
          <a:p>
            <a:pPr marL="342834" indent="-342834" defTabSz="914367">
              <a:lnSpc>
                <a:spcPct val="90000"/>
              </a:lnSpc>
              <a:spcAft>
                <a:spcPts val="600"/>
              </a:spcAft>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834" indent="-342834" defTabSz="914367">
              <a:lnSpc>
                <a:spcPct val="90000"/>
              </a:lnSpc>
              <a:spcAft>
                <a:spcPts val="600"/>
              </a:spcAft>
              <a:buFont typeface="Arial" panose="020B0604020202020204" pitchFamily="34" charset="0"/>
              <a:buChar char="•"/>
            </a:pPr>
            <a:r>
              <a:rPr lang="en-US" sz="2000" dirty="0">
                <a:solidFill>
                  <a:srgbClr val="00B0F0"/>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Learn about IoT Hub scaling</a:t>
            </a:r>
            <a:endParaRPr lang="en-US" sz="2000" dirty="0">
              <a:solidFill>
                <a:srgbClr val="00B0F0"/>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650D1EA-0510-44E5-98A4-94D9A8AC0CE0}"/>
              </a:ext>
            </a:extLst>
          </p:cNvPr>
          <p:cNvPicPr>
            <a:picLocks noChangeAspect="1"/>
          </p:cNvPicPr>
          <p:nvPr/>
        </p:nvPicPr>
        <p:blipFill>
          <a:blip r:embed="rId4"/>
          <a:stretch>
            <a:fillRect/>
          </a:stretch>
        </p:blipFill>
        <p:spPr>
          <a:xfrm>
            <a:off x="495300" y="1254052"/>
            <a:ext cx="6923932" cy="3851222"/>
          </a:xfrm>
          <a:prstGeom prst="rect">
            <a:avLst/>
          </a:prstGeom>
        </p:spPr>
      </p:pic>
      <p:pic>
        <p:nvPicPr>
          <p:cNvPr id="7" name="Picture 6">
            <a:extLst>
              <a:ext uri="{FF2B5EF4-FFF2-40B4-BE49-F238E27FC236}">
                <a16:creationId xmlns:a16="http://schemas.microsoft.com/office/drawing/2014/main" id="{518283BE-C787-4A95-9012-8FB909916CE2}"/>
              </a:ext>
            </a:extLst>
          </p:cNvPr>
          <p:cNvPicPr>
            <a:picLocks noChangeAspect="1"/>
          </p:cNvPicPr>
          <p:nvPr/>
        </p:nvPicPr>
        <p:blipFill>
          <a:blip r:embed="rId5"/>
          <a:stretch>
            <a:fillRect/>
          </a:stretch>
        </p:blipFill>
        <p:spPr>
          <a:xfrm>
            <a:off x="495301" y="5306540"/>
            <a:ext cx="6923932" cy="1415176"/>
          </a:xfrm>
          <a:prstGeom prst="rect">
            <a:avLst/>
          </a:prstGeom>
        </p:spPr>
      </p:pic>
      <p:sp>
        <p:nvSpPr>
          <p:cNvPr id="9" name="TextBox 8">
            <a:extLst>
              <a:ext uri="{FF2B5EF4-FFF2-40B4-BE49-F238E27FC236}">
                <a16:creationId xmlns:a16="http://schemas.microsoft.com/office/drawing/2014/main" id="{4D49D03A-9EA4-49A1-855B-C19B303C8777}"/>
              </a:ext>
            </a:extLst>
          </p:cNvPr>
          <p:cNvSpPr txBox="1"/>
          <p:nvPr/>
        </p:nvSpPr>
        <p:spPr>
          <a:xfrm>
            <a:off x="7686675" y="5441704"/>
            <a:ext cx="4287891" cy="572424"/>
          </a:xfrm>
          <a:prstGeom prst="rect">
            <a:avLst/>
          </a:prstGeom>
          <a:noFill/>
        </p:spPr>
        <p:txBody>
          <a:bodyPr wrap="square" lIns="182854" tIns="146284" rIns="182854" bIns="146284" rtlCol="0">
            <a:spAutoFit/>
          </a:bodyPr>
          <a:lstStyle/>
          <a:p>
            <a:pPr defTabSz="914367">
              <a:lnSpc>
                <a:spcPct val="90000"/>
              </a:lnSpc>
              <a:spcAft>
                <a:spcPts val="600"/>
              </a:spcAft>
            </a:pPr>
            <a:r>
              <a:rPr lang="en-US" sz="2000" dirty="0">
                <a:latin typeface="Segoe UI" panose="020B0502040204020203" pitchFamily="34" charset="0"/>
                <a:cs typeface="Segoe UI" panose="020B0502040204020203" pitchFamily="34" charset="0"/>
              </a:rPr>
              <a:t>Device Provisioning Service</a:t>
            </a:r>
            <a:endParaRPr lang="en-US" sz="2000" dirty="0">
              <a:solidFill>
                <a:srgbClr val="00B0F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81665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2154-BB3B-4F39-8AA8-6E65C5EA422B}"/>
              </a:ext>
            </a:extLst>
          </p:cNvPr>
          <p:cNvSpPr>
            <a:spLocks noGrp="1"/>
          </p:cNvSpPr>
          <p:nvPr>
            <p:ph type="title"/>
          </p:nvPr>
        </p:nvSpPr>
        <p:spPr>
          <a:xfrm>
            <a:off x="589699" y="457201"/>
            <a:ext cx="11015651" cy="492443"/>
          </a:xfrm>
        </p:spPr>
        <p:txBody>
          <a:bodyPr/>
          <a:lstStyle/>
          <a:p>
            <a:r>
              <a:rPr lang="en-US" sz="3200"/>
              <a:t>Simplifying IoT with developer tools</a:t>
            </a:r>
          </a:p>
        </p:txBody>
      </p:sp>
      <p:sp>
        <p:nvSpPr>
          <p:cNvPr id="3" name="TextBox 2">
            <a:extLst>
              <a:ext uri="{FF2B5EF4-FFF2-40B4-BE49-F238E27FC236}">
                <a16:creationId xmlns:a16="http://schemas.microsoft.com/office/drawing/2014/main" id="{ABDFC5DA-3A20-42F4-8A44-6C1D75F06D65}"/>
              </a:ext>
            </a:extLst>
          </p:cNvPr>
          <p:cNvSpPr txBox="1"/>
          <p:nvPr/>
        </p:nvSpPr>
        <p:spPr>
          <a:xfrm>
            <a:off x="1511015" y="905814"/>
            <a:ext cx="3942108" cy="6862648"/>
          </a:xfrm>
          <a:prstGeom prst="rect">
            <a:avLst/>
          </a:prstGeom>
          <a:noFill/>
        </p:spPr>
        <p:txBody>
          <a:bodyPr wrap="square">
            <a:sp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399" b="0" i="0" u="sng" strike="noStrike" kern="1200" cap="none" spc="0" normalizeH="0" baseline="0" noProof="0" dirty="0">
              <a:ln>
                <a:noFill/>
              </a:ln>
              <a:solidFill>
                <a:srgbClr val="0070C0"/>
              </a:solidFill>
              <a:effectLst/>
              <a:uLnTx/>
              <a:uFillTx/>
              <a:latin typeface="Segoe UI Semibold" panose="020B07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Azure IoT Explorer</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Graphical tool for interacting with and testing your IoT devices </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VS Code</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IoT Tools Extension Pack</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Visual Studio</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IoT Hub &amp; IoT Edge Support</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Azure IoT CLI extension</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Open-source cross platform command-line tool for managing Azure resources such as IoT Hub</a:t>
            </a:r>
          </a:p>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mn-cs"/>
              </a:rPr>
              <a:t>	</a:t>
            </a:r>
          </a:p>
        </p:txBody>
      </p:sp>
      <p:sp>
        <p:nvSpPr>
          <p:cNvPr id="10" name="TextBox 9">
            <a:extLst>
              <a:ext uri="{FF2B5EF4-FFF2-40B4-BE49-F238E27FC236}">
                <a16:creationId xmlns:a16="http://schemas.microsoft.com/office/drawing/2014/main" id="{EA576C40-A7A3-45F3-B975-04E16DE23C3E}"/>
              </a:ext>
            </a:extLst>
          </p:cNvPr>
          <p:cNvSpPr txBox="1"/>
          <p:nvPr/>
        </p:nvSpPr>
        <p:spPr>
          <a:xfrm>
            <a:off x="5900574" y="1259332"/>
            <a:ext cx="5329126" cy="1077090"/>
          </a:xfrm>
          <a:prstGeom prst="rect">
            <a:avLst/>
          </a:prstGeom>
          <a:noFill/>
        </p:spPr>
        <p:txBody>
          <a:bodyPr wrap="square">
            <a:spAutoFit/>
          </a:bodyPr>
          <a:lstStyle/>
          <a:p>
            <a:pPr marL="0" marR="0" lvl="0" indent="0"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Vendor Tooling</a:t>
            </a:r>
          </a:p>
          <a:p>
            <a:pPr marL="0" marR="0" lvl="0" indent="0" defTabSz="609443"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Samples with Azure RTOS, Embedded C SDK, IoT Plug and Play</a:t>
            </a:r>
          </a:p>
        </p:txBody>
      </p:sp>
      <p:pic>
        <p:nvPicPr>
          <p:cNvPr id="1026" name="Picture 2" descr="MPLAB X IDE Badge">
            <a:extLst>
              <a:ext uri="{FF2B5EF4-FFF2-40B4-BE49-F238E27FC236}">
                <a16:creationId xmlns:a16="http://schemas.microsoft.com/office/drawing/2014/main" id="{61C25743-5D92-4901-A01F-D6FE79B88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932" y="2456356"/>
            <a:ext cx="1156638" cy="11566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isual Studio Code">
            <a:extLst>
              <a:ext uri="{FF2B5EF4-FFF2-40B4-BE49-F238E27FC236}">
                <a16:creationId xmlns:a16="http://schemas.microsoft.com/office/drawing/2014/main" id="{382B76B9-3FEB-419F-B19C-D29200B6E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34" y="2406784"/>
            <a:ext cx="1022128" cy="1022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2874FD4-C54B-4BD3-9FA1-735114D7FC60}"/>
              </a:ext>
            </a:extLst>
          </p:cNvPr>
          <p:cNvPicPr>
            <a:picLocks noChangeAspect="1"/>
          </p:cNvPicPr>
          <p:nvPr/>
        </p:nvPicPr>
        <p:blipFill>
          <a:blip r:embed="rId5"/>
          <a:stretch>
            <a:fillRect/>
          </a:stretch>
        </p:blipFill>
        <p:spPr>
          <a:xfrm>
            <a:off x="371367" y="1286016"/>
            <a:ext cx="860541" cy="761903"/>
          </a:xfrm>
          <a:prstGeom prst="rect">
            <a:avLst/>
          </a:prstGeom>
        </p:spPr>
      </p:pic>
      <p:pic>
        <p:nvPicPr>
          <p:cNvPr id="4" name="Picture 2" descr="See the source image">
            <a:extLst>
              <a:ext uri="{FF2B5EF4-FFF2-40B4-BE49-F238E27FC236}">
                <a16:creationId xmlns:a16="http://schemas.microsoft.com/office/drawing/2014/main" id="{3BB27F74-1133-4869-A6FA-518AF9305C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39" y="3514992"/>
            <a:ext cx="1228718" cy="9215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PLAB XC Compilers Badge">
            <a:extLst>
              <a:ext uri="{FF2B5EF4-FFF2-40B4-BE49-F238E27FC236}">
                <a16:creationId xmlns:a16="http://schemas.microsoft.com/office/drawing/2014/main" id="{36ABD393-8682-4F9A-B470-B0DA124E56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2230" y="3209134"/>
            <a:ext cx="1421882" cy="1297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C6F57B7-092E-42BE-A81C-A62EB9C366E3}"/>
              </a:ext>
            </a:extLst>
          </p:cNvPr>
          <p:cNvPicPr>
            <a:picLocks noChangeAspect="1"/>
          </p:cNvPicPr>
          <p:nvPr/>
        </p:nvPicPr>
        <p:blipFill>
          <a:blip r:embed="rId8"/>
          <a:stretch>
            <a:fillRect/>
          </a:stretch>
        </p:blipFill>
        <p:spPr>
          <a:xfrm>
            <a:off x="7234737" y="3689704"/>
            <a:ext cx="1421882" cy="965111"/>
          </a:xfrm>
          <a:prstGeom prst="rect">
            <a:avLst/>
          </a:prstGeom>
        </p:spPr>
      </p:pic>
      <p:pic>
        <p:nvPicPr>
          <p:cNvPr id="15" name="Picture 14">
            <a:extLst>
              <a:ext uri="{FF2B5EF4-FFF2-40B4-BE49-F238E27FC236}">
                <a16:creationId xmlns:a16="http://schemas.microsoft.com/office/drawing/2014/main" id="{80E68328-4644-4424-B1C2-55F088C85532}"/>
              </a:ext>
            </a:extLst>
          </p:cNvPr>
          <p:cNvPicPr>
            <a:picLocks noChangeAspect="1"/>
          </p:cNvPicPr>
          <p:nvPr/>
        </p:nvPicPr>
        <p:blipFill>
          <a:blip r:embed="rId9"/>
          <a:stretch>
            <a:fillRect/>
          </a:stretch>
        </p:blipFill>
        <p:spPr>
          <a:xfrm>
            <a:off x="281834" y="4781411"/>
            <a:ext cx="1104900" cy="790575"/>
          </a:xfrm>
          <a:prstGeom prst="rect">
            <a:avLst/>
          </a:prstGeom>
        </p:spPr>
      </p:pic>
      <p:grpSp>
        <p:nvGrpSpPr>
          <p:cNvPr id="18" name="Group 17">
            <a:extLst>
              <a:ext uri="{FF2B5EF4-FFF2-40B4-BE49-F238E27FC236}">
                <a16:creationId xmlns:a16="http://schemas.microsoft.com/office/drawing/2014/main" id="{99A9EB65-7289-4D06-B8F6-41D6BEA5D3AD}"/>
              </a:ext>
            </a:extLst>
          </p:cNvPr>
          <p:cNvGrpSpPr/>
          <p:nvPr/>
        </p:nvGrpSpPr>
        <p:grpSpPr>
          <a:xfrm>
            <a:off x="8619693" y="2472684"/>
            <a:ext cx="3229740" cy="2280619"/>
            <a:chOff x="5142735" y="1148380"/>
            <a:chExt cx="7049265" cy="4561239"/>
          </a:xfrm>
        </p:grpSpPr>
        <p:pic>
          <p:nvPicPr>
            <p:cNvPr id="19" name="Picture 18" descr="A close up of a logo&#10;&#10;Description automatically generated">
              <a:extLst>
                <a:ext uri="{FF2B5EF4-FFF2-40B4-BE49-F238E27FC236}">
                  <a16:creationId xmlns:a16="http://schemas.microsoft.com/office/drawing/2014/main" id="{13BDEBE7-A79C-4108-B146-1C8578E4B83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966703" y="1167657"/>
              <a:ext cx="1872660" cy="415395"/>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9C0E6839-AA17-4331-BA68-9180206FD15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40492"/>
            <a:stretch/>
          </p:blipFill>
          <p:spPr>
            <a:xfrm>
              <a:off x="5498494" y="2218856"/>
              <a:ext cx="1193482" cy="501890"/>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D5D9AB31-E766-4B4B-9FAD-E874F7F1AFF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80750" y="2042308"/>
              <a:ext cx="1604527" cy="854987"/>
            </a:xfrm>
            <a:prstGeom prst="rect">
              <a:avLst/>
            </a:prstGeom>
          </p:spPr>
        </p:pic>
        <p:pic>
          <p:nvPicPr>
            <p:cNvPr id="22" name="Picture 21" descr="IAR Systems">
              <a:extLst>
                <a:ext uri="{FF2B5EF4-FFF2-40B4-BE49-F238E27FC236}">
                  <a16:creationId xmlns:a16="http://schemas.microsoft.com/office/drawing/2014/main" id="{4D61D181-7FFB-4970-8F28-C901A23B135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301863" y="3545500"/>
              <a:ext cx="1586745" cy="1103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RM Keil Microcontroller Tools – L-Tek">
              <a:extLst>
                <a:ext uri="{FF2B5EF4-FFF2-40B4-BE49-F238E27FC236}">
                  <a16:creationId xmlns:a16="http://schemas.microsoft.com/office/drawing/2014/main" id="{6D9871D0-8ECE-4CF7-9539-14F0E8C5EA05}"/>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7240319" y="3552343"/>
              <a:ext cx="2285388" cy="108936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Cortex-M3 processors">
              <a:extLst>
                <a:ext uri="{FF2B5EF4-FFF2-40B4-BE49-F238E27FC236}">
                  <a16:creationId xmlns:a16="http://schemas.microsoft.com/office/drawing/2014/main" id="{424AABEF-3BE5-48DA-8D3D-191E91646E91}"/>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603479" y="5015833"/>
              <a:ext cx="1559068" cy="6937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drawing&#10;&#10;Description automatically generated">
              <a:extLst>
                <a:ext uri="{FF2B5EF4-FFF2-40B4-BE49-F238E27FC236}">
                  <a16:creationId xmlns:a16="http://schemas.microsoft.com/office/drawing/2014/main" id="{56EA4D9D-60F0-47E3-B476-8820CAA832B1}"/>
                </a:ext>
              </a:extLst>
            </p:cNvPr>
            <p:cNvPicPr>
              <a:picLocks noChangeAspect="1"/>
            </p:cNvPicPr>
            <p:nvPr/>
          </p:nvPicPr>
          <p:blipFill rotWithShape="1">
            <a:blip r:embed="rId16">
              <a:extLst>
                <a:ext uri="{28A0092B-C50C-407E-A947-70E740481C1C}">
                  <a14:useLocalDpi xmlns:a14="http://schemas.microsoft.com/office/drawing/2010/main" val="0"/>
                </a:ext>
              </a:extLst>
            </a:blip>
            <a:srcRect l="10335" t="29526" r="11006" b="27371"/>
            <a:stretch/>
          </p:blipFill>
          <p:spPr>
            <a:xfrm>
              <a:off x="5921914" y="1148380"/>
              <a:ext cx="2149006" cy="449792"/>
            </a:xfrm>
            <a:prstGeom prst="rect">
              <a:avLst/>
            </a:prstGeom>
          </p:spPr>
        </p:pic>
        <p:pic>
          <p:nvPicPr>
            <p:cNvPr id="26" name="Picture 25" descr="Eclipse IDE">
              <a:extLst>
                <a:ext uri="{FF2B5EF4-FFF2-40B4-BE49-F238E27FC236}">
                  <a16:creationId xmlns:a16="http://schemas.microsoft.com/office/drawing/2014/main" id="{0D7EF26C-F49F-40FE-8268-3ACC926EE2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03033" y="3858395"/>
              <a:ext cx="2045423" cy="4772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2A94D53-7601-4D32-B9CF-3EA6F222AF97}"/>
                </a:ext>
              </a:extLst>
            </p:cNvPr>
            <p:cNvPicPr>
              <a:picLocks noChangeAspect="1"/>
            </p:cNvPicPr>
            <p:nvPr/>
          </p:nvPicPr>
          <p:blipFill>
            <a:blip r:embed="rId18"/>
            <a:stretch>
              <a:fillRect/>
            </a:stretch>
          </p:blipFill>
          <p:spPr>
            <a:xfrm>
              <a:off x="10238753" y="5263837"/>
              <a:ext cx="1373982" cy="197778"/>
            </a:xfrm>
            <a:prstGeom prst="rect">
              <a:avLst/>
            </a:prstGeom>
          </p:spPr>
        </p:pic>
        <p:pic>
          <p:nvPicPr>
            <p:cNvPr id="28" name="Picture 27" descr="A picture containing clock, meter&#10;&#10;Description generated with very high confidence">
              <a:extLst>
                <a:ext uri="{FF2B5EF4-FFF2-40B4-BE49-F238E27FC236}">
                  <a16:creationId xmlns:a16="http://schemas.microsoft.com/office/drawing/2014/main" id="{B2BB721D-3A35-4B81-BFF1-A91044BCB036}"/>
                </a:ext>
              </a:extLst>
            </p:cNvPr>
            <p:cNvPicPr>
              <a:picLocks noChangeAspect="1"/>
            </p:cNvPicPr>
            <p:nvPr/>
          </p:nvPicPr>
          <p:blipFill>
            <a:blip r:embed="rId19"/>
            <a:stretch>
              <a:fillRect/>
            </a:stretch>
          </p:blipFill>
          <p:spPr>
            <a:xfrm>
              <a:off x="5142735" y="5038281"/>
              <a:ext cx="1905001" cy="648891"/>
            </a:xfrm>
            <a:prstGeom prst="rect">
              <a:avLst/>
            </a:prstGeom>
          </p:spPr>
        </p:pic>
        <p:pic>
          <p:nvPicPr>
            <p:cNvPr id="29" name="Picture 28" descr="A picture containing light&#10;&#10;Description automatically generated">
              <a:extLst>
                <a:ext uri="{FF2B5EF4-FFF2-40B4-BE49-F238E27FC236}">
                  <a16:creationId xmlns:a16="http://schemas.microsoft.com/office/drawing/2014/main" id="{83F647F2-9836-4567-B3F3-1F9E3037FEB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59487" y="2062787"/>
              <a:ext cx="2532513" cy="966960"/>
            </a:xfrm>
            <a:prstGeom prst="rect">
              <a:avLst/>
            </a:prstGeom>
          </p:spPr>
        </p:pic>
      </p:grpSp>
    </p:spTree>
    <p:extLst>
      <p:ext uri="{BB962C8B-B14F-4D97-AF65-F5344CB8AC3E}">
        <p14:creationId xmlns:p14="http://schemas.microsoft.com/office/powerpoint/2010/main" val="22935168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66154" y="553547"/>
            <a:ext cx="11360086" cy="1580053"/>
          </a:xfrm>
        </p:spPr>
        <p:txBody>
          <a:bodyPr/>
          <a:lstStyle/>
          <a:p>
            <a:r>
              <a:rPr lang="en-US" sz="4400" dirty="0">
                <a:gradFill>
                  <a:gsLst>
                    <a:gs pos="0">
                      <a:schemeClr val="accent5"/>
                    </a:gs>
                    <a:gs pos="100000">
                      <a:schemeClr val="accent4"/>
                    </a:gs>
                  </a:gsLst>
                  <a:lin ang="2700000" scaled="1"/>
                </a:gradFill>
              </a:rPr>
              <a:t>Demo: Cheese Cave </a:t>
            </a:r>
            <a:br>
              <a:rPr lang="en-US" sz="4400" dirty="0">
                <a:gradFill>
                  <a:gsLst>
                    <a:gs pos="0">
                      <a:schemeClr val="accent5"/>
                    </a:gs>
                    <a:gs pos="100000">
                      <a:schemeClr val="accent4"/>
                    </a:gs>
                  </a:gsLst>
                  <a:lin ang="2700000" scaled="1"/>
                </a:gradFill>
              </a:rPr>
            </a:br>
            <a:r>
              <a:rPr lang="en-US" sz="2800" dirty="0">
                <a:solidFill>
                  <a:schemeClr val="tx1"/>
                </a:solidFill>
              </a:rPr>
              <a:t>Provisioning devices to monitor and control temperature &amp; humidity</a:t>
            </a:r>
            <a:endParaRPr lang="en-US" sz="4400" dirty="0">
              <a:solidFill>
                <a:schemeClr val="tx1"/>
              </a:solidFill>
            </a:endParaRPr>
          </a:p>
        </p:txBody>
      </p:sp>
      <p:grpSp>
        <p:nvGrpSpPr>
          <p:cNvPr id="33" name="Group 32">
            <a:extLst>
              <a:ext uri="{FF2B5EF4-FFF2-40B4-BE49-F238E27FC236}">
                <a16:creationId xmlns:a16="http://schemas.microsoft.com/office/drawing/2014/main" id="{F732CC32-D6FC-4969-840C-88F9200A7D8B}"/>
              </a:ext>
            </a:extLst>
          </p:cNvPr>
          <p:cNvGrpSpPr/>
          <p:nvPr/>
        </p:nvGrpSpPr>
        <p:grpSpPr>
          <a:xfrm>
            <a:off x="2118201" y="3191443"/>
            <a:ext cx="4973897" cy="3040822"/>
            <a:chOff x="435432" y="2038965"/>
            <a:chExt cx="4973897" cy="3040822"/>
          </a:xfrm>
        </p:grpSpPr>
        <p:grpSp>
          <p:nvGrpSpPr>
            <p:cNvPr id="6" name="Group 5">
              <a:extLst>
                <a:ext uri="{FF2B5EF4-FFF2-40B4-BE49-F238E27FC236}">
                  <a16:creationId xmlns:a16="http://schemas.microsoft.com/office/drawing/2014/main" id="{8C6BB845-65C6-498D-93A1-D6D7ABA5B2FB}"/>
                </a:ext>
              </a:extLst>
            </p:cNvPr>
            <p:cNvGrpSpPr/>
            <p:nvPr/>
          </p:nvGrpSpPr>
          <p:grpSpPr>
            <a:xfrm>
              <a:off x="1121652" y="2642571"/>
              <a:ext cx="326931" cy="338042"/>
              <a:chOff x="1308100" y="3205163"/>
              <a:chExt cx="327025" cy="338138"/>
            </a:xfrm>
          </p:grpSpPr>
          <p:sp>
            <p:nvSpPr>
              <p:cNvPr id="7" name="Freeform 123">
                <a:extLst>
                  <a:ext uri="{FF2B5EF4-FFF2-40B4-BE49-F238E27FC236}">
                    <a16:creationId xmlns:a16="http://schemas.microsoft.com/office/drawing/2014/main" id="{077370ED-289A-483F-87DC-C502F8BBB45E}"/>
                  </a:ext>
                </a:extLst>
              </p:cNvPr>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sp>
            <p:nvSpPr>
              <p:cNvPr id="8" name="Freeform 124">
                <a:extLst>
                  <a:ext uri="{FF2B5EF4-FFF2-40B4-BE49-F238E27FC236}">
                    <a16:creationId xmlns:a16="http://schemas.microsoft.com/office/drawing/2014/main" id="{E14688BD-8D65-4940-BDD5-F213769C8C5C}"/>
                  </a:ext>
                </a:extLst>
              </p:cNvPr>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sp>
            <p:nvSpPr>
              <p:cNvPr id="9" name="Freeform 125">
                <a:extLst>
                  <a:ext uri="{FF2B5EF4-FFF2-40B4-BE49-F238E27FC236}">
                    <a16:creationId xmlns:a16="http://schemas.microsoft.com/office/drawing/2014/main" id="{2C24BE36-BBAA-4581-BB7A-8FB2234577E2}"/>
                  </a:ext>
                </a:extLst>
              </p:cNvPr>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solidFill>
                <a:schemeClr val="bg1"/>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192"/>
                <a:endParaRPr lang="en-US" sz="1765">
                  <a:solidFill>
                    <a:prstClr val="black"/>
                  </a:solidFill>
                  <a:latin typeface="Segoe UI"/>
                </a:endParaRPr>
              </a:p>
            </p:txBody>
          </p:sp>
        </p:grpSp>
        <p:sp>
          <p:nvSpPr>
            <p:cNvPr id="10" name="TextBox 9">
              <a:extLst>
                <a:ext uri="{FF2B5EF4-FFF2-40B4-BE49-F238E27FC236}">
                  <a16:creationId xmlns:a16="http://schemas.microsoft.com/office/drawing/2014/main" id="{EEB83F37-39B7-4336-9D20-9649C9CAB24B}"/>
                </a:ext>
              </a:extLst>
            </p:cNvPr>
            <p:cNvSpPr txBox="1"/>
            <p:nvPr/>
          </p:nvSpPr>
          <p:spPr>
            <a:xfrm>
              <a:off x="435432" y="3017684"/>
              <a:ext cx="1545886" cy="2062103"/>
            </a:xfrm>
            <a:prstGeom prst="rect">
              <a:avLst/>
            </a:prstGeom>
          </p:spPr>
          <p:txBody>
            <a:bodyPr wrap="square" rtlCol="0">
              <a:spAutoFit/>
            </a:bodyPr>
            <a:lstStyle/>
            <a:p>
              <a:pPr algn="ctr" defTabSz="914192">
                <a:defRPr/>
              </a:pPr>
              <a:r>
                <a:rPr lang="en-US" sz="1600" u="sng" dirty="0">
                  <a:latin typeface="Segoe UI Semibold"/>
                </a:rPr>
                <a:t>IoT Devices </a:t>
              </a:r>
              <a:r>
                <a:rPr lang="en-US" sz="1600" i="1" dirty="0">
                  <a:latin typeface="Segoe UI Semibold"/>
                </a:rPr>
                <a:t>Adding devices to monitor Cheese Caves</a:t>
              </a:r>
            </a:p>
            <a:p>
              <a:pPr algn="ctr" defTabSz="914192">
                <a:defRPr/>
              </a:pPr>
              <a:r>
                <a:rPr lang="en-US" sz="1600" i="1" dirty="0">
                  <a:latin typeface="Segoe UI Semibold"/>
                </a:rPr>
                <a:t>across different factories</a:t>
              </a:r>
            </a:p>
          </p:txBody>
        </p:sp>
        <p:sp>
          <p:nvSpPr>
            <p:cNvPr id="11" name="chip" title="Icon of a computer chip">
              <a:extLst>
                <a:ext uri="{FF2B5EF4-FFF2-40B4-BE49-F238E27FC236}">
                  <a16:creationId xmlns:a16="http://schemas.microsoft.com/office/drawing/2014/main" id="{03395094-AB74-4531-913C-F84D95D63FCB}"/>
                </a:ext>
              </a:extLst>
            </p:cNvPr>
            <p:cNvSpPr>
              <a:spLocks noChangeAspect="1" noEditPoints="1"/>
            </p:cNvSpPr>
            <p:nvPr/>
          </p:nvSpPr>
          <p:spPr bwMode="auto">
            <a:xfrm>
              <a:off x="827087" y="2042359"/>
              <a:ext cx="373636" cy="38120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dirty="0">
                <a:gradFill>
                  <a:gsLst>
                    <a:gs pos="0">
                      <a:srgbClr val="505050"/>
                    </a:gs>
                    <a:gs pos="100000">
                      <a:srgbClr val="505050"/>
                    </a:gs>
                  </a:gsLst>
                </a:gradFill>
                <a:latin typeface="Segoe UI"/>
              </a:endParaRPr>
            </a:p>
          </p:txBody>
        </p:sp>
        <p:sp>
          <p:nvSpPr>
            <p:cNvPr id="12" name="TextBox 11">
              <a:extLst>
                <a:ext uri="{FF2B5EF4-FFF2-40B4-BE49-F238E27FC236}">
                  <a16:creationId xmlns:a16="http://schemas.microsoft.com/office/drawing/2014/main" id="{543E0F1E-EBC1-4F71-8EDA-C458DE4F6284}"/>
                </a:ext>
              </a:extLst>
            </p:cNvPr>
            <p:cNvSpPr txBox="1"/>
            <p:nvPr/>
          </p:nvSpPr>
          <p:spPr>
            <a:xfrm>
              <a:off x="3403220" y="3019818"/>
              <a:ext cx="2006109" cy="343443"/>
            </a:xfrm>
            <a:prstGeom prst="rect">
              <a:avLst/>
            </a:prstGeom>
          </p:spPr>
          <p:txBody>
            <a:bodyPr wrap="square" rtlCol="0">
              <a:spAutoFit/>
            </a:bodyPr>
            <a:lstStyle/>
            <a:p>
              <a:pPr algn="ctr" defTabSz="914192">
                <a:defRPr/>
              </a:pPr>
              <a:r>
                <a:rPr lang="en-US" sz="1600" u="sng" dirty="0">
                  <a:latin typeface="Segoe UI Semibold"/>
                </a:rPr>
                <a:t>IoT Hub</a:t>
              </a:r>
            </a:p>
          </p:txBody>
        </p:sp>
        <p:pic>
          <p:nvPicPr>
            <p:cNvPr id="13" name="Picture 12" descr="A picture containing clock&#10;&#10;Description automatically generated">
              <a:extLst>
                <a:ext uri="{FF2B5EF4-FFF2-40B4-BE49-F238E27FC236}">
                  <a16:creationId xmlns:a16="http://schemas.microsoft.com/office/drawing/2014/main" id="{59CF27FC-C43E-4B84-8FA3-CC3335BD40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6185" y="2038965"/>
              <a:ext cx="780180" cy="780180"/>
            </a:xfrm>
            <a:prstGeom prst="rect">
              <a:avLst/>
            </a:prstGeom>
          </p:spPr>
        </p:pic>
        <p:pic>
          <p:nvPicPr>
            <p:cNvPr id="14" name="Graphic 13">
              <a:extLst>
                <a:ext uri="{FF2B5EF4-FFF2-40B4-BE49-F238E27FC236}">
                  <a16:creationId xmlns:a16="http://schemas.microsoft.com/office/drawing/2014/main" id="{E78BB6FE-1AF1-488C-9740-1C12EBB898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6990" y="2097407"/>
              <a:ext cx="780180" cy="813178"/>
            </a:xfrm>
            <a:prstGeom prst="rect">
              <a:avLst/>
            </a:prstGeom>
          </p:spPr>
        </p:pic>
        <p:sp>
          <p:nvSpPr>
            <p:cNvPr id="15" name="TextBox 14">
              <a:extLst>
                <a:ext uri="{FF2B5EF4-FFF2-40B4-BE49-F238E27FC236}">
                  <a16:creationId xmlns:a16="http://schemas.microsoft.com/office/drawing/2014/main" id="{16FCF99F-54DE-481A-A60F-43C73ECEBBC2}"/>
                </a:ext>
              </a:extLst>
            </p:cNvPr>
            <p:cNvSpPr txBox="1"/>
            <p:nvPr/>
          </p:nvSpPr>
          <p:spPr>
            <a:xfrm>
              <a:off x="1761323" y="3057881"/>
              <a:ext cx="2006109" cy="830997"/>
            </a:xfrm>
            <a:prstGeom prst="rect">
              <a:avLst/>
            </a:prstGeom>
          </p:spPr>
          <p:txBody>
            <a:bodyPr wrap="square" rtlCol="0">
              <a:spAutoFit/>
            </a:bodyPr>
            <a:lstStyle/>
            <a:p>
              <a:pPr algn="ctr" defTabSz="914192">
                <a:defRPr/>
              </a:pPr>
              <a:r>
                <a:rPr lang="en-US" sz="1600" u="sng" dirty="0">
                  <a:latin typeface="Segoe UI Semibold"/>
                </a:rPr>
                <a:t>IoT Hub Device Provisioning Service</a:t>
              </a:r>
            </a:p>
          </p:txBody>
        </p:sp>
        <p:cxnSp>
          <p:nvCxnSpPr>
            <p:cNvPr id="16" name="Straight Arrow Connector 15">
              <a:extLst>
                <a:ext uri="{FF2B5EF4-FFF2-40B4-BE49-F238E27FC236}">
                  <a16:creationId xmlns:a16="http://schemas.microsoft.com/office/drawing/2014/main" id="{177E58D7-63FB-4303-AB29-FB7831E9184C}"/>
                </a:ext>
              </a:extLst>
            </p:cNvPr>
            <p:cNvCxnSpPr>
              <a:cxnSpLocks/>
            </p:cNvCxnSpPr>
            <p:nvPr/>
          </p:nvCxnSpPr>
          <p:spPr>
            <a:xfrm flipH="1">
              <a:off x="1778924" y="2499426"/>
              <a:ext cx="541347"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DEB0C0-D9BF-459C-8B42-DDF3BD95B651}"/>
                </a:ext>
              </a:extLst>
            </p:cNvPr>
            <p:cNvCxnSpPr>
              <a:cxnSpLocks/>
            </p:cNvCxnSpPr>
            <p:nvPr/>
          </p:nvCxnSpPr>
          <p:spPr>
            <a:xfrm flipH="1">
              <a:off x="3265152" y="2499426"/>
              <a:ext cx="670559"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C6DADE2-3587-4E17-94C4-85B350ADAD33}"/>
              </a:ext>
            </a:extLst>
          </p:cNvPr>
          <p:cNvGrpSpPr/>
          <p:nvPr/>
        </p:nvGrpSpPr>
        <p:grpSpPr>
          <a:xfrm>
            <a:off x="-1" y="1926821"/>
            <a:ext cx="12105100" cy="807872"/>
            <a:chOff x="76016" y="1047480"/>
            <a:chExt cx="12105100" cy="807872"/>
          </a:xfrm>
        </p:grpSpPr>
        <p:sp>
          <p:nvSpPr>
            <p:cNvPr id="20" name="Arrow: Pentagon 19">
              <a:extLst>
                <a:ext uri="{FF2B5EF4-FFF2-40B4-BE49-F238E27FC236}">
                  <a16:creationId xmlns:a16="http://schemas.microsoft.com/office/drawing/2014/main" id="{1193AB41-94D9-47C5-AE4C-959B2265F496}"/>
                </a:ext>
              </a:extLst>
            </p:cNvPr>
            <p:cNvSpPr/>
            <p:nvPr/>
          </p:nvSpPr>
          <p:spPr bwMode="auto">
            <a:xfrm>
              <a:off x="8100147" y="1047480"/>
              <a:ext cx="4080969" cy="783368"/>
            </a:xfrm>
            <a:prstGeom prst="homePlat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1" name="Arrow: Pentagon 20">
              <a:extLst>
                <a:ext uri="{FF2B5EF4-FFF2-40B4-BE49-F238E27FC236}">
                  <a16:creationId xmlns:a16="http://schemas.microsoft.com/office/drawing/2014/main" id="{919D053E-683A-4A45-A688-8EBBAB9447A6}"/>
                </a:ext>
              </a:extLst>
            </p:cNvPr>
            <p:cNvSpPr/>
            <p:nvPr/>
          </p:nvSpPr>
          <p:spPr bwMode="auto">
            <a:xfrm>
              <a:off x="3426501" y="1048827"/>
              <a:ext cx="5397770" cy="784006"/>
            </a:xfrm>
            <a:prstGeom prst="homePlate">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2" name="Arrow: Pentagon 21">
              <a:extLst>
                <a:ext uri="{FF2B5EF4-FFF2-40B4-BE49-F238E27FC236}">
                  <a16:creationId xmlns:a16="http://schemas.microsoft.com/office/drawing/2014/main" id="{AF6D561B-DF60-425C-9459-CE67F90AD438}"/>
                </a:ext>
              </a:extLst>
            </p:cNvPr>
            <p:cNvSpPr/>
            <p:nvPr/>
          </p:nvSpPr>
          <p:spPr bwMode="auto">
            <a:xfrm>
              <a:off x="76016" y="1048623"/>
              <a:ext cx="6944838" cy="806729"/>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grpSp>
          <p:nvGrpSpPr>
            <p:cNvPr id="23" name="Group 22">
              <a:extLst>
                <a:ext uri="{FF2B5EF4-FFF2-40B4-BE49-F238E27FC236}">
                  <a16:creationId xmlns:a16="http://schemas.microsoft.com/office/drawing/2014/main" id="{98AB4055-0B3B-4A22-84BF-1D8C62D4703B}"/>
                </a:ext>
              </a:extLst>
            </p:cNvPr>
            <p:cNvGrpSpPr/>
            <p:nvPr/>
          </p:nvGrpSpPr>
          <p:grpSpPr>
            <a:xfrm>
              <a:off x="8673895" y="1100729"/>
              <a:ext cx="3320220" cy="636925"/>
              <a:chOff x="7922517" y="4588193"/>
              <a:chExt cx="2892514" cy="636925"/>
            </a:xfrm>
          </p:grpSpPr>
          <p:sp>
            <p:nvSpPr>
              <p:cNvPr id="30" name="TextBox 29">
                <a:extLst>
                  <a:ext uri="{FF2B5EF4-FFF2-40B4-BE49-F238E27FC236}">
                    <a16:creationId xmlns:a16="http://schemas.microsoft.com/office/drawing/2014/main" id="{6D750378-6485-46BC-99D2-7E0BD770BC67}"/>
                  </a:ext>
                </a:extLst>
              </p:cNvPr>
              <p:cNvSpPr txBox="1"/>
              <p:nvPr/>
            </p:nvSpPr>
            <p:spPr>
              <a:xfrm>
                <a:off x="8053522" y="4837704"/>
                <a:ext cx="2576970" cy="38741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Optimize operations, increase profitability, &amp; create more compelling business models</a:t>
                </a:r>
              </a:p>
            </p:txBody>
          </p:sp>
          <p:sp>
            <p:nvSpPr>
              <p:cNvPr id="31" name="TextBox 30">
                <a:extLst>
                  <a:ext uri="{FF2B5EF4-FFF2-40B4-BE49-F238E27FC236}">
                    <a16:creationId xmlns:a16="http://schemas.microsoft.com/office/drawing/2014/main" id="{A16734D5-1672-41A0-9DE5-71421B78E2CE}"/>
                  </a:ext>
                </a:extLst>
              </p:cNvPr>
              <p:cNvSpPr txBox="1"/>
              <p:nvPr/>
            </p:nvSpPr>
            <p:spPr>
              <a:xfrm>
                <a:off x="7922517" y="4588193"/>
                <a:ext cx="2892514" cy="207942"/>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ACTION</a:t>
                </a:r>
              </a:p>
            </p:txBody>
          </p:sp>
        </p:grpSp>
        <p:grpSp>
          <p:nvGrpSpPr>
            <p:cNvPr id="24" name="Group 23">
              <a:extLst>
                <a:ext uri="{FF2B5EF4-FFF2-40B4-BE49-F238E27FC236}">
                  <a16:creationId xmlns:a16="http://schemas.microsoft.com/office/drawing/2014/main" id="{FC0C5BA5-C0EB-4355-825D-1B7741283668}"/>
                </a:ext>
              </a:extLst>
            </p:cNvPr>
            <p:cNvGrpSpPr/>
            <p:nvPr/>
          </p:nvGrpSpPr>
          <p:grpSpPr>
            <a:xfrm>
              <a:off x="6876098" y="1099378"/>
              <a:ext cx="1800912" cy="581035"/>
              <a:chOff x="4109056" y="4589739"/>
              <a:chExt cx="1238812" cy="498583"/>
            </a:xfrm>
          </p:grpSpPr>
          <p:sp>
            <p:nvSpPr>
              <p:cNvPr id="28" name="TextBox 27">
                <a:extLst>
                  <a:ext uri="{FF2B5EF4-FFF2-40B4-BE49-F238E27FC236}">
                    <a16:creationId xmlns:a16="http://schemas.microsoft.com/office/drawing/2014/main" id="{39506AC9-C3A5-401E-AACE-9455A6323941}"/>
                  </a:ext>
                </a:extLst>
              </p:cNvPr>
              <p:cNvSpPr txBox="1"/>
              <p:nvPr/>
            </p:nvSpPr>
            <p:spPr>
              <a:xfrm>
                <a:off x="4109056" y="4755884"/>
                <a:ext cx="1238812" cy="332438"/>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Identify patterns in data, automate rules &amp; alerts </a:t>
                </a:r>
              </a:p>
            </p:txBody>
          </p:sp>
          <p:sp>
            <p:nvSpPr>
              <p:cNvPr id="29" name="TextBox 28">
                <a:extLst>
                  <a:ext uri="{FF2B5EF4-FFF2-40B4-BE49-F238E27FC236}">
                    <a16:creationId xmlns:a16="http://schemas.microsoft.com/office/drawing/2014/main" id="{3230D1DB-5426-4125-9F05-1D47FB0ACBC9}"/>
                  </a:ext>
                </a:extLst>
              </p:cNvPr>
              <p:cNvSpPr txBox="1"/>
              <p:nvPr/>
            </p:nvSpPr>
            <p:spPr>
              <a:xfrm>
                <a:off x="4309929" y="4589739"/>
                <a:ext cx="612857" cy="178434"/>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INSIGHTS</a:t>
                </a:r>
              </a:p>
            </p:txBody>
          </p:sp>
        </p:grpSp>
        <p:grpSp>
          <p:nvGrpSpPr>
            <p:cNvPr id="25" name="Group 24">
              <a:extLst>
                <a:ext uri="{FF2B5EF4-FFF2-40B4-BE49-F238E27FC236}">
                  <a16:creationId xmlns:a16="http://schemas.microsoft.com/office/drawing/2014/main" id="{BF0B953B-CEF7-446F-A166-5DB07A1CA2E8}"/>
                </a:ext>
              </a:extLst>
            </p:cNvPr>
            <p:cNvGrpSpPr/>
            <p:nvPr/>
          </p:nvGrpSpPr>
          <p:grpSpPr>
            <a:xfrm>
              <a:off x="181188" y="1102030"/>
              <a:ext cx="3540081" cy="646116"/>
              <a:chOff x="2333581" y="4589739"/>
              <a:chExt cx="2589205" cy="657187"/>
            </a:xfrm>
          </p:grpSpPr>
          <p:sp>
            <p:nvSpPr>
              <p:cNvPr id="26" name="TextBox 25">
                <a:extLst>
                  <a:ext uri="{FF2B5EF4-FFF2-40B4-BE49-F238E27FC236}">
                    <a16:creationId xmlns:a16="http://schemas.microsoft.com/office/drawing/2014/main" id="{38039994-BA4A-4098-9C9A-56EC6A9F8468}"/>
                  </a:ext>
                </a:extLst>
              </p:cNvPr>
              <p:cNvSpPr txBox="1"/>
              <p:nvPr/>
            </p:nvSpPr>
            <p:spPr>
              <a:xfrm>
                <a:off x="2748028" y="4852874"/>
                <a:ext cx="1764975" cy="394052"/>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Gain real time insights and improve business processes</a:t>
                </a:r>
              </a:p>
            </p:txBody>
          </p:sp>
          <p:sp>
            <p:nvSpPr>
              <p:cNvPr id="27" name="TextBox 26">
                <a:extLst>
                  <a:ext uri="{FF2B5EF4-FFF2-40B4-BE49-F238E27FC236}">
                    <a16:creationId xmlns:a16="http://schemas.microsoft.com/office/drawing/2014/main" id="{DDDDF47A-2F74-40DF-BCCE-BEB118E97059}"/>
                  </a:ext>
                </a:extLst>
              </p:cNvPr>
              <p:cNvSpPr txBox="1"/>
              <p:nvPr/>
            </p:nvSpPr>
            <p:spPr>
              <a:xfrm>
                <a:off x="2333581" y="4589739"/>
                <a:ext cx="2589205" cy="211505"/>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THINGS</a:t>
                </a:r>
              </a:p>
            </p:txBody>
          </p:sp>
        </p:grpSp>
      </p:grpSp>
      <p:pic>
        <p:nvPicPr>
          <p:cNvPr id="32" name="Picture 31">
            <a:extLst>
              <a:ext uri="{FF2B5EF4-FFF2-40B4-BE49-F238E27FC236}">
                <a16:creationId xmlns:a16="http://schemas.microsoft.com/office/drawing/2014/main" id="{F8AE51F2-702C-49C6-BA99-4CACA533082C}"/>
              </a:ext>
            </a:extLst>
          </p:cNvPr>
          <p:cNvPicPr>
            <a:picLocks noChangeAspect="1"/>
          </p:cNvPicPr>
          <p:nvPr/>
        </p:nvPicPr>
        <p:blipFill>
          <a:blip r:embed="rId6"/>
          <a:stretch>
            <a:fillRect/>
          </a:stretch>
        </p:blipFill>
        <p:spPr>
          <a:xfrm>
            <a:off x="217762" y="3191443"/>
            <a:ext cx="1900438" cy="1460622"/>
          </a:xfrm>
          <a:prstGeom prst="rect">
            <a:avLst/>
          </a:prstGeom>
          <a:ln w="38100">
            <a:solidFill>
              <a:srgbClr val="0078D4"/>
            </a:solidFill>
          </a:ln>
        </p:spPr>
      </p:pic>
      <p:pic>
        <p:nvPicPr>
          <p:cNvPr id="34" name="Google Shape;2206;p17">
            <a:extLst>
              <a:ext uri="{FF2B5EF4-FFF2-40B4-BE49-F238E27FC236}">
                <a16:creationId xmlns:a16="http://schemas.microsoft.com/office/drawing/2014/main" id="{88C330F4-3778-4A36-B48C-EEDA08F930E0}"/>
              </a:ext>
            </a:extLst>
          </p:cNvPr>
          <p:cNvPicPr preferRelativeResize="0"/>
          <p:nvPr/>
        </p:nvPicPr>
        <p:blipFill rotWithShape="1">
          <a:blip r:embed="rId7">
            <a:alphaModFix/>
          </a:blip>
          <a:srcRect/>
          <a:stretch/>
        </p:blipFill>
        <p:spPr>
          <a:xfrm>
            <a:off x="2306619" y="3624782"/>
            <a:ext cx="648395" cy="554909"/>
          </a:xfrm>
          <a:prstGeom prst="rect">
            <a:avLst/>
          </a:prstGeom>
          <a:noFill/>
          <a:ln>
            <a:noFill/>
          </a:ln>
        </p:spPr>
      </p:pic>
      <p:sp>
        <p:nvSpPr>
          <p:cNvPr id="36" name="chip" title="Icon of a computer chip">
            <a:extLst>
              <a:ext uri="{FF2B5EF4-FFF2-40B4-BE49-F238E27FC236}">
                <a16:creationId xmlns:a16="http://schemas.microsoft.com/office/drawing/2014/main" id="{ED2BD218-7A3E-4D76-9832-21DB3E7774AB}"/>
              </a:ext>
            </a:extLst>
          </p:cNvPr>
          <p:cNvSpPr>
            <a:spLocks noChangeAspect="1" noEditPoints="1"/>
          </p:cNvSpPr>
          <p:nvPr/>
        </p:nvSpPr>
        <p:spPr bwMode="auto">
          <a:xfrm>
            <a:off x="3021024" y="3194837"/>
            <a:ext cx="373636" cy="38120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dirty="0">
              <a:gradFill>
                <a:gsLst>
                  <a:gs pos="0">
                    <a:srgbClr val="505050"/>
                  </a:gs>
                  <a:gs pos="100000">
                    <a:srgbClr val="505050"/>
                  </a:gs>
                </a:gsLst>
              </a:gradFill>
              <a:latin typeface="Segoe UI"/>
            </a:endParaRPr>
          </a:p>
        </p:txBody>
      </p:sp>
      <p:pic>
        <p:nvPicPr>
          <p:cNvPr id="40" name="Google Shape;2206;p17">
            <a:extLst>
              <a:ext uri="{FF2B5EF4-FFF2-40B4-BE49-F238E27FC236}">
                <a16:creationId xmlns:a16="http://schemas.microsoft.com/office/drawing/2014/main" id="{CC02C85F-1063-4985-AB7F-192BD346F4BD}"/>
              </a:ext>
            </a:extLst>
          </p:cNvPr>
          <p:cNvPicPr preferRelativeResize="0"/>
          <p:nvPr/>
        </p:nvPicPr>
        <p:blipFill rotWithShape="1">
          <a:blip r:embed="rId7">
            <a:alphaModFix/>
          </a:blip>
          <a:srcRect/>
          <a:stretch/>
        </p:blipFill>
        <p:spPr>
          <a:xfrm>
            <a:off x="2996857" y="3635351"/>
            <a:ext cx="648395" cy="554909"/>
          </a:xfrm>
          <a:prstGeom prst="rect">
            <a:avLst/>
          </a:prstGeom>
          <a:noFill/>
          <a:ln>
            <a:noFill/>
          </a:ln>
        </p:spPr>
      </p:pic>
      <p:grpSp>
        <p:nvGrpSpPr>
          <p:cNvPr id="53" name="Group 52">
            <a:extLst>
              <a:ext uri="{FF2B5EF4-FFF2-40B4-BE49-F238E27FC236}">
                <a16:creationId xmlns:a16="http://schemas.microsoft.com/office/drawing/2014/main" id="{C7D016C8-0222-4525-B2E5-F0398099D658}"/>
              </a:ext>
            </a:extLst>
          </p:cNvPr>
          <p:cNvGrpSpPr/>
          <p:nvPr/>
        </p:nvGrpSpPr>
        <p:grpSpPr>
          <a:xfrm>
            <a:off x="9294596" y="3305765"/>
            <a:ext cx="2077752" cy="846938"/>
            <a:chOff x="7164885" y="3900913"/>
            <a:chExt cx="2119415" cy="863921"/>
          </a:xfrm>
        </p:grpSpPr>
        <p:sp>
          <p:nvSpPr>
            <p:cNvPr id="54" name="Oval 53">
              <a:extLst>
                <a:ext uri="{FF2B5EF4-FFF2-40B4-BE49-F238E27FC236}">
                  <a16:creationId xmlns:a16="http://schemas.microsoft.com/office/drawing/2014/main" id="{FEC31AD9-8860-4040-B853-EAB4E7BC3AB0}"/>
                </a:ext>
              </a:extLst>
            </p:cNvPr>
            <p:cNvSpPr/>
            <p:nvPr/>
          </p:nvSpPr>
          <p:spPr bwMode="auto">
            <a:xfrm>
              <a:off x="7164885" y="4423871"/>
              <a:ext cx="2119415" cy="340963"/>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55" name="Group 54">
              <a:extLst>
                <a:ext uri="{FF2B5EF4-FFF2-40B4-BE49-F238E27FC236}">
                  <a16:creationId xmlns:a16="http://schemas.microsoft.com/office/drawing/2014/main" id="{715EFCA7-0C9C-495A-B5F2-C17147893095}"/>
                </a:ext>
              </a:extLst>
            </p:cNvPr>
            <p:cNvGrpSpPr/>
            <p:nvPr/>
          </p:nvGrpSpPr>
          <p:grpSpPr>
            <a:xfrm>
              <a:off x="7217081" y="3900913"/>
              <a:ext cx="1548757" cy="655191"/>
              <a:chOff x="7521253" y="4376819"/>
              <a:chExt cx="1548757" cy="655191"/>
            </a:xfrm>
          </p:grpSpPr>
          <p:grpSp>
            <p:nvGrpSpPr>
              <p:cNvPr id="56" name="laptop" descr=" laptop, data">
                <a:extLst>
                  <a:ext uri="{FF2B5EF4-FFF2-40B4-BE49-F238E27FC236}">
                    <a16:creationId xmlns:a16="http://schemas.microsoft.com/office/drawing/2014/main" id="{E4345E06-C615-48D2-AEC5-B9E04EF4872C}"/>
                  </a:ext>
                </a:extLst>
              </p:cNvPr>
              <p:cNvGrpSpPr/>
              <p:nvPr/>
            </p:nvGrpSpPr>
            <p:grpSpPr>
              <a:xfrm>
                <a:off x="7996068" y="4376819"/>
                <a:ext cx="1073942" cy="655191"/>
                <a:chOff x="615531" y="1287780"/>
                <a:chExt cx="547784" cy="334192"/>
              </a:xfrm>
            </p:grpSpPr>
            <p:sp>
              <p:nvSpPr>
                <p:cNvPr id="60" name="Rectangle 5">
                  <a:extLst>
                    <a:ext uri="{FF2B5EF4-FFF2-40B4-BE49-F238E27FC236}">
                      <a16:creationId xmlns:a16="http://schemas.microsoft.com/office/drawing/2014/main" id="{85724ABD-CB0D-459A-92BD-E54BBB7E28D2}"/>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1" name="Rectangle 6">
                  <a:extLst>
                    <a:ext uri="{FF2B5EF4-FFF2-40B4-BE49-F238E27FC236}">
                      <a16:creationId xmlns:a16="http://schemas.microsoft.com/office/drawing/2014/main" id="{26E1809A-F740-42B4-A22A-BD4CBAE38059}"/>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2" name="Rectangle 7">
                  <a:extLst>
                    <a:ext uri="{FF2B5EF4-FFF2-40B4-BE49-F238E27FC236}">
                      <a16:creationId xmlns:a16="http://schemas.microsoft.com/office/drawing/2014/main" id="{CD0BCE5B-270D-42BD-9C36-880A8B9AAE14}"/>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3" name="Rectangle 8">
                  <a:extLst>
                    <a:ext uri="{FF2B5EF4-FFF2-40B4-BE49-F238E27FC236}">
                      <a16:creationId xmlns:a16="http://schemas.microsoft.com/office/drawing/2014/main" id="{90BC65B8-4FB1-46E9-A105-D47F5C718F4D}"/>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4" name="Freeform 9">
                  <a:extLst>
                    <a:ext uri="{FF2B5EF4-FFF2-40B4-BE49-F238E27FC236}">
                      <a16:creationId xmlns:a16="http://schemas.microsoft.com/office/drawing/2014/main" id="{BC8B39AD-A2D0-4466-90F9-F3262568B276}"/>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5" name="Freeform 10">
                  <a:extLst>
                    <a:ext uri="{FF2B5EF4-FFF2-40B4-BE49-F238E27FC236}">
                      <a16:creationId xmlns:a16="http://schemas.microsoft.com/office/drawing/2014/main" id="{1E4E401F-0043-4EAE-9640-2EBEDBE1F1DE}"/>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6" name="Freeform 11">
                  <a:extLst>
                    <a:ext uri="{FF2B5EF4-FFF2-40B4-BE49-F238E27FC236}">
                      <a16:creationId xmlns:a16="http://schemas.microsoft.com/office/drawing/2014/main" id="{DBB536C9-0E88-488A-A616-11941915F78E}"/>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7" name="Freeform 12">
                  <a:extLst>
                    <a:ext uri="{FF2B5EF4-FFF2-40B4-BE49-F238E27FC236}">
                      <a16:creationId xmlns:a16="http://schemas.microsoft.com/office/drawing/2014/main" id="{2EDC3881-DB7D-416C-8CE2-972B292E0051}"/>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8" name="Freeform 15">
                  <a:extLst>
                    <a:ext uri="{FF2B5EF4-FFF2-40B4-BE49-F238E27FC236}">
                      <a16:creationId xmlns:a16="http://schemas.microsoft.com/office/drawing/2014/main" id="{A2E2528C-F7E3-4B05-85EC-9AE3ACD226E7}"/>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bg1">
                    <a:lumMod val="95000"/>
                  </a:schemeClr>
                </a:solidFill>
                <a:ln w="9525">
                  <a:solidFill>
                    <a:schemeClr val="accent1"/>
                  </a:solidFill>
                  <a:round/>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69" name="Rectangle 18">
                  <a:extLst>
                    <a:ext uri="{FF2B5EF4-FFF2-40B4-BE49-F238E27FC236}">
                      <a16:creationId xmlns:a16="http://schemas.microsoft.com/office/drawing/2014/main" id="{AAE5C7FD-DAC9-4139-9100-161909ED2C0E}"/>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0" name="Rectangle 19">
                  <a:extLst>
                    <a:ext uri="{FF2B5EF4-FFF2-40B4-BE49-F238E27FC236}">
                      <a16:creationId xmlns:a16="http://schemas.microsoft.com/office/drawing/2014/main" id="{E143DF98-8A46-46F5-B5CD-4802634D1917}"/>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1" name="Rectangle 20">
                  <a:extLst>
                    <a:ext uri="{FF2B5EF4-FFF2-40B4-BE49-F238E27FC236}">
                      <a16:creationId xmlns:a16="http://schemas.microsoft.com/office/drawing/2014/main" id="{F4DEF5BF-601D-451A-872B-5E54020D15D3}"/>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2" name="Rectangle 21">
                  <a:extLst>
                    <a:ext uri="{FF2B5EF4-FFF2-40B4-BE49-F238E27FC236}">
                      <a16:creationId xmlns:a16="http://schemas.microsoft.com/office/drawing/2014/main" id="{2BC217D4-515D-47B2-BF4D-0445DD8E5636}"/>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3" name="Rectangle 22">
                  <a:extLst>
                    <a:ext uri="{FF2B5EF4-FFF2-40B4-BE49-F238E27FC236}">
                      <a16:creationId xmlns:a16="http://schemas.microsoft.com/office/drawing/2014/main" id="{85A1EF7F-0978-481E-93A7-A595F78F878D}"/>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4" name="Rectangle 23">
                  <a:extLst>
                    <a:ext uri="{FF2B5EF4-FFF2-40B4-BE49-F238E27FC236}">
                      <a16:creationId xmlns:a16="http://schemas.microsoft.com/office/drawing/2014/main" id="{B59AA853-00BD-48A3-A135-A909F2A47726}"/>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5" name="Rectangle 24">
                  <a:extLst>
                    <a:ext uri="{FF2B5EF4-FFF2-40B4-BE49-F238E27FC236}">
                      <a16:creationId xmlns:a16="http://schemas.microsoft.com/office/drawing/2014/main" id="{D556A2F7-23D5-4BA6-A0D7-C469B83E0B86}"/>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6" name="Rectangle 25">
                  <a:extLst>
                    <a:ext uri="{FF2B5EF4-FFF2-40B4-BE49-F238E27FC236}">
                      <a16:creationId xmlns:a16="http://schemas.microsoft.com/office/drawing/2014/main" id="{DD10E890-830B-4633-806C-F524B13801E3}"/>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7" name="Rectangle 26">
                  <a:extLst>
                    <a:ext uri="{FF2B5EF4-FFF2-40B4-BE49-F238E27FC236}">
                      <a16:creationId xmlns:a16="http://schemas.microsoft.com/office/drawing/2014/main" id="{93BF6AEE-7EF4-4C4B-8BE2-3CE11100D8B6}"/>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78" name="Rectangle 27">
                  <a:extLst>
                    <a:ext uri="{FF2B5EF4-FFF2-40B4-BE49-F238E27FC236}">
                      <a16:creationId xmlns:a16="http://schemas.microsoft.com/office/drawing/2014/main" id="{C95B43B0-0C19-4C75-910E-351BD9A66139}"/>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grpSp>
          <p:grpSp>
            <p:nvGrpSpPr>
              <p:cNvPr id="57" name="engineer" descr="engineer, assistance">
                <a:extLst>
                  <a:ext uri="{FF2B5EF4-FFF2-40B4-BE49-F238E27FC236}">
                    <a16:creationId xmlns:a16="http://schemas.microsoft.com/office/drawing/2014/main" id="{F0D70B3B-F1C7-459F-930D-711CFB04AB6A}"/>
                  </a:ext>
                </a:extLst>
              </p:cNvPr>
              <p:cNvGrpSpPr/>
              <p:nvPr/>
            </p:nvGrpSpPr>
            <p:grpSpPr>
              <a:xfrm>
                <a:off x="7521253" y="4424064"/>
                <a:ext cx="435026" cy="435024"/>
                <a:chOff x="6360363" y="5994664"/>
                <a:chExt cx="435026" cy="435024"/>
              </a:xfrm>
            </p:grpSpPr>
            <p:sp>
              <p:nvSpPr>
                <p:cNvPr id="58" name="Freeform: Shape 57">
                  <a:extLst>
                    <a:ext uri="{FF2B5EF4-FFF2-40B4-BE49-F238E27FC236}">
                      <a16:creationId xmlns:a16="http://schemas.microsoft.com/office/drawing/2014/main" id="{2D21BEF3-77CF-4DC2-AC8E-CDB0A36C9499}"/>
                    </a:ext>
                  </a:extLst>
                </p:cNvPr>
                <p:cNvSpPr/>
                <p:nvPr/>
              </p:nvSpPr>
              <p:spPr>
                <a:xfrm>
                  <a:off x="6360363" y="5994664"/>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367">
                    <a:defRPr/>
                  </a:pPr>
                  <a:endParaRPr lang="en-US" sz="1568">
                    <a:solidFill>
                      <a:srgbClr val="000000"/>
                    </a:solidFill>
                    <a:latin typeface="Segoe UI"/>
                  </a:endParaRPr>
                </a:p>
              </p:txBody>
            </p:sp>
            <p:sp>
              <p:nvSpPr>
                <p:cNvPr id="59" name="Freeform: Shape 58">
                  <a:extLst>
                    <a:ext uri="{FF2B5EF4-FFF2-40B4-BE49-F238E27FC236}">
                      <a16:creationId xmlns:a16="http://schemas.microsoft.com/office/drawing/2014/main" id="{278E069D-6419-447A-9AC6-02D0DC0EA767}"/>
                    </a:ext>
                  </a:extLst>
                </p:cNvPr>
                <p:cNvSpPr/>
                <p:nvPr/>
              </p:nvSpPr>
              <p:spPr>
                <a:xfrm>
                  <a:off x="6373033" y="6112447"/>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367">
                    <a:defRPr/>
                  </a:pPr>
                  <a:endParaRPr lang="en-US" sz="1568">
                    <a:solidFill>
                      <a:srgbClr val="000000"/>
                    </a:solidFill>
                    <a:latin typeface="Segoe UI"/>
                  </a:endParaRPr>
                </a:p>
              </p:txBody>
            </p:sp>
          </p:grpSp>
        </p:grpSp>
      </p:grpSp>
      <p:sp>
        <p:nvSpPr>
          <p:cNvPr id="79" name="Rectangle 78">
            <a:extLst>
              <a:ext uri="{FF2B5EF4-FFF2-40B4-BE49-F238E27FC236}">
                <a16:creationId xmlns:a16="http://schemas.microsoft.com/office/drawing/2014/main" id="{21757754-2A42-480D-9CAA-99969F170127}"/>
              </a:ext>
            </a:extLst>
          </p:cNvPr>
          <p:cNvSpPr/>
          <p:nvPr/>
        </p:nvSpPr>
        <p:spPr>
          <a:xfrm flipH="1">
            <a:off x="6806955" y="4312094"/>
            <a:ext cx="1993322" cy="1231106"/>
          </a:xfrm>
          <a:prstGeom prst="rect">
            <a:avLst/>
          </a:prstGeom>
          <a:noFill/>
        </p:spPr>
        <p:txBody>
          <a:bodyPr wrap="square" lIns="0" tIns="0" rIns="0" bIns="0" anchor="ctr">
            <a:spAutoFit/>
          </a:bodyPr>
          <a:lstStyle/>
          <a:p>
            <a:pPr algn="ctr" defTabSz="950878">
              <a:defRPr/>
            </a:pPr>
            <a:r>
              <a:rPr lang="en-US" sz="1600" u="sng" dirty="0">
                <a:latin typeface="Segoe UI Semibold" panose="020B0702040204020203" pitchFamily="34" charset="0"/>
                <a:cs typeface="Segoe UI Semibold" panose="020B0702040204020203" pitchFamily="34" charset="0"/>
              </a:rPr>
              <a:t>Insights</a:t>
            </a:r>
          </a:p>
          <a:p>
            <a:pPr algn="ctr" defTabSz="950878">
              <a:defRPr/>
            </a:pPr>
            <a:r>
              <a:rPr lang="en-US" sz="1600" i="1" dirty="0">
                <a:latin typeface="Segoe UI Semibold" panose="020B0702040204020203" pitchFamily="34" charset="0"/>
                <a:cs typeface="Segoe UI Semibold" panose="020B0702040204020203" pitchFamily="34" charset="0"/>
              </a:rPr>
              <a:t>Long term data collected shows device is no longer performing as desired</a:t>
            </a:r>
          </a:p>
        </p:txBody>
      </p:sp>
      <p:sp>
        <p:nvSpPr>
          <p:cNvPr id="80" name="Oval 79">
            <a:extLst>
              <a:ext uri="{FF2B5EF4-FFF2-40B4-BE49-F238E27FC236}">
                <a16:creationId xmlns:a16="http://schemas.microsoft.com/office/drawing/2014/main" id="{1D917BB1-8814-4E61-A973-7701E5AC2806}"/>
              </a:ext>
            </a:extLst>
          </p:cNvPr>
          <p:cNvSpPr/>
          <p:nvPr/>
        </p:nvSpPr>
        <p:spPr bwMode="auto">
          <a:xfrm>
            <a:off x="6942695" y="3780410"/>
            <a:ext cx="1589416" cy="33426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81" name="Freeform 7">
            <a:extLst>
              <a:ext uri="{FF2B5EF4-FFF2-40B4-BE49-F238E27FC236}">
                <a16:creationId xmlns:a16="http://schemas.microsoft.com/office/drawing/2014/main" id="{44A6494D-008C-4F24-8010-822B4263B6CD}"/>
              </a:ext>
            </a:extLst>
          </p:cNvPr>
          <p:cNvSpPr>
            <a:spLocks/>
          </p:cNvSpPr>
          <p:nvPr/>
        </p:nvSpPr>
        <p:spPr bwMode="auto">
          <a:xfrm>
            <a:off x="7398231" y="3253355"/>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2"/>
          </a:solidFill>
          <a:ln w="1905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algn="ctr" defTabSz="610979">
              <a:defRPr/>
            </a:pPr>
            <a:endParaRPr lang="en-US" sz="1203" kern="0">
              <a:solidFill>
                <a:srgbClr val="353535"/>
              </a:solidFill>
              <a:latin typeface="Segoe UI Semilight"/>
            </a:endParaRPr>
          </a:p>
        </p:txBody>
      </p:sp>
      <p:sp>
        <p:nvSpPr>
          <p:cNvPr id="82" name="Freeform: Shape 81">
            <a:extLst>
              <a:ext uri="{FF2B5EF4-FFF2-40B4-BE49-F238E27FC236}">
                <a16:creationId xmlns:a16="http://schemas.microsoft.com/office/drawing/2014/main" id="{AFD43F94-FB8C-4A88-94EB-7BCB4EE33950}"/>
              </a:ext>
            </a:extLst>
          </p:cNvPr>
          <p:cNvSpPr/>
          <p:nvPr/>
        </p:nvSpPr>
        <p:spPr>
          <a:xfrm>
            <a:off x="7398232" y="3253355"/>
            <a:ext cx="675741" cy="417270"/>
          </a:xfrm>
          <a:custGeom>
            <a:avLst/>
            <a:gdLst>
              <a:gd name="connsiteX0" fmla="*/ 301556 w 689291"/>
              <a:gd name="connsiteY0" fmla="*/ 409819 h 425637"/>
              <a:gd name="connsiteX1" fmla="*/ 307956 w 689291"/>
              <a:gd name="connsiteY1" fmla="*/ 416220 h 425637"/>
              <a:gd name="connsiteX2" fmla="*/ 307956 w 689291"/>
              <a:gd name="connsiteY2" fmla="*/ 425637 h 425637"/>
              <a:gd name="connsiteX3" fmla="*/ 295156 w 689291"/>
              <a:gd name="connsiteY3" fmla="*/ 425637 h 425637"/>
              <a:gd name="connsiteX4" fmla="*/ 295156 w 689291"/>
              <a:gd name="connsiteY4" fmla="*/ 416220 h 425637"/>
              <a:gd name="connsiteX5" fmla="*/ 301556 w 689291"/>
              <a:gd name="connsiteY5" fmla="*/ 409819 h 425637"/>
              <a:gd name="connsiteX6" fmla="*/ 213927 w 689291"/>
              <a:gd name="connsiteY6" fmla="*/ 409819 h 425637"/>
              <a:gd name="connsiteX7" fmla="*/ 220327 w 689291"/>
              <a:gd name="connsiteY7" fmla="*/ 416220 h 425637"/>
              <a:gd name="connsiteX8" fmla="*/ 220327 w 689291"/>
              <a:gd name="connsiteY8" fmla="*/ 425637 h 425637"/>
              <a:gd name="connsiteX9" fmla="*/ 207527 w 689291"/>
              <a:gd name="connsiteY9" fmla="*/ 425637 h 425637"/>
              <a:gd name="connsiteX10" fmla="*/ 207527 w 689291"/>
              <a:gd name="connsiteY10" fmla="*/ 416220 h 425637"/>
              <a:gd name="connsiteX11" fmla="*/ 213927 w 689291"/>
              <a:gd name="connsiteY11" fmla="*/ 409819 h 425637"/>
              <a:gd name="connsiteX12" fmla="*/ 126259 w 689291"/>
              <a:gd name="connsiteY12" fmla="*/ 409819 h 425637"/>
              <a:gd name="connsiteX13" fmla="*/ 132659 w 689291"/>
              <a:gd name="connsiteY13" fmla="*/ 416220 h 425637"/>
              <a:gd name="connsiteX14" fmla="*/ 132659 w 689291"/>
              <a:gd name="connsiteY14" fmla="*/ 425637 h 425637"/>
              <a:gd name="connsiteX15" fmla="*/ 119859 w 689291"/>
              <a:gd name="connsiteY15" fmla="*/ 425637 h 425637"/>
              <a:gd name="connsiteX16" fmla="*/ 119859 w 689291"/>
              <a:gd name="connsiteY16" fmla="*/ 416220 h 425637"/>
              <a:gd name="connsiteX17" fmla="*/ 126259 w 689291"/>
              <a:gd name="connsiteY17" fmla="*/ 409819 h 425637"/>
              <a:gd name="connsiteX18" fmla="*/ 345157 w 689291"/>
              <a:gd name="connsiteY18" fmla="*/ 409440 h 425637"/>
              <a:gd name="connsiteX19" fmla="*/ 357838 w 689291"/>
              <a:gd name="connsiteY19" fmla="*/ 414589 h 425637"/>
              <a:gd name="connsiteX20" fmla="*/ 363144 w 689291"/>
              <a:gd name="connsiteY20" fmla="*/ 425637 h 425637"/>
              <a:gd name="connsiteX21" fmla="*/ 350320 w 689291"/>
              <a:gd name="connsiteY21" fmla="*/ 425637 h 425637"/>
              <a:gd name="connsiteX22" fmla="*/ 345113 w 689291"/>
              <a:gd name="connsiteY22" fmla="*/ 420823 h 425637"/>
              <a:gd name="connsiteX23" fmla="*/ 340299 w 689291"/>
              <a:gd name="connsiteY23" fmla="*/ 425637 h 425637"/>
              <a:gd name="connsiteX24" fmla="*/ 327779 w 689291"/>
              <a:gd name="connsiteY24" fmla="*/ 425637 h 425637"/>
              <a:gd name="connsiteX25" fmla="*/ 332281 w 689291"/>
              <a:gd name="connsiteY25" fmla="*/ 414777 h 425637"/>
              <a:gd name="connsiteX26" fmla="*/ 345157 w 689291"/>
              <a:gd name="connsiteY26" fmla="*/ 409440 h 425637"/>
              <a:gd name="connsiteX27" fmla="*/ 257485 w 689291"/>
              <a:gd name="connsiteY27" fmla="*/ 409440 h 425637"/>
              <a:gd name="connsiteX28" fmla="*/ 270168 w 689291"/>
              <a:gd name="connsiteY28" fmla="*/ 414589 h 425637"/>
              <a:gd name="connsiteX29" fmla="*/ 275472 w 689291"/>
              <a:gd name="connsiteY29" fmla="*/ 425637 h 425637"/>
              <a:gd name="connsiteX30" fmla="*/ 262650 w 689291"/>
              <a:gd name="connsiteY30" fmla="*/ 425637 h 425637"/>
              <a:gd name="connsiteX31" fmla="*/ 257442 w 689291"/>
              <a:gd name="connsiteY31" fmla="*/ 420823 h 425637"/>
              <a:gd name="connsiteX32" fmla="*/ 252628 w 689291"/>
              <a:gd name="connsiteY32" fmla="*/ 425637 h 425637"/>
              <a:gd name="connsiteX33" fmla="*/ 240109 w 689291"/>
              <a:gd name="connsiteY33" fmla="*/ 425637 h 425637"/>
              <a:gd name="connsiteX34" fmla="*/ 244610 w 689291"/>
              <a:gd name="connsiteY34" fmla="*/ 414777 h 425637"/>
              <a:gd name="connsiteX35" fmla="*/ 257485 w 689291"/>
              <a:gd name="connsiteY35" fmla="*/ 409440 h 425637"/>
              <a:gd name="connsiteX36" fmla="*/ 169815 w 689291"/>
              <a:gd name="connsiteY36" fmla="*/ 409440 h 425637"/>
              <a:gd name="connsiteX37" fmla="*/ 182498 w 689291"/>
              <a:gd name="connsiteY37" fmla="*/ 414589 h 425637"/>
              <a:gd name="connsiteX38" fmla="*/ 187803 w 689291"/>
              <a:gd name="connsiteY38" fmla="*/ 425637 h 425637"/>
              <a:gd name="connsiteX39" fmla="*/ 175022 w 689291"/>
              <a:gd name="connsiteY39" fmla="*/ 425637 h 425637"/>
              <a:gd name="connsiteX40" fmla="*/ 169815 w 689291"/>
              <a:gd name="connsiteY40" fmla="*/ 420823 h 425637"/>
              <a:gd name="connsiteX41" fmla="*/ 165001 w 689291"/>
              <a:gd name="connsiteY41" fmla="*/ 425637 h 425637"/>
              <a:gd name="connsiteX42" fmla="*/ 152438 w 689291"/>
              <a:gd name="connsiteY42" fmla="*/ 425637 h 425637"/>
              <a:gd name="connsiteX43" fmla="*/ 156940 w 689291"/>
              <a:gd name="connsiteY43" fmla="*/ 414777 h 425637"/>
              <a:gd name="connsiteX44" fmla="*/ 169815 w 689291"/>
              <a:gd name="connsiteY44" fmla="*/ 409440 h 425637"/>
              <a:gd name="connsiteX45" fmla="*/ 75588 w 689291"/>
              <a:gd name="connsiteY45" fmla="*/ 409440 h 425637"/>
              <a:gd name="connsiteX46" fmla="*/ 88269 w 689291"/>
              <a:gd name="connsiteY46" fmla="*/ 414589 h 425637"/>
              <a:gd name="connsiteX47" fmla="*/ 93575 w 689291"/>
              <a:gd name="connsiteY47" fmla="*/ 425637 h 425637"/>
              <a:gd name="connsiteX48" fmla="*/ 80751 w 689291"/>
              <a:gd name="connsiteY48" fmla="*/ 425637 h 425637"/>
              <a:gd name="connsiteX49" fmla="*/ 75544 w 689291"/>
              <a:gd name="connsiteY49" fmla="*/ 420823 h 425637"/>
              <a:gd name="connsiteX50" fmla="*/ 71867 w 689291"/>
              <a:gd name="connsiteY50" fmla="*/ 424500 h 425637"/>
              <a:gd name="connsiteX51" fmla="*/ 59722 w 689291"/>
              <a:gd name="connsiteY51" fmla="*/ 421991 h 425637"/>
              <a:gd name="connsiteX52" fmla="*/ 62712 w 689291"/>
              <a:gd name="connsiteY52" fmla="*/ 414777 h 425637"/>
              <a:gd name="connsiteX53" fmla="*/ 75588 w 689291"/>
              <a:gd name="connsiteY53" fmla="*/ 409440 h 425637"/>
              <a:gd name="connsiteX54" fmla="*/ 566331 w 689291"/>
              <a:gd name="connsiteY54" fmla="*/ 409186 h 425637"/>
              <a:gd name="connsiteX55" fmla="*/ 572730 w 689291"/>
              <a:gd name="connsiteY55" fmla="*/ 415587 h 425637"/>
              <a:gd name="connsiteX56" fmla="*/ 572730 w 689291"/>
              <a:gd name="connsiteY56" fmla="*/ 425637 h 425637"/>
              <a:gd name="connsiteX57" fmla="*/ 559931 w 689291"/>
              <a:gd name="connsiteY57" fmla="*/ 425637 h 425637"/>
              <a:gd name="connsiteX58" fmla="*/ 559931 w 689291"/>
              <a:gd name="connsiteY58" fmla="*/ 415587 h 425637"/>
              <a:gd name="connsiteX59" fmla="*/ 566331 w 689291"/>
              <a:gd name="connsiteY59" fmla="*/ 409186 h 425637"/>
              <a:gd name="connsiteX60" fmla="*/ 478702 w 689291"/>
              <a:gd name="connsiteY60" fmla="*/ 409186 h 425637"/>
              <a:gd name="connsiteX61" fmla="*/ 485103 w 689291"/>
              <a:gd name="connsiteY61" fmla="*/ 415587 h 425637"/>
              <a:gd name="connsiteX62" fmla="*/ 485103 w 689291"/>
              <a:gd name="connsiteY62" fmla="*/ 425637 h 425637"/>
              <a:gd name="connsiteX63" fmla="*/ 482952 w 689291"/>
              <a:gd name="connsiteY63" fmla="*/ 425637 h 425637"/>
              <a:gd name="connsiteX64" fmla="*/ 472302 w 689291"/>
              <a:gd name="connsiteY64" fmla="*/ 425637 h 425637"/>
              <a:gd name="connsiteX65" fmla="*/ 472302 w 689291"/>
              <a:gd name="connsiteY65" fmla="*/ 415587 h 425637"/>
              <a:gd name="connsiteX66" fmla="*/ 478702 w 689291"/>
              <a:gd name="connsiteY66" fmla="*/ 409186 h 425637"/>
              <a:gd name="connsiteX67" fmla="*/ 391035 w 689291"/>
              <a:gd name="connsiteY67" fmla="*/ 409186 h 425637"/>
              <a:gd name="connsiteX68" fmla="*/ 397435 w 689291"/>
              <a:gd name="connsiteY68" fmla="*/ 415587 h 425637"/>
              <a:gd name="connsiteX69" fmla="*/ 397435 w 689291"/>
              <a:gd name="connsiteY69" fmla="*/ 425637 h 425637"/>
              <a:gd name="connsiteX70" fmla="*/ 387582 w 689291"/>
              <a:gd name="connsiteY70" fmla="*/ 425637 h 425637"/>
              <a:gd name="connsiteX71" fmla="*/ 384634 w 689291"/>
              <a:gd name="connsiteY71" fmla="*/ 425637 h 425637"/>
              <a:gd name="connsiteX72" fmla="*/ 384634 w 689291"/>
              <a:gd name="connsiteY72" fmla="*/ 415587 h 425637"/>
              <a:gd name="connsiteX73" fmla="*/ 391035 w 689291"/>
              <a:gd name="connsiteY73" fmla="*/ 409186 h 425637"/>
              <a:gd name="connsiteX74" fmla="*/ 609931 w 689291"/>
              <a:gd name="connsiteY74" fmla="*/ 408808 h 425637"/>
              <a:gd name="connsiteX75" fmla="*/ 622614 w 689291"/>
              <a:gd name="connsiteY75" fmla="*/ 413957 h 425637"/>
              <a:gd name="connsiteX76" fmla="*/ 626938 w 689291"/>
              <a:gd name="connsiteY76" fmla="*/ 422963 h 425637"/>
              <a:gd name="connsiteX77" fmla="*/ 615448 w 689291"/>
              <a:gd name="connsiteY77" fmla="*/ 425329 h 425637"/>
              <a:gd name="connsiteX78" fmla="*/ 609888 w 689291"/>
              <a:gd name="connsiteY78" fmla="*/ 420191 h 425637"/>
              <a:gd name="connsiteX79" fmla="*/ 604442 w 689291"/>
              <a:gd name="connsiteY79" fmla="*/ 425637 h 425637"/>
              <a:gd name="connsiteX80" fmla="*/ 592293 w 689291"/>
              <a:gd name="connsiteY80" fmla="*/ 425637 h 425637"/>
              <a:gd name="connsiteX81" fmla="*/ 597056 w 689291"/>
              <a:gd name="connsiteY81" fmla="*/ 414145 h 425637"/>
              <a:gd name="connsiteX82" fmla="*/ 609931 w 689291"/>
              <a:gd name="connsiteY82" fmla="*/ 408808 h 425637"/>
              <a:gd name="connsiteX83" fmla="*/ 522261 w 689291"/>
              <a:gd name="connsiteY83" fmla="*/ 408808 h 425637"/>
              <a:gd name="connsiteX84" fmla="*/ 534943 w 689291"/>
              <a:gd name="connsiteY84" fmla="*/ 413957 h 425637"/>
              <a:gd name="connsiteX85" fmla="*/ 540551 w 689291"/>
              <a:gd name="connsiteY85" fmla="*/ 425637 h 425637"/>
              <a:gd name="connsiteX86" fmla="*/ 528109 w 689291"/>
              <a:gd name="connsiteY86" fmla="*/ 425637 h 425637"/>
              <a:gd name="connsiteX87" fmla="*/ 522218 w 689291"/>
              <a:gd name="connsiteY87" fmla="*/ 420191 h 425637"/>
              <a:gd name="connsiteX88" fmla="*/ 516771 w 689291"/>
              <a:gd name="connsiteY88" fmla="*/ 425637 h 425637"/>
              <a:gd name="connsiteX89" fmla="*/ 504621 w 689291"/>
              <a:gd name="connsiteY89" fmla="*/ 425637 h 425637"/>
              <a:gd name="connsiteX90" fmla="*/ 509385 w 689291"/>
              <a:gd name="connsiteY90" fmla="*/ 414145 h 425637"/>
              <a:gd name="connsiteX91" fmla="*/ 522261 w 689291"/>
              <a:gd name="connsiteY91" fmla="*/ 408808 h 425637"/>
              <a:gd name="connsiteX92" fmla="*/ 434591 w 689291"/>
              <a:gd name="connsiteY92" fmla="*/ 408808 h 425637"/>
              <a:gd name="connsiteX93" fmla="*/ 447273 w 689291"/>
              <a:gd name="connsiteY93" fmla="*/ 413957 h 425637"/>
              <a:gd name="connsiteX94" fmla="*/ 452881 w 689291"/>
              <a:gd name="connsiteY94" fmla="*/ 425637 h 425637"/>
              <a:gd name="connsiteX95" fmla="*/ 440482 w 689291"/>
              <a:gd name="connsiteY95" fmla="*/ 425637 h 425637"/>
              <a:gd name="connsiteX96" fmla="*/ 434591 w 689291"/>
              <a:gd name="connsiteY96" fmla="*/ 420191 h 425637"/>
              <a:gd name="connsiteX97" fmla="*/ 429144 w 689291"/>
              <a:gd name="connsiteY97" fmla="*/ 425637 h 425637"/>
              <a:gd name="connsiteX98" fmla="*/ 416951 w 689291"/>
              <a:gd name="connsiteY98" fmla="*/ 425637 h 425637"/>
              <a:gd name="connsiteX99" fmla="*/ 421715 w 689291"/>
              <a:gd name="connsiteY99" fmla="*/ 414145 h 425637"/>
              <a:gd name="connsiteX100" fmla="*/ 434591 w 689291"/>
              <a:gd name="connsiteY100" fmla="*/ 408808 h 425637"/>
              <a:gd name="connsiteX101" fmla="*/ 313454 w 689291"/>
              <a:gd name="connsiteY101" fmla="*/ 357023 h 425637"/>
              <a:gd name="connsiteX102" fmla="*/ 306538 w 689291"/>
              <a:gd name="connsiteY102" fmla="*/ 364410 h 425637"/>
              <a:gd name="connsiteX103" fmla="*/ 306538 w 689291"/>
              <a:gd name="connsiteY103" fmla="*/ 379188 h 425637"/>
              <a:gd name="connsiteX104" fmla="*/ 313927 w 689291"/>
              <a:gd name="connsiteY104" fmla="*/ 386017 h 425637"/>
              <a:gd name="connsiteX105" fmla="*/ 320756 w 689291"/>
              <a:gd name="connsiteY105" fmla="*/ 379188 h 425637"/>
              <a:gd name="connsiteX106" fmla="*/ 320756 w 689291"/>
              <a:gd name="connsiteY106" fmla="*/ 364410 h 425637"/>
              <a:gd name="connsiteX107" fmla="*/ 313454 w 689291"/>
              <a:gd name="connsiteY107" fmla="*/ 357023 h 425637"/>
              <a:gd name="connsiteX108" fmla="*/ 225786 w 689291"/>
              <a:gd name="connsiteY108" fmla="*/ 357023 h 425637"/>
              <a:gd name="connsiteX109" fmla="*/ 218870 w 689291"/>
              <a:gd name="connsiteY109" fmla="*/ 364410 h 425637"/>
              <a:gd name="connsiteX110" fmla="*/ 218870 w 689291"/>
              <a:gd name="connsiteY110" fmla="*/ 379188 h 425637"/>
              <a:gd name="connsiteX111" fmla="*/ 226258 w 689291"/>
              <a:gd name="connsiteY111" fmla="*/ 386017 h 425637"/>
              <a:gd name="connsiteX112" fmla="*/ 233088 w 689291"/>
              <a:gd name="connsiteY112" fmla="*/ 379188 h 425637"/>
              <a:gd name="connsiteX113" fmla="*/ 233088 w 689291"/>
              <a:gd name="connsiteY113" fmla="*/ 364410 h 425637"/>
              <a:gd name="connsiteX114" fmla="*/ 225786 w 689291"/>
              <a:gd name="connsiteY114" fmla="*/ 357023 h 425637"/>
              <a:gd name="connsiteX115" fmla="*/ 138115 w 689291"/>
              <a:gd name="connsiteY115" fmla="*/ 357023 h 425637"/>
              <a:gd name="connsiteX116" fmla="*/ 131199 w 689291"/>
              <a:gd name="connsiteY116" fmla="*/ 364410 h 425637"/>
              <a:gd name="connsiteX117" fmla="*/ 131199 w 689291"/>
              <a:gd name="connsiteY117" fmla="*/ 379188 h 425637"/>
              <a:gd name="connsiteX118" fmla="*/ 138588 w 689291"/>
              <a:gd name="connsiteY118" fmla="*/ 386017 h 425637"/>
              <a:gd name="connsiteX119" fmla="*/ 145418 w 689291"/>
              <a:gd name="connsiteY119" fmla="*/ 379188 h 425637"/>
              <a:gd name="connsiteX120" fmla="*/ 145418 w 689291"/>
              <a:gd name="connsiteY120" fmla="*/ 364410 h 425637"/>
              <a:gd name="connsiteX121" fmla="*/ 138115 w 689291"/>
              <a:gd name="connsiteY121" fmla="*/ 357023 h 425637"/>
              <a:gd name="connsiteX122" fmla="*/ 43885 w 689291"/>
              <a:gd name="connsiteY122" fmla="*/ 357023 h 425637"/>
              <a:gd name="connsiteX123" fmla="*/ 36969 w 689291"/>
              <a:gd name="connsiteY123" fmla="*/ 364410 h 425637"/>
              <a:gd name="connsiteX124" fmla="*/ 36969 w 689291"/>
              <a:gd name="connsiteY124" fmla="*/ 379188 h 425637"/>
              <a:gd name="connsiteX125" fmla="*/ 44358 w 689291"/>
              <a:gd name="connsiteY125" fmla="*/ 386017 h 425637"/>
              <a:gd name="connsiteX126" fmla="*/ 51187 w 689291"/>
              <a:gd name="connsiteY126" fmla="*/ 379188 h 425637"/>
              <a:gd name="connsiteX127" fmla="*/ 51187 w 689291"/>
              <a:gd name="connsiteY127" fmla="*/ 364410 h 425637"/>
              <a:gd name="connsiteX128" fmla="*/ 43885 w 689291"/>
              <a:gd name="connsiteY128" fmla="*/ 357023 h 425637"/>
              <a:gd name="connsiteX129" fmla="*/ 672460 w 689291"/>
              <a:gd name="connsiteY129" fmla="*/ 356390 h 425637"/>
              <a:gd name="connsiteX130" fmla="*/ 665544 w 689291"/>
              <a:gd name="connsiteY130" fmla="*/ 363778 h 425637"/>
              <a:gd name="connsiteX131" fmla="*/ 665544 w 689291"/>
              <a:gd name="connsiteY131" fmla="*/ 378555 h 425637"/>
              <a:gd name="connsiteX132" fmla="*/ 672932 w 689291"/>
              <a:gd name="connsiteY132" fmla="*/ 385385 h 425637"/>
              <a:gd name="connsiteX133" fmla="*/ 679761 w 689291"/>
              <a:gd name="connsiteY133" fmla="*/ 378555 h 425637"/>
              <a:gd name="connsiteX134" fmla="*/ 679761 w 689291"/>
              <a:gd name="connsiteY134" fmla="*/ 363778 h 425637"/>
              <a:gd name="connsiteX135" fmla="*/ 672460 w 689291"/>
              <a:gd name="connsiteY135" fmla="*/ 356390 h 425637"/>
              <a:gd name="connsiteX136" fmla="*/ 578229 w 689291"/>
              <a:gd name="connsiteY136" fmla="*/ 356390 h 425637"/>
              <a:gd name="connsiteX137" fmla="*/ 571313 w 689291"/>
              <a:gd name="connsiteY137" fmla="*/ 363778 h 425637"/>
              <a:gd name="connsiteX138" fmla="*/ 571313 w 689291"/>
              <a:gd name="connsiteY138" fmla="*/ 378555 h 425637"/>
              <a:gd name="connsiteX139" fmla="*/ 578702 w 689291"/>
              <a:gd name="connsiteY139" fmla="*/ 385385 h 425637"/>
              <a:gd name="connsiteX140" fmla="*/ 585531 w 689291"/>
              <a:gd name="connsiteY140" fmla="*/ 378555 h 425637"/>
              <a:gd name="connsiteX141" fmla="*/ 585531 w 689291"/>
              <a:gd name="connsiteY141" fmla="*/ 363778 h 425637"/>
              <a:gd name="connsiteX142" fmla="*/ 578229 w 689291"/>
              <a:gd name="connsiteY142" fmla="*/ 356390 h 425637"/>
              <a:gd name="connsiteX143" fmla="*/ 490561 w 689291"/>
              <a:gd name="connsiteY143" fmla="*/ 356390 h 425637"/>
              <a:gd name="connsiteX144" fmla="*/ 483646 w 689291"/>
              <a:gd name="connsiteY144" fmla="*/ 363778 h 425637"/>
              <a:gd name="connsiteX145" fmla="*/ 483646 w 689291"/>
              <a:gd name="connsiteY145" fmla="*/ 378555 h 425637"/>
              <a:gd name="connsiteX146" fmla="*/ 491033 w 689291"/>
              <a:gd name="connsiteY146" fmla="*/ 385385 h 425637"/>
              <a:gd name="connsiteX147" fmla="*/ 497863 w 689291"/>
              <a:gd name="connsiteY147" fmla="*/ 378555 h 425637"/>
              <a:gd name="connsiteX148" fmla="*/ 497863 w 689291"/>
              <a:gd name="connsiteY148" fmla="*/ 363778 h 425637"/>
              <a:gd name="connsiteX149" fmla="*/ 490561 w 689291"/>
              <a:gd name="connsiteY149" fmla="*/ 356390 h 425637"/>
              <a:gd name="connsiteX150" fmla="*/ 402891 w 689291"/>
              <a:gd name="connsiteY150" fmla="*/ 356390 h 425637"/>
              <a:gd name="connsiteX151" fmla="*/ 395975 w 689291"/>
              <a:gd name="connsiteY151" fmla="*/ 363778 h 425637"/>
              <a:gd name="connsiteX152" fmla="*/ 395975 w 689291"/>
              <a:gd name="connsiteY152" fmla="*/ 378555 h 425637"/>
              <a:gd name="connsiteX153" fmla="*/ 403363 w 689291"/>
              <a:gd name="connsiteY153" fmla="*/ 385385 h 425637"/>
              <a:gd name="connsiteX154" fmla="*/ 410192 w 689291"/>
              <a:gd name="connsiteY154" fmla="*/ 378555 h 425637"/>
              <a:gd name="connsiteX155" fmla="*/ 410192 w 689291"/>
              <a:gd name="connsiteY155" fmla="*/ 363778 h 425637"/>
              <a:gd name="connsiteX156" fmla="*/ 402891 w 689291"/>
              <a:gd name="connsiteY156" fmla="*/ 356390 h 425637"/>
              <a:gd name="connsiteX157" fmla="*/ 313927 w 689291"/>
              <a:gd name="connsiteY157" fmla="*/ 345640 h 425637"/>
              <a:gd name="connsiteX158" fmla="*/ 332139 w 689291"/>
              <a:gd name="connsiteY158" fmla="*/ 364410 h 425637"/>
              <a:gd name="connsiteX159" fmla="*/ 332139 w 689291"/>
              <a:gd name="connsiteY159" fmla="*/ 379188 h 425637"/>
              <a:gd name="connsiteX160" fmla="*/ 313927 w 689291"/>
              <a:gd name="connsiteY160" fmla="*/ 397400 h 425637"/>
              <a:gd name="connsiteX161" fmla="*/ 295198 w 689291"/>
              <a:gd name="connsiteY161" fmla="*/ 379660 h 425637"/>
              <a:gd name="connsiteX162" fmla="*/ 295156 w 689291"/>
              <a:gd name="connsiteY162" fmla="*/ 364410 h 425637"/>
              <a:gd name="connsiteX163" fmla="*/ 313927 w 689291"/>
              <a:gd name="connsiteY163" fmla="*/ 345640 h 425637"/>
              <a:gd name="connsiteX164" fmla="*/ 226258 w 689291"/>
              <a:gd name="connsiteY164" fmla="*/ 345640 h 425637"/>
              <a:gd name="connsiteX165" fmla="*/ 244471 w 689291"/>
              <a:gd name="connsiteY165" fmla="*/ 364410 h 425637"/>
              <a:gd name="connsiteX166" fmla="*/ 244471 w 689291"/>
              <a:gd name="connsiteY166" fmla="*/ 379188 h 425637"/>
              <a:gd name="connsiteX167" fmla="*/ 226258 w 689291"/>
              <a:gd name="connsiteY167" fmla="*/ 397400 h 425637"/>
              <a:gd name="connsiteX168" fmla="*/ 207530 w 689291"/>
              <a:gd name="connsiteY168" fmla="*/ 379660 h 425637"/>
              <a:gd name="connsiteX169" fmla="*/ 207488 w 689291"/>
              <a:gd name="connsiteY169" fmla="*/ 364410 h 425637"/>
              <a:gd name="connsiteX170" fmla="*/ 226258 w 689291"/>
              <a:gd name="connsiteY170" fmla="*/ 345640 h 425637"/>
              <a:gd name="connsiteX171" fmla="*/ 138588 w 689291"/>
              <a:gd name="connsiteY171" fmla="*/ 345640 h 425637"/>
              <a:gd name="connsiteX172" fmla="*/ 156800 w 689291"/>
              <a:gd name="connsiteY172" fmla="*/ 364410 h 425637"/>
              <a:gd name="connsiteX173" fmla="*/ 156800 w 689291"/>
              <a:gd name="connsiteY173" fmla="*/ 379188 h 425637"/>
              <a:gd name="connsiteX174" fmla="*/ 138588 w 689291"/>
              <a:gd name="connsiteY174" fmla="*/ 397400 h 425637"/>
              <a:gd name="connsiteX175" fmla="*/ 119860 w 689291"/>
              <a:gd name="connsiteY175" fmla="*/ 379660 h 425637"/>
              <a:gd name="connsiteX176" fmla="*/ 119817 w 689291"/>
              <a:gd name="connsiteY176" fmla="*/ 364410 h 425637"/>
              <a:gd name="connsiteX177" fmla="*/ 138588 w 689291"/>
              <a:gd name="connsiteY177" fmla="*/ 345640 h 425637"/>
              <a:gd name="connsiteX178" fmla="*/ 44358 w 689291"/>
              <a:gd name="connsiteY178" fmla="*/ 345640 h 425637"/>
              <a:gd name="connsiteX179" fmla="*/ 62570 w 689291"/>
              <a:gd name="connsiteY179" fmla="*/ 364410 h 425637"/>
              <a:gd name="connsiteX180" fmla="*/ 62570 w 689291"/>
              <a:gd name="connsiteY180" fmla="*/ 379188 h 425637"/>
              <a:gd name="connsiteX181" fmla="*/ 44358 w 689291"/>
              <a:gd name="connsiteY181" fmla="*/ 397400 h 425637"/>
              <a:gd name="connsiteX182" fmla="*/ 25629 w 689291"/>
              <a:gd name="connsiteY182" fmla="*/ 379660 h 425637"/>
              <a:gd name="connsiteX183" fmla="*/ 25587 w 689291"/>
              <a:gd name="connsiteY183" fmla="*/ 364410 h 425637"/>
              <a:gd name="connsiteX184" fmla="*/ 44358 w 689291"/>
              <a:gd name="connsiteY184" fmla="*/ 345640 h 425637"/>
              <a:gd name="connsiteX185" fmla="*/ 357483 w 689291"/>
              <a:gd name="connsiteY185" fmla="*/ 345421 h 425637"/>
              <a:gd name="connsiteX186" fmla="*/ 363884 w 689291"/>
              <a:gd name="connsiteY186" fmla="*/ 351822 h 425637"/>
              <a:gd name="connsiteX187" fmla="*/ 363884 w 689291"/>
              <a:gd name="connsiteY187" fmla="*/ 390609 h 425637"/>
              <a:gd name="connsiteX188" fmla="*/ 357483 w 689291"/>
              <a:gd name="connsiteY188" fmla="*/ 397009 h 425637"/>
              <a:gd name="connsiteX189" fmla="*/ 351083 w 689291"/>
              <a:gd name="connsiteY189" fmla="*/ 390609 h 425637"/>
              <a:gd name="connsiteX190" fmla="*/ 351083 w 689291"/>
              <a:gd name="connsiteY190" fmla="*/ 351822 h 425637"/>
              <a:gd name="connsiteX191" fmla="*/ 357483 w 689291"/>
              <a:gd name="connsiteY191" fmla="*/ 345421 h 425637"/>
              <a:gd name="connsiteX192" fmla="*/ 269812 w 689291"/>
              <a:gd name="connsiteY192" fmla="*/ 345421 h 425637"/>
              <a:gd name="connsiteX193" fmla="*/ 276213 w 689291"/>
              <a:gd name="connsiteY193" fmla="*/ 351822 h 425637"/>
              <a:gd name="connsiteX194" fmla="*/ 276213 w 689291"/>
              <a:gd name="connsiteY194" fmla="*/ 390609 h 425637"/>
              <a:gd name="connsiteX195" fmla="*/ 269812 w 689291"/>
              <a:gd name="connsiteY195" fmla="*/ 397009 h 425637"/>
              <a:gd name="connsiteX196" fmla="*/ 263412 w 689291"/>
              <a:gd name="connsiteY196" fmla="*/ 390609 h 425637"/>
              <a:gd name="connsiteX197" fmla="*/ 263412 w 689291"/>
              <a:gd name="connsiteY197" fmla="*/ 351822 h 425637"/>
              <a:gd name="connsiteX198" fmla="*/ 269812 w 689291"/>
              <a:gd name="connsiteY198" fmla="*/ 345421 h 425637"/>
              <a:gd name="connsiteX199" fmla="*/ 182142 w 689291"/>
              <a:gd name="connsiteY199" fmla="*/ 345421 h 425637"/>
              <a:gd name="connsiteX200" fmla="*/ 188543 w 689291"/>
              <a:gd name="connsiteY200" fmla="*/ 351822 h 425637"/>
              <a:gd name="connsiteX201" fmla="*/ 188543 w 689291"/>
              <a:gd name="connsiteY201" fmla="*/ 390609 h 425637"/>
              <a:gd name="connsiteX202" fmla="*/ 182142 w 689291"/>
              <a:gd name="connsiteY202" fmla="*/ 397009 h 425637"/>
              <a:gd name="connsiteX203" fmla="*/ 175742 w 689291"/>
              <a:gd name="connsiteY203" fmla="*/ 390609 h 425637"/>
              <a:gd name="connsiteX204" fmla="*/ 175742 w 689291"/>
              <a:gd name="connsiteY204" fmla="*/ 351822 h 425637"/>
              <a:gd name="connsiteX205" fmla="*/ 182142 w 689291"/>
              <a:gd name="connsiteY205" fmla="*/ 345421 h 425637"/>
              <a:gd name="connsiteX206" fmla="*/ 87914 w 689291"/>
              <a:gd name="connsiteY206" fmla="*/ 345421 h 425637"/>
              <a:gd name="connsiteX207" fmla="*/ 94315 w 689291"/>
              <a:gd name="connsiteY207" fmla="*/ 351822 h 425637"/>
              <a:gd name="connsiteX208" fmla="*/ 94315 w 689291"/>
              <a:gd name="connsiteY208" fmla="*/ 390609 h 425637"/>
              <a:gd name="connsiteX209" fmla="*/ 87914 w 689291"/>
              <a:gd name="connsiteY209" fmla="*/ 397009 h 425637"/>
              <a:gd name="connsiteX210" fmla="*/ 81514 w 689291"/>
              <a:gd name="connsiteY210" fmla="*/ 390609 h 425637"/>
              <a:gd name="connsiteX211" fmla="*/ 81514 w 689291"/>
              <a:gd name="connsiteY211" fmla="*/ 351822 h 425637"/>
              <a:gd name="connsiteX212" fmla="*/ 87914 w 689291"/>
              <a:gd name="connsiteY212" fmla="*/ 345421 h 425637"/>
              <a:gd name="connsiteX213" fmla="*/ 243 w 689291"/>
              <a:gd name="connsiteY213" fmla="*/ 345421 h 425637"/>
              <a:gd name="connsiteX214" fmla="*/ 6644 w 689291"/>
              <a:gd name="connsiteY214" fmla="*/ 351822 h 425637"/>
              <a:gd name="connsiteX215" fmla="*/ 6644 w 689291"/>
              <a:gd name="connsiteY215" fmla="*/ 377865 h 425637"/>
              <a:gd name="connsiteX216" fmla="*/ 6035 w 689291"/>
              <a:gd name="connsiteY216" fmla="*/ 376928 h 425637"/>
              <a:gd name="connsiteX217" fmla="*/ 0 w 689291"/>
              <a:gd name="connsiteY217" fmla="*/ 345752 h 425637"/>
              <a:gd name="connsiteX218" fmla="*/ 21 w 689291"/>
              <a:gd name="connsiteY218" fmla="*/ 345643 h 425637"/>
              <a:gd name="connsiteX219" fmla="*/ 672932 w 689291"/>
              <a:gd name="connsiteY219" fmla="*/ 345007 h 425637"/>
              <a:gd name="connsiteX220" fmla="*/ 685953 w 689291"/>
              <a:gd name="connsiteY220" fmla="*/ 351091 h 425637"/>
              <a:gd name="connsiteX221" fmla="*/ 689291 w 689291"/>
              <a:gd name="connsiteY221" fmla="*/ 359249 h 425637"/>
              <a:gd name="connsiteX222" fmla="*/ 685814 w 689291"/>
              <a:gd name="connsiteY222" fmla="*/ 376928 h 425637"/>
              <a:gd name="connsiteX223" fmla="*/ 672785 w 689291"/>
              <a:gd name="connsiteY223" fmla="*/ 396708 h 425637"/>
              <a:gd name="connsiteX224" fmla="*/ 660250 w 689291"/>
              <a:gd name="connsiteY224" fmla="*/ 391618 h 425637"/>
              <a:gd name="connsiteX225" fmla="*/ 654204 w 689291"/>
              <a:gd name="connsiteY225" fmla="*/ 379027 h 425637"/>
              <a:gd name="connsiteX226" fmla="*/ 654161 w 689291"/>
              <a:gd name="connsiteY226" fmla="*/ 363778 h 425637"/>
              <a:gd name="connsiteX227" fmla="*/ 672932 w 689291"/>
              <a:gd name="connsiteY227" fmla="*/ 345007 h 425637"/>
              <a:gd name="connsiteX228" fmla="*/ 578702 w 689291"/>
              <a:gd name="connsiteY228" fmla="*/ 345007 h 425637"/>
              <a:gd name="connsiteX229" fmla="*/ 596915 w 689291"/>
              <a:gd name="connsiteY229" fmla="*/ 363778 h 425637"/>
              <a:gd name="connsiteX230" fmla="*/ 596915 w 689291"/>
              <a:gd name="connsiteY230" fmla="*/ 378555 h 425637"/>
              <a:gd name="connsiteX231" fmla="*/ 578702 w 689291"/>
              <a:gd name="connsiteY231" fmla="*/ 396767 h 425637"/>
              <a:gd name="connsiteX232" fmla="*/ 559974 w 689291"/>
              <a:gd name="connsiteY232" fmla="*/ 379027 h 425637"/>
              <a:gd name="connsiteX233" fmla="*/ 559931 w 689291"/>
              <a:gd name="connsiteY233" fmla="*/ 363778 h 425637"/>
              <a:gd name="connsiteX234" fmla="*/ 578702 w 689291"/>
              <a:gd name="connsiteY234" fmla="*/ 345007 h 425637"/>
              <a:gd name="connsiteX235" fmla="*/ 491033 w 689291"/>
              <a:gd name="connsiteY235" fmla="*/ 345007 h 425637"/>
              <a:gd name="connsiteX236" fmla="*/ 509246 w 689291"/>
              <a:gd name="connsiteY236" fmla="*/ 363778 h 425637"/>
              <a:gd name="connsiteX237" fmla="*/ 509246 w 689291"/>
              <a:gd name="connsiteY237" fmla="*/ 378555 h 425637"/>
              <a:gd name="connsiteX238" fmla="*/ 491033 w 689291"/>
              <a:gd name="connsiteY238" fmla="*/ 396767 h 425637"/>
              <a:gd name="connsiteX239" fmla="*/ 472305 w 689291"/>
              <a:gd name="connsiteY239" fmla="*/ 379027 h 425637"/>
              <a:gd name="connsiteX240" fmla="*/ 472262 w 689291"/>
              <a:gd name="connsiteY240" fmla="*/ 363778 h 425637"/>
              <a:gd name="connsiteX241" fmla="*/ 491033 w 689291"/>
              <a:gd name="connsiteY241" fmla="*/ 345007 h 425637"/>
              <a:gd name="connsiteX242" fmla="*/ 403363 w 689291"/>
              <a:gd name="connsiteY242" fmla="*/ 345007 h 425637"/>
              <a:gd name="connsiteX243" fmla="*/ 421576 w 689291"/>
              <a:gd name="connsiteY243" fmla="*/ 363778 h 425637"/>
              <a:gd name="connsiteX244" fmla="*/ 421576 w 689291"/>
              <a:gd name="connsiteY244" fmla="*/ 378555 h 425637"/>
              <a:gd name="connsiteX245" fmla="*/ 403363 w 689291"/>
              <a:gd name="connsiteY245" fmla="*/ 396767 h 425637"/>
              <a:gd name="connsiteX246" fmla="*/ 384635 w 689291"/>
              <a:gd name="connsiteY246" fmla="*/ 379027 h 425637"/>
              <a:gd name="connsiteX247" fmla="*/ 384592 w 689291"/>
              <a:gd name="connsiteY247" fmla="*/ 363778 h 425637"/>
              <a:gd name="connsiteX248" fmla="*/ 403363 w 689291"/>
              <a:gd name="connsiteY248" fmla="*/ 345007 h 425637"/>
              <a:gd name="connsiteX249" fmla="*/ 622258 w 689291"/>
              <a:gd name="connsiteY249" fmla="*/ 344788 h 425637"/>
              <a:gd name="connsiteX250" fmla="*/ 628659 w 689291"/>
              <a:gd name="connsiteY250" fmla="*/ 351189 h 425637"/>
              <a:gd name="connsiteX251" fmla="*/ 628659 w 689291"/>
              <a:gd name="connsiteY251" fmla="*/ 389976 h 425637"/>
              <a:gd name="connsiteX252" fmla="*/ 622258 w 689291"/>
              <a:gd name="connsiteY252" fmla="*/ 396376 h 425637"/>
              <a:gd name="connsiteX253" fmla="*/ 615858 w 689291"/>
              <a:gd name="connsiteY253" fmla="*/ 389976 h 425637"/>
              <a:gd name="connsiteX254" fmla="*/ 615858 w 689291"/>
              <a:gd name="connsiteY254" fmla="*/ 351189 h 425637"/>
              <a:gd name="connsiteX255" fmla="*/ 622258 w 689291"/>
              <a:gd name="connsiteY255" fmla="*/ 344788 h 425637"/>
              <a:gd name="connsiteX256" fmla="*/ 534587 w 689291"/>
              <a:gd name="connsiteY256" fmla="*/ 344788 h 425637"/>
              <a:gd name="connsiteX257" fmla="*/ 540988 w 689291"/>
              <a:gd name="connsiteY257" fmla="*/ 351189 h 425637"/>
              <a:gd name="connsiteX258" fmla="*/ 540988 w 689291"/>
              <a:gd name="connsiteY258" fmla="*/ 389976 h 425637"/>
              <a:gd name="connsiteX259" fmla="*/ 534587 w 689291"/>
              <a:gd name="connsiteY259" fmla="*/ 396376 h 425637"/>
              <a:gd name="connsiteX260" fmla="*/ 528187 w 689291"/>
              <a:gd name="connsiteY260" fmla="*/ 389976 h 425637"/>
              <a:gd name="connsiteX261" fmla="*/ 528187 w 689291"/>
              <a:gd name="connsiteY261" fmla="*/ 351189 h 425637"/>
              <a:gd name="connsiteX262" fmla="*/ 534587 w 689291"/>
              <a:gd name="connsiteY262" fmla="*/ 344788 h 425637"/>
              <a:gd name="connsiteX263" fmla="*/ 446917 w 689291"/>
              <a:gd name="connsiteY263" fmla="*/ 344788 h 425637"/>
              <a:gd name="connsiteX264" fmla="*/ 453317 w 689291"/>
              <a:gd name="connsiteY264" fmla="*/ 351189 h 425637"/>
              <a:gd name="connsiteX265" fmla="*/ 453317 w 689291"/>
              <a:gd name="connsiteY265" fmla="*/ 389976 h 425637"/>
              <a:gd name="connsiteX266" fmla="*/ 446917 w 689291"/>
              <a:gd name="connsiteY266" fmla="*/ 396376 h 425637"/>
              <a:gd name="connsiteX267" fmla="*/ 440517 w 689291"/>
              <a:gd name="connsiteY267" fmla="*/ 389976 h 425637"/>
              <a:gd name="connsiteX268" fmla="*/ 440517 w 689291"/>
              <a:gd name="connsiteY268" fmla="*/ 351189 h 425637"/>
              <a:gd name="connsiteX269" fmla="*/ 446917 w 689291"/>
              <a:gd name="connsiteY269" fmla="*/ 344788 h 425637"/>
              <a:gd name="connsiteX270" fmla="*/ 6362 w 689291"/>
              <a:gd name="connsiteY270" fmla="*/ 314325 h 425637"/>
              <a:gd name="connsiteX271" fmla="*/ 5790 w 689291"/>
              <a:gd name="connsiteY271" fmla="*/ 315682 h 425637"/>
              <a:gd name="connsiteX272" fmla="*/ 5918 w 689291"/>
              <a:gd name="connsiteY272" fmla="*/ 315015 h 425637"/>
              <a:gd name="connsiteX273" fmla="*/ 345113 w 689291"/>
              <a:gd name="connsiteY273" fmla="*/ 291947 h 425637"/>
              <a:gd name="connsiteX274" fmla="*/ 338283 w 689291"/>
              <a:gd name="connsiteY274" fmla="*/ 298777 h 425637"/>
              <a:gd name="connsiteX275" fmla="*/ 338283 w 689291"/>
              <a:gd name="connsiteY275" fmla="*/ 313553 h 425637"/>
              <a:gd name="connsiteX276" fmla="*/ 345585 w 689291"/>
              <a:gd name="connsiteY276" fmla="*/ 320942 h 425637"/>
              <a:gd name="connsiteX277" fmla="*/ 352501 w 689291"/>
              <a:gd name="connsiteY277" fmla="*/ 313553 h 425637"/>
              <a:gd name="connsiteX278" fmla="*/ 352501 w 689291"/>
              <a:gd name="connsiteY278" fmla="*/ 298777 h 425637"/>
              <a:gd name="connsiteX279" fmla="*/ 345113 w 689291"/>
              <a:gd name="connsiteY279" fmla="*/ 291947 h 425637"/>
              <a:gd name="connsiteX280" fmla="*/ 257442 w 689291"/>
              <a:gd name="connsiteY280" fmla="*/ 291947 h 425637"/>
              <a:gd name="connsiteX281" fmla="*/ 250612 w 689291"/>
              <a:gd name="connsiteY281" fmla="*/ 298777 h 425637"/>
              <a:gd name="connsiteX282" fmla="*/ 250612 w 689291"/>
              <a:gd name="connsiteY282" fmla="*/ 313553 h 425637"/>
              <a:gd name="connsiteX283" fmla="*/ 257915 w 689291"/>
              <a:gd name="connsiteY283" fmla="*/ 320942 h 425637"/>
              <a:gd name="connsiteX284" fmla="*/ 264831 w 689291"/>
              <a:gd name="connsiteY284" fmla="*/ 313553 h 425637"/>
              <a:gd name="connsiteX285" fmla="*/ 264831 w 689291"/>
              <a:gd name="connsiteY285" fmla="*/ 298777 h 425637"/>
              <a:gd name="connsiteX286" fmla="*/ 257442 w 689291"/>
              <a:gd name="connsiteY286" fmla="*/ 291947 h 425637"/>
              <a:gd name="connsiteX287" fmla="*/ 169815 w 689291"/>
              <a:gd name="connsiteY287" fmla="*/ 291947 h 425637"/>
              <a:gd name="connsiteX288" fmla="*/ 162985 w 689291"/>
              <a:gd name="connsiteY288" fmla="*/ 298777 h 425637"/>
              <a:gd name="connsiteX289" fmla="*/ 162985 w 689291"/>
              <a:gd name="connsiteY289" fmla="*/ 313553 h 425637"/>
              <a:gd name="connsiteX290" fmla="*/ 170288 w 689291"/>
              <a:gd name="connsiteY290" fmla="*/ 320942 h 425637"/>
              <a:gd name="connsiteX291" fmla="*/ 177202 w 689291"/>
              <a:gd name="connsiteY291" fmla="*/ 313553 h 425637"/>
              <a:gd name="connsiteX292" fmla="*/ 177202 w 689291"/>
              <a:gd name="connsiteY292" fmla="*/ 298777 h 425637"/>
              <a:gd name="connsiteX293" fmla="*/ 169815 w 689291"/>
              <a:gd name="connsiteY293" fmla="*/ 291947 h 425637"/>
              <a:gd name="connsiteX294" fmla="*/ 75544 w 689291"/>
              <a:gd name="connsiteY294" fmla="*/ 291947 h 425637"/>
              <a:gd name="connsiteX295" fmla="*/ 68714 w 689291"/>
              <a:gd name="connsiteY295" fmla="*/ 298777 h 425637"/>
              <a:gd name="connsiteX296" fmla="*/ 68714 w 689291"/>
              <a:gd name="connsiteY296" fmla="*/ 313553 h 425637"/>
              <a:gd name="connsiteX297" fmla="*/ 76017 w 689291"/>
              <a:gd name="connsiteY297" fmla="*/ 320942 h 425637"/>
              <a:gd name="connsiteX298" fmla="*/ 82932 w 689291"/>
              <a:gd name="connsiteY298" fmla="*/ 313553 h 425637"/>
              <a:gd name="connsiteX299" fmla="*/ 82932 w 689291"/>
              <a:gd name="connsiteY299" fmla="*/ 298777 h 425637"/>
              <a:gd name="connsiteX300" fmla="*/ 75544 w 689291"/>
              <a:gd name="connsiteY300" fmla="*/ 291947 h 425637"/>
              <a:gd name="connsiteX301" fmla="*/ 609888 w 689291"/>
              <a:gd name="connsiteY301" fmla="*/ 291315 h 425637"/>
              <a:gd name="connsiteX302" fmla="*/ 603059 w 689291"/>
              <a:gd name="connsiteY302" fmla="*/ 298144 h 425637"/>
              <a:gd name="connsiteX303" fmla="*/ 603059 w 689291"/>
              <a:gd name="connsiteY303" fmla="*/ 312921 h 425637"/>
              <a:gd name="connsiteX304" fmla="*/ 610361 w 689291"/>
              <a:gd name="connsiteY304" fmla="*/ 320309 h 425637"/>
              <a:gd name="connsiteX305" fmla="*/ 617277 w 689291"/>
              <a:gd name="connsiteY305" fmla="*/ 312921 h 425637"/>
              <a:gd name="connsiteX306" fmla="*/ 617277 w 689291"/>
              <a:gd name="connsiteY306" fmla="*/ 298144 h 425637"/>
              <a:gd name="connsiteX307" fmla="*/ 609888 w 689291"/>
              <a:gd name="connsiteY307" fmla="*/ 291315 h 425637"/>
              <a:gd name="connsiteX308" fmla="*/ 522218 w 689291"/>
              <a:gd name="connsiteY308" fmla="*/ 291315 h 425637"/>
              <a:gd name="connsiteX309" fmla="*/ 515387 w 689291"/>
              <a:gd name="connsiteY309" fmla="*/ 298144 h 425637"/>
              <a:gd name="connsiteX310" fmla="*/ 515387 w 689291"/>
              <a:gd name="connsiteY310" fmla="*/ 312921 h 425637"/>
              <a:gd name="connsiteX311" fmla="*/ 522690 w 689291"/>
              <a:gd name="connsiteY311" fmla="*/ 320309 h 425637"/>
              <a:gd name="connsiteX312" fmla="*/ 529606 w 689291"/>
              <a:gd name="connsiteY312" fmla="*/ 312921 h 425637"/>
              <a:gd name="connsiteX313" fmla="*/ 529606 w 689291"/>
              <a:gd name="connsiteY313" fmla="*/ 298144 h 425637"/>
              <a:gd name="connsiteX314" fmla="*/ 522218 w 689291"/>
              <a:gd name="connsiteY314" fmla="*/ 291315 h 425637"/>
              <a:gd name="connsiteX315" fmla="*/ 434591 w 689291"/>
              <a:gd name="connsiteY315" fmla="*/ 291315 h 425637"/>
              <a:gd name="connsiteX316" fmla="*/ 427761 w 689291"/>
              <a:gd name="connsiteY316" fmla="*/ 298144 h 425637"/>
              <a:gd name="connsiteX317" fmla="*/ 427761 w 689291"/>
              <a:gd name="connsiteY317" fmla="*/ 312921 h 425637"/>
              <a:gd name="connsiteX318" fmla="*/ 435062 w 689291"/>
              <a:gd name="connsiteY318" fmla="*/ 320309 h 425637"/>
              <a:gd name="connsiteX319" fmla="*/ 441978 w 689291"/>
              <a:gd name="connsiteY319" fmla="*/ 312921 h 425637"/>
              <a:gd name="connsiteX320" fmla="*/ 441978 w 689291"/>
              <a:gd name="connsiteY320" fmla="*/ 298144 h 425637"/>
              <a:gd name="connsiteX321" fmla="*/ 434591 w 689291"/>
              <a:gd name="connsiteY321" fmla="*/ 291315 h 425637"/>
              <a:gd name="connsiteX322" fmla="*/ 658782 w 689291"/>
              <a:gd name="connsiteY322" fmla="*/ 282090 h 425637"/>
              <a:gd name="connsiteX323" fmla="*/ 667001 w 689291"/>
              <a:gd name="connsiteY323" fmla="*/ 287751 h 425637"/>
              <a:gd name="connsiteX324" fmla="*/ 667001 w 689291"/>
              <a:gd name="connsiteY324" fmla="*/ 325458 h 425637"/>
              <a:gd name="connsiteX325" fmla="*/ 660602 w 689291"/>
              <a:gd name="connsiteY325" fmla="*/ 331902 h 425637"/>
              <a:gd name="connsiteX326" fmla="*/ 654201 w 689291"/>
              <a:gd name="connsiteY326" fmla="*/ 325501 h 425637"/>
              <a:gd name="connsiteX327" fmla="*/ 654201 w 689291"/>
              <a:gd name="connsiteY327" fmla="*/ 286671 h 425637"/>
              <a:gd name="connsiteX328" fmla="*/ 33094 w 689291"/>
              <a:gd name="connsiteY328" fmla="*/ 282011 h 425637"/>
              <a:gd name="connsiteX329" fmla="*/ 38387 w 689291"/>
              <a:gd name="connsiteY329" fmla="*/ 287304 h 425637"/>
              <a:gd name="connsiteX330" fmla="*/ 38387 w 689291"/>
              <a:gd name="connsiteY330" fmla="*/ 326091 h 425637"/>
              <a:gd name="connsiteX331" fmla="*/ 31987 w 689291"/>
              <a:gd name="connsiteY331" fmla="*/ 332535 h 425637"/>
              <a:gd name="connsiteX332" fmla="*/ 25587 w 689291"/>
              <a:gd name="connsiteY332" fmla="*/ 326134 h 425637"/>
              <a:gd name="connsiteX333" fmla="*/ 25587 w 689291"/>
              <a:gd name="connsiteY333" fmla="*/ 287380 h 425637"/>
              <a:gd name="connsiteX334" fmla="*/ 301556 w 689291"/>
              <a:gd name="connsiteY334" fmla="*/ 280904 h 425637"/>
              <a:gd name="connsiteX335" fmla="*/ 307956 w 689291"/>
              <a:gd name="connsiteY335" fmla="*/ 287304 h 425637"/>
              <a:gd name="connsiteX336" fmla="*/ 307956 w 689291"/>
              <a:gd name="connsiteY336" fmla="*/ 326091 h 425637"/>
              <a:gd name="connsiteX337" fmla="*/ 301556 w 689291"/>
              <a:gd name="connsiteY337" fmla="*/ 332535 h 425637"/>
              <a:gd name="connsiteX338" fmla="*/ 295156 w 689291"/>
              <a:gd name="connsiteY338" fmla="*/ 326134 h 425637"/>
              <a:gd name="connsiteX339" fmla="*/ 295156 w 689291"/>
              <a:gd name="connsiteY339" fmla="*/ 287304 h 425637"/>
              <a:gd name="connsiteX340" fmla="*/ 301556 w 689291"/>
              <a:gd name="connsiteY340" fmla="*/ 280904 h 425637"/>
              <a:gd name="connsiteX341" fmla="*/ 213927 w 689291"/>
              <a:gd name="connsiteY341" fmla="*/ 280904 h 425637"/>
              <a:gd name="connsiteX342" fmla="*/ 220327 w 689291"/>
              <a:gd name="connsiteY342" fmla="*/ 287304 h 425637"/>
              <a:gd name="connsiteX343" fmla="*/ 220327 w 689291"/>
              <a:gd name="connsiteY343" fmla="*/ 326091 h 425637"/>
              <a:gd name="connsiteX344" fmla="*/ 213927 w 689291"/>
              <a:gd name="connsiteY344" fmla="*/ 332535 h 425637"/>
              <a:gd name="connsiteX345" fmla="*/ 207527 w 689291"/>
              <a:gd name="connsiteY345" fmla="*/ 326134 h 425637"/>
              <a:gd name="connsiteX346" fmla="*/ 207527 w 689291"/>
              <a:gd name="connsiteY346" fmla="*/ 287304 h 425637"/>
              <a:gd name="connsiteX347" fmla="*/ 213927 w 689291"/>
              <a:gd name="connsiteY347" fmla="*/ 280904 h 425637"/>
              <a:gd name="connsiteX348" fmla="*/ 126257 w 689291"/>
              <a:gd name="connsiteY348" fmla="*/ 280904 h 425637"/>
              <a:gd name="connsiteX349" fmla="*/ 132657 w 689291"/>
              <a:gd name="connsiteY349" fmla="*/ 287304 h 425637"/>
              <a:gd name="connsiteX350" fmla="*/ 132657 w 689291"/>
              <a:gd name="connsiteY350" fmla="*/ 326091 h 425637"/>
              <a:gd name="connsiteX351" fmla="*/ 126257 w 689291"/>
              <a:gd name="connsiteY351" fmla="*/ 332535 h 425637"/>
              <a:gd name="connsiteX352" fmla="*/ 119857 w 689291"/>
              <a:gd name="connsiteY352" fmla="*/ 326134 h 425637"/>
              <a:gd name="connsiteX353" fmla="*/ 119857 w 689291"/>
              <a:gd name="connsiteY353" fmla="*/ 287304 h 425637"/>
              <a:gd name="connsiteX354" fmla="*/ 126257 w 689291"/>
              <a:gd name="connsiteY354" fmla="*/ 280904 h 425637"/>
              <a:gd name="connsiteX355" fmla="*/ 345157 w 689291"/>
              <a:gd name="connsiteY355" fmla="*/ 280565 h 425637"/>
              <a:gd name="connsiteX356" fmla="*/ 363885 w 689291"/>
              <a:gd name="connsiteY356" fmla="*/ 298305 h 425637"/>
              <a:gd name="connsiteX357" fmla="*/ 363928 w 689291"/>
              <a:gd name="connsiteY357" fmla="*/ 313553 h 425637"/>
              <a:gd name="connsiteX358" fmla="*/ 345157 w 689291"/>
              <a:gd name="connsiteY358" fmla="*/ 332324 h 425637"/>
              <a:gd name="connsiteX359" fmla="*/ 326944 w 689291"/>
              <a:gd name="connsiteY359" fmla="*/ 313553 h 425637"/>
              <a:gd name="connsiteX360" fmla="*/ 326944 w 689291"/>
              <a:gd name="connsiteY360" fmla="*/ 298777 h 425637"/>
              <a:gd name="connsiteX361" fmla="*/ 345157 w 689291"/>
              <a:gd name="connsiteY361" fmla="*/ 280565 h 425637"/>
              <a:gd name="connsiteX362" fmla="*/ 257485 w 689291"/>
              <a:gd name="connsiteY362" fmla="*/ 280565 h 425637"/>
              <a:gd name="connsiteX363" fmla="*/ 276213 w 689291"/>
              <a:gd name="connsiteY363" fmla="*/ 298305 h 425637"/>
              <a:gd name="connsiteX364" fmla="*/ 276256 w 689291"/>
              <a:gd name="connsiteY364" fmla="*/ 313553 h 425637"/>
              <a:gd name="connsiteX365" fmla="*/ 257485 w 689291"/>
              <a:gd name="connsiteY365" fmla="*/ 332324 h 425637"/>
              <a:gd name="connsiteX366" fmla="*/ 239273 w 689291"/>
              <a:gd name="connsiteY366" fmla="*/ 313553 h 425637"/>
              <a:gd name="connsiteX367" fmla="*/ 239273 w 689291"/>
              <a:gd name="connsiteY367" fmla="*/ 298777 h 425637"/>
              <a:gd name="connsiteX368" fmla="*/ 257485 w 689291"/>
              <a:gd name="connsiteY368" fmla="*/ 280565 h 425637"/>
              <a:gd name="connsiteX369" fmla="*/ 169815 w 689291"/>
              <a:gd name="connsiteY369" fmla="*/ 280565 h 425637"/>
              <a:gd name="connsiteX370" fmla="*/ 188544 w 689291"/>
              <a:gd name="connsiteY370" fmla="*/ 298305 h 425637"/>
              <a:gd name="connsiteX371" fmla="*/ 188586 w 689291"/>
              <a:gd name="connsiteY371" fmla="*/ 313553 h 425637"/>
              <a:gd name="connsiteX372" fmla="*/ 169815 w 689291"/>
              <a:gd name="connsiteY372" fmla="*/ 332324 h 425637"/>
              <a:gd name="connsiteX373" fmla="*/ 151603 w 689291"/>
              <a:gd name="connsiteY373" fmla="*/ 313553 h 425637"/>
              <a:gd name="connsiteX374" fmla="*/ 151603 w 689291"/>
              <a:gd name="connsiteY374" fmla="*/ 298777 h 425637"/>
              <a:gd name="connsiteX375" fmla="*/ 169815 w 689291"/>
              <a:gd name="connsiteY375" fmla="*/ 280565 h 425637"/>
              <a:gd name="connsiteX376" fmla="*/ 75588 w 689291"/>
              <a:gd name="connsiteY376" fmla="*/ 280565 h 425637"/>
              <a:gd name="connsiteX377" fmla="*/ 94316 w 689291"/>
              <a:gd name="connsiteY377" fmla="*/ 298305 h 425637"/>
              <a:gd name="connsiteX378" fmla="*/ 94359 w 689291"/>
              <a:gd name="connsiteY378" fmla="*/ 313553 h 425637"/>
              <a:gd name="connsiteX379" fmla="*/ 75588 w 689291"/>
              <a:gd name="connsiteY379" fmla="*/ 332324 h 425637"/>
              <a:gd name="connsiteX380" fmla="*/ 57375 w 689291"/>
              <a:gd name="connsiteY380" fmla="*/ 313553 h 425637"/>
              <a:gd name="connsiteX381" fmla="*/ 57375 w 689291"/>
              <a:gd name="connsiteY381" fmla="*/ 298777 h 425637"/>
              <a:gd name="connsiteX382" fmla="*/ 75588 w 689291"/>
              <a:gd name="connsiteY382" fmla="*/ 280565 h 425637"/>
              <a:gd name="connsiteX383" fmla="*/ 566331 w 689291"/>
              <a:gd name="connsiteY383" fmla="*/ 280271 h 425637"/>
              <a:gd name="connsiteX384" fmla="*/ 572730 w 689291"/>
              <a:gd name="connsiteY384" fmla="*/ 286671 h 425637"/>
              <a:gd name="connsiteX385" fmla="*/ 572730 w 689291"/>
              <a:gd name="connsiteY385" fmla="*/ 325458 h 425637"/>
              <a:gd name="connsiteX386" fmla="*/ 566331 w 689291"/>
              <a:gd name="connsiteY386" fmla="*/ 331902 h 425637"/>
              <a:gd name="connsiteX387" fmla="*/ 559931 w 689291"/>
              <a:gd name="connsiteY387" fmla="*/ 325501 h 425637"/>
              <a:gd name="connsiteX388" fmla="*/ 559931 w 689291"/>
              <a:gd name="connsiteY388" fmla="*/ 286671 h 425637"/>
              <a:gd name="connsiteX389" fmla="*/ 566331 w 689291"/>
              <a:gd name="connsiteY389" fmla="*/ 280271 h 425637"/>
              <a:gd name="connsiteX390" fmla="*/ 478702 w 689291"/>
              <a:gd name="connsiteY390" fmla="*/ 280271 h 425637"/>
              <a:gd name="connsiteX391" fmla="*/ 485103 w 689291"/>
              <a:gd name="connsiteY391" fmla="*/ 286671 h 425637"/>
              <a:gd name="connsiteX392" fmla="*/ 485103 w 689291"/>
              <a:gd name="connsiteY392" fmla="*/ 325458 h 425637"/>
              <a:gd name="connsiteX393" fmla="*/ 478702 w 689291"/>
              <a:gd name="connsiteY393" fmla="*/ 331902 h 425637"/>
              <a:gd name="connsiteX394" fmla="*/ 472302 w 689291"/>
              <a:gd name="connsiteY394" fmla="*/ 325501 h 425637"/>
              <a:gd name="connsiteX395" fmla="*/ 472302 w 689291"/>
              <a:gd name="connsiteY395" fmla="*/ 286671 h 425637"/>
              <a:gd name="connsiteX396" fmla="*/ 478702 w 689291"/>
              <a:gd name="connsiteY396" fmla="*/ 280271 h 425637"/>
              <a:gd name="connsiteX397" fmla="*/ 391033 w 689291"/>
              <a:gd name="connsiteY397" fmla="*/ 280271 h 425637"/>
              <a:gd name="connsiteX398" fmla="*/ 397433 w 689291"/>
              <a:gd name="connsiteY398" fmla="*/ 286671 h 425637"/>
              <a:gd name="connsiteX399" fmla="*/ 397433 w 689291"/>
              <a:gd name="connsiteY399" fmla="*/ 325458 h 425637"/>
              <a:gd name="connsiteX400" fmla="*/ 391033 w 689291"/>
              <a:gd name="connsiteY400" fmla="*/ 331902 h 425637"/>
              <a:gd name="connsiteX401" fmla="*/ 384632 w 689291"/>
              <a:gd name="connsiteY401" fmla="*/ 325501 h 425637"/>
              <a:gd name="connsiteX402" fmla="*/ 384632 w 689291"/>
              <a:gd name="connsiteY402" fmla="*/ 286671 h 425637"/>
              <a:gd name="connsiteX403" fmla="*/ 391033 w 689291"/>
              <a:gd name="connsiteY403" fmla="*/ 280271 h 425637"/>
              <a:gd name="connsiteX404" fmla="*/ 609931 w 689291"/>
              <a:gd name="connsiteY404" fmla="*/ 279932 h 425637"/>
              <a:gd name="connsiteX405" fmla="*/ 628659 w 689291"/>
              <a:gd name="connsiteY405" fmla="*/ 297673 h 425637"/>
              <a:gd name="connsiteX406" fmla="*/ 628702 w 689291"/>
              <a:gd name="connsiteY406" fmla="*/ 312921 h 425637"/>
              <a:gd name="connsiteX407" fmla="*/ 609931 w 689291"/>
              <a:gd name="connsiteY407" fmla="*/ 331691 h 425637"/>
              <a:gd name="connsiteX408" fmla="*/ 591719 w 689291"/>
              <a:gd name="connsiteY408" fmla="*/ 312921 h 425637"/>
              <a:gd name="connsiteX409" fmla="*/ 591719 w 689291"/>
              <a:gd name="connsiteY409" fmla="*/ 298144 h 425637"/>
              <a:gd name="connsiteX410" fmla="*/ 609931 w 689291"/>
              <a:gd name="connsiteY410" fmla="*/ 279932 h 425637"/>
              <a:gd name="connsiteX411" fmla="*/ 522261 w 689291"/>
              <a:gd name="connsiteY411" fmla="*/ 279932 h 425637"/>
              <a:gd name="connsiteX412" fmla="*/ 540989 w 689291"/>
              <a:gd name="connsiteY412" fmla="*/ 297673 h 425637"/>
              <a:gd name="connsiteX413" fmla="*/ 541032 w 689291"/>
              <a:gd name="connsiteY413" fmla="*/ 312921 h 425637"/>
              <a:gd name="connsiteX414" fmla="*/ 522261 w 689291"/>
              <a:gd name="connsiteY414" fmla="*/ 331691 h 425637"/>
              <a:gd name="connsiteX415" fmla="*/ 504048 w 689291"/>
              <a:gd name="connsiteY415" fmla="*/ 312921 h 425637"/>
              <a:gd name="connsiteX416" fmla="*/ 504048 w 689291"/>
              <a:gd name="connsiteY416" fmla="*/ 298144 h 425637"/>
              <a:gd name="connsiteX417" fmla="*/ 522261 w 689291"/>
              <a:gd name="connsiteY417" fmla="*/ 279932 h 425637"/>
              <a:gd name="connsiteX418" fmla="*/ 434591 w 689291"/>
              <a:gd name="connsiteY418" fmla="*/ 279932 h 425637"/>
              <a:gd name="connsiteX419" fmla="*/ 453318 w 689291"/>
              <a:gd name="connsiteY419" fmla="*/ 297673 h 425637"/>
              <a:gd name="connsiteX420" fmla="*/ 453361 w 689291"/>
              <a:gd name="connsiteY420" fmla="*/ 312921 h 425637"/>
              <a:gd name="connsiteX421" fmla="*/ 434591 w 689291"/>
              <a:gd name="connsiteY421" fmla="*/ 331691 h 425637"/>
              <a:gd name="connsiteX422" fmla="*/ 416377 w 689291"/>
              <a:gd name="connsiteY422" fmla="*/ 312921 h 425637"/>
              <a:gd name="connsiteX423" fmla="*/ 416377 w 689291"/>
              <a:gd name="connsiteY423" fmla="*/ 298144 h 425637"/>
              <a:gd name="connsiteX424" fmla="*/ 434591 w 689291"/>
              <a:gd name="connsiteY424" fmla="*/ 279932 h 425637"/>
              <a:gd name="connsiteX425" fmla="*/ 210384 w 689291"/>
              <a:gd name="connsiteY425" fmla="*/ 236381 h 425637"/>
              <a:gd name="connsiteX426" fmla="*/ 203870 w 689291"/>
              <a:gd name="connsiteY426" fmla="*/ 242894 h 425637"/>
              <a:gd name="connsiteX427" fmla="*/ 203870 w 689291"/>
              <a:gd name="connsiteY427" fmla="*/ 257670 h 425637"/>
              <a:gd name="connsiteX428" fmla="*/ 211111 w 689291"/>
              <a:gd name="connsiteY428" fmla="*/ 264996 h 425637"/>
              <a:gd name="connsiteX429" fmla="*/ 217717 w 689291"/>
              <a:gd name="connsiteY429" fmla="*/ 257936 h 425637"/>
              <a:gd name="connsiteX430" fmla="*/ 217717 w 689291"/>
              <a:gd name="connsiteY430" fmla="*/ 243160 h 425637"/>
              <a:gd name="connsiteX431" fmla="*/ 122714 w 689291"/>
              <a:gd name="connsiteY431" fmla="*/ 236381 h 425637"/>
              <a:gd name="connsiteX432" fmla="*/ 116200 w 689291"/>
              <a:gd name="connsiteY432" fmla="*/ 242894 h 425637"/>
              <a:gd name="connsiteX433" fmla="*/ 116200 w 689291"/>
              <a:gd name="connsiteY433" fmla="*/ 257670 h 425637"/>
              <a:gd name="connsiteX434" fmla="*/ 123440 w 689291"/>
              <a:gd name="connsiteY434" fmla="*/ 264996 h 425637"/>
              <a:gd name="connsiteX435" fmla="*/ 130047 w 689291"/>
              <a:gd name="connsiteY435" fmla="*/ 257936 h 425637"/>
              <a:gd name="connsiteX436" fmla="*/ 130047 w 689291"/>
              <a:gd name="connsiteY436" fmla="*/ 243160 h 425637"/>
              <a:gd name="connsiteX437" fmla="*/ 480270 w 689291"/>
              <a:gd name="connsiteY437" fmla="*/ 236064 h 425637"/>
              <a:gd name="connsiteX438" fmla="*/ 473440 w 689291"/>
              <a:gd name="connsiteY438" fmla="*/ 242894 h 425637"/>
              <a:gd name="connsiteX439" fmla="*/ 473440 w 689291"/>
              <a:gd name="connsiteY439" fmla="*/ 257670 h 425637"/>
              <a:gd name="connsiteX440" fmla="*/ 480743 w 689291"/>
              <a:gd name="connsiteY440" fmla="*/ 265059 h 425637"/>
              <a:gd name="connsiteX441" fmla="*/ 487659 w 689291"/>
              <a:gd name="connsiteY441" fmla="*/ 257670 h 425637"/>
              <a:gd name="connsiteX442" fmla="*/ 487659 w 689291"/>
              <a:gd name="connsiteY442" fmla="*/ 242894 h 425637"/>
              <a:gd name="connsiteX443" fmla="*/ 480270 w 689291"/>
              <a:gd name="connsiteY443" fmla="*/ 236064 h 425637"/>
              <a:gd name="connsiteX444" fmla="*/ 392599 w 689291"/>
              <a:gd name="connsiteY444" fmla="*/ 236064 h 425637"/>
              <a:gd name="connsiteX445" fmla="*/ 385769 w 689291"/>
              <a:gd name="connsiteY445" fmla="*/ 242894 h 425637"/>
              <a:gd name="connsiteX446" fmla="*/ 385769 w 689291"/>
              <a:gd name="connsiteY446" fmla="*/ 257670 h 425637"/>
              <a:gd name="connsiteX447" fmla="*/ 393071 w 689291"/>
              <a:gd name="connsiteY447" fmla="*/ 265059 h 425637"/>
              <a:gd name="connsiteX448" fmla="*/ 399987 w 689291"/>
              <a:gd name="connsiteY448" fmla="*/ 257670 h 425637"/>
              <a:gd name="connsiteX449" fmla="*/ 399987 w 689291"/>
              <a:gd name="connsiteY449" fmla="*/ 242894 h 425637"/>
              <a:gd name="connsiteX450" fmla="*/ 392599 w 689291"/>
              <a:gd name="connsiteY450" fmla="*/ 236064 h 425637"/>
              <a:gd name="connsiteX451" fmla="*/ 304971 w 689291"/>
              <a:gd name="connsiteY451" fmla="*/ 236064 h 425637"/>
              <a:gd name="connsiteX452" fmla="*/ 298141 w 689291"/>
              <a:gd name="connsiteY452" fmla="*/ 242894 h 425637"/>
              <a:gd name="connsiteX453" fmla="*/ 298141 w 689291"/>
              <a:gd name="connsiteY453" fmla="*/ 257670 h 425637"/>
              <a:gd name="connsiteX454" fmla="*/ 305444 w 689291"/>
              <a:gd name="connsiteY454" fmla="*/ 265059 h 425637"/>
              <a:gd name="connsiteX455" fmla="*/ 312359 w 689291"/>
              <a:gd name="connsiteY455" fmla="*/ 257670 h 425637"/>
              <a:gd name="connsiteX456" fmla="*/ 312359 w 689291"/>
              <a:gd name="connsiteY456" fmla="*/ 242894 h 425637"/>
              <a:gd name="connsiteX457" fmla="*/ 304971 w 689291"/>
              <a:gd name="connsiteY457" fmla="*/ 236064 h 425637"/>
              <a:gd name="connsiteX458" fmla="*/ 569375 w 689291"/>
              <a:gd name="connsiteY458" fmla="*/ 235698 h 425637"/>
              <a:gd name="connsiteX459" fmla="*/ 562546 w 689291"/>
              <a:gd name="connsiteY459" fmla="*/ 242528 h 425637"/>
              <a:gd name="connsiteX460" fmla="*/ 562546 w 689291"/>
              <a:gd name="connsiteY460" fmla="*/ 257304 h 425637"/>
              <a:gd name="connsiteX461" fmla="*/ 569847 w 689291"/>
              <a:gd name="connsiteY461" fmla="*/ 264693 h 425637"/>
              <a:gd name="connsiteX462" fmla="*/ 576763 w 689291"/>
              <a:gd name="connsiteY462" fmla="*/ 257304 h 425637"/>
              <a:gd name="connsiteX463" fmla="*/ 576763 w 689291"/>
              <a:gd name="connsiteY463" fmla="*/ 242528 h 425637"/>
              <a:gd name="connsiteX464" fmla="*/ 569375 w 689291"/>
              <a:gd name="connsiteY464" fmla="*/ 235698 h 425637"/>
              <a:gd name="connsiteX465" fmla="*/ 436712 w 689291"/>
              <a:gd name="connsiteY465" fmla="*/ 225060 h 425637"/>
              <a:gd name="connsiteX466" fmla="*/ 443112 w 689291"/>
              <a:gd name="connsiteY466" fmla="*/ 231461 h 425637"/>
              <a:gd name="connsiteX467" fmla="*/ 443112 w 689291"/>
              <a:gd name="connsiteY467" fmla="*/ 270248 h 425637"/>
              <a:gd name="connsiteX468" fmla="*/ 436712 w 689291"/>
              <a:gd name="connsiteY468" fmla="*/ 276648 h 425637"/>
              <a:gd name="connsiteX469" fmla="*/ 430312 w 689291"/>
              <a:gd name="connsiteY469" fmla="*/ 270248 h 425637"/>
              <a:gd name="connsiteX470" fmla="*/ 430312 w 689291"/>
              <a:gd name="connsiteY470" fmla="*/ 231461 h 425637"/>
              <a:gd name="connsiteX471" fmla="*/ 436712 w 689291"/>
              <a:gd name="connsiteY471" fmla="*/ 225060 h 425637"/>
              <a:gd name="connsiteX472" fmla="*/ 349084 w 689291"/>
              <a:gd name="connsiteY472" fmla="*/ 225060 h 425637"/>
              <a:gd name="connsiteX473" fmla="*/ 355484 w 689291"/>
              <a:gd name="connsiteY473" fmla="*/ 231461 h 425637"/>
              <a:gd name="connsiteX474" fmla="*/ 355484 w 689291"/>
              <a:gd name="connsiteY474" fmla="*/ 270248 h 425637"/>
              <a:gd name="connsiteX475" fmla="*/ 349084 w 689291"/>
              <a:gd name="connsiteY475" fmla="*/ 276648 h 425637"/>
              <a:gd name="connsiteX476" fmla="*/ 342684 w 689291"/>
              <a:gd name="connsiteY476" fmla="*/ 270248 h 425637"/>
              <a:gd name="connsiteX477" fmla="*/ 342684 w 689291"/>
              <a:gd name="connsiteY477" fmla="*/ 231461 h 425637"/>
              <a:gd name="connsiteX478" fmla="*/ 349084 w 689291"/>
              <a:gd name="connsiteY478" fmla="*/ 225060 h 425637"/>
              <a:gd name="connsiteX479" fmla="*/ 261415 w 689291"/>
              <a:gd name="connsiteY479" fmla="*/ 225060 h 425637"/>
              <a:gd name="connsiteX480" fmla="*/ 267815 w 689291"/>
              <a:gd name="connsiteY480" fmla="*/ 231461 h 425637"/>
              <a:gd name="connsiteX481" fmla="*/ 267815 w 689291"/>
              <a:gd name="connsiteY481" fmla="*/ 270248 h 425637"/>
              <a:gd name="connsiteX482" fmla="*/ 261415 w 689291"/>
              <a:gd name="connsiteY482" fmla="*/ 276648 h 425637"/>
              <a:gd name="connsiteX483" fmla="*/ 255015 w 689291"/>
              <a:gd name="connsiteY483" fmla="*/ 270248 h 425637"/>
              <a:gd name="connsiteX484" fmla="*/ 255015 w 689291"/>
              <a:gd name="connsiteY484" fmla="*/ 231461 h 425637"/>
              <a:gd name="connsiteX485" fmla="*/ 261415 w 689291"/>
              <a:gd name="connsiteY485" fmla="*/ 225060 h 425637"/>
              <a:gd name="connsiteX486" fmla="*/ 167143 w 689291"/>
              <a:gd name="connsiteY486" fmla="*/ 225060 h 425637"/>
              <a:gd name="connsiteX487" fmla="*/ 173543 w 689291"/>
              <a:gd name="connsiteY487" fmla="*/ 231461 h 425637"/>
              <a:gd name="connsiteX488" fmla="*/ 173543 w 689291"/>
              <a:gd name="connsiteY488" fmla="*/ 270248 h 425637"/>
              <a:gd name="connsiteX489" fmla="*/ 167143 w 689291"/>
              <a:gd name="connsiteY489" fmla="*/ 276648 h 425637"/>
              <a:gd name="connsiteX490" fmla="*/ 167090 w 689291"/>
              <a:gd name="connsiteY490" fmla="*/ 276596 h 425637"/>
              <a:gd name="connsiteX491" fmla="*/ 166772 w 689291"/>
              <a:gd name="connsiteY491" fmla="*/ 276914 h 425637"/>
              <a:gd name="connsiteX492" fmla="*/ 160372 w 689291"/>
              <a:gd name="connsiteY492" fmla="*/ 270514 h 425637"/>
              <a:gd name="connsiteX493" fmla="*/ 160372 w 689291"/>
              <a:gd name="connsiteY493" fmla="*/ 231727 h 425637"/>
              <a:gd name="connsiteX494" fmla="*/ 166772 w 689291"/>
              <a:gd name="connsiteY494" fmla="*/ 225326 h 425637"/>
              <a:gd name="connsiteX495" fmla="*/ 166824 w 689291"/>
              <a:gd name="connsiteY495" fmla="*/ 225379 h 425637"/>
              <a:gd name="connsiteX496" fmla="*/ 79515 w 689291"/>
              <a:gd name="connsiteY496" fmla="*/ 225060 h 425637"/>
              <a:gd name="connsiteX497" fmla="*/ 85915 w 689291"/>
              <a:gd name="connsiteY497" fmla="*/ 231461 h 425637"/>
              <a:gd name="connsiteX498" fmla="*/ 85915 w 689291"/>
              <a:gd name="connsiteY498" fmla="*/ 270248 h 425637"/>
              <a:gd name="connsiteX499" fmla="*/ 79515 w 689291"/>
              <a:gd name="connsiteY499" fmla="*/ 276648 h 425637"/>
              <a:gd name="connsiteX500" fmla="*/ 79462 w 689291"/>
              <a:gd name="connsiteY500" fmla="*/ 276596 h 425637"/>
              <a:gd name="connsiteX501" fmla="*/ 79143 w 689291"/>
              <a:gd name="connsiteY501" fmla="*/ 276914 h 425637"/>
              <a:gd name="connsiteX502" fmla="*/ 72744 w 689291"/>
              <a:gd name="connsiteY502" fmla="*/ 270514 h 425637"/>
              <a:gd name="connsiteX503" fmla="*/ 72744 w 689291"/>
              <a:gd name="connsiteY503" fmla="*/ 266509 h 425637"/>
              <a:gd name="connsiteX504" fmla="*/ 75497 w 689291"/>
              <a:gd name="connsiteY504" fmla="*/ 265867 h 425637"/>
              <a:gd name="connsiteX505" fmla="*/ 72744 w 689291"/>
              <a:gd name="connsiteY505" fmla="*/ 244589 h 425637"/>
              <a:gd name="connsiteX506" fmla="*/ 72744 w 689291"/>
              <a:gd name="connsiteY506" fmla="*/ 231727 h 425637"/>
              <a:gd name="connsiteX507" fmla="*/ 79143 w 689291"/>
              <a:gd name="connsiteY507" fmla="*/ 225326 h 425637"/>
              <a:gd name="connsiteX508" fmla="*/ 79196 w 689291"/>
              <a:gd name="connsiteY508" fmla="*/ 225379 h 425637"/>
              <a:gd name="connsiteX509" fmla="*/ 613487 w 689291"/>
              <a:gd name="connsiteY509" fmla="*/ 224693 h 425637"/>
              <a:gd name="connsiteX510" fmla="*/ 619351 w 689291"/>
              <a:gd name="connsiteY510" fmla="*/ 230557 h 425637"/>
              <a:gd name="connsiteX511" fmla="*/ 612706 w 689291"/>
              <a:gd name="connsiteY511" fmla="*/ 265867 h 425637"/>
              <a:gd name="connsiteX512" fmla="*/ 613954 w 689291"/>
              <a:gd name="connsiteY512" fmla="*/ 265867 h 425637"/>
              <a:gd name="connsiteX513" fmla="*/ 619888 w 689291"/>
              <a:gd name="connsiteY513" fmla="*/ 267089 h 425637"/>
              <a:gd name="connsiteX514" fmla="*/ 619888 w 689291"/>
              <a:gd name="connsiteY514" fmla="*/ 269882 h 425637"/>
              <a:gd name="connsiteX515" fmla="*/ 613487 w 689291"/>
              <a:gd name="connsiteY515" fmla="*/ 276282 h 425637"/>
              <a:gd name="connsiteX516" fmla="*/ 607087 w 689291"/>
              <a:gd name="connsiteY516" fmla="*/ 269882 h 425637"/>
              <a:gd name="connsiteX517" fmla="*/ 607087 w 689291"/>
              <a:gd name="connsiteY517" fmla="*/ 231094 h 425637"/>
              <a:gd name="connsiteX518" fmla="*/ 613487 w 689291"/>
              <a:gd name="connsiteY518" fmla="*/ 224693 h 425637"/>
              <a:gd name="connsiteX519" fmla="*/ 525820 w 689291"/>
              <a:gd name="connsiteY519" fmla="*/ 224693 h 425637"/>
              <a:gd name="connsiteX520" fmla="*/ 532220 w 689291"/>
              <a:gd name="connsiteY520" fmla="*/ 231094 h 425637"/>
              <a:gd name="connsiteX521" fmla="*/ 532220 w 689291"/>
              <a:gd name="connsiteY521" fmla="*/ 269882 h 425637"/>
              <a:gd name="connsiteX522" fmla="*/ 525820 w 689291"/>
              <a:gd name="connsiteY522" fmla="*/ 276282 h 425637"/>
              <a:gd name="connsiteX523" fmla="*/ 519419 w 689291"/>
              <a:gd name="connsiteY523" fmla="*/ 269882 h 425637"/>
              <a:gd name="connsiteX524" fmla="*/ 519419 w 689291"/>
              <a:gd name="connsiteY524" fmla="*/ 231094 h 425637"/>
              <a:gd name="connsiteX525" fmla="*/ 525820 w 689291"/>
              <a:gd name="connsiteY525" fmla="*/ 224693 h 425637"/>
              <a:gd name="connsiteX526" fmla="*/ 480313 w 689291"/>
              <a:gd name="connsiteY526" fmla="*/ 224681 h 425637"/>
              <a:gd name="connsiteX527" fmla="*/ 499041 w 689291"/>
              <a:gd name="connsiteY527" fmla="*/ 242421 h 425637"/>
              <a:gd name="connsiteX528" fmla="*/ 499084 w 689291"/>
              <a:gd name="connsiteY528" fmla="*/ 257670 h 425637"/>
              <a:gd name="connsiteX529" fmla="*/ 480313 w 689291"/>
              <a:gd name="connsiteY529" fmla="*/ 276441 h 425637"/>
              <a:gd name="connsiteX530" fmla="*/ 462100 w 689291"/>
              <a:gd name="connsiteY530" fmla="*/ 257670 h 425637"/>
              <a:gd name="connsiteX531" fmla="*/ 462100 w 689291"/>
              <a:gd name="connsiteY531" fmla="*/ 242894 h 425637"/>
              <a:gd name="connsiteX532" fmla="*/ 480313 w 689291"/>
              <a:gd name="connsiteY532" fmla="*/ 224681 h 425637"/>
              <a:gd name="connsiteX533" fmla="*/ 392643 w 689291"/>
              <a:gd name="connsiteY533" fmla="*/ 224681 h 425637"/>
              <a:gd name="connsiteX534" fmla="*/ 411371 w 689291"/>
              <a:gd name="connsiteY534" fmla="*/ 242421 h 425637"/>
              <a:gd name="connsiteX535" fmla="*/ 411414 w 689291"/>
              <a:gd name="connsiteY535" fmla="*/ 257670 h 425637"/>
              <a:gd name="connsiteX536" fmla="*/ 392643 w 689291"/>
              <a:gd name="connsiteY536" fmla="*/ 276441 h 425637"/>
              <a:gd name="connsiteX537" fmla="*/ 374430 w 689291"/>
              <a:gd name="connsiteY537" fmla="*/ 257670 h 425637"/>
              <a:gd name="connsiteX538" fmla="*/ 374430 w 689291"/>
              <a:gd name="connsiteY538" fmla="*/ 242894 h 425637"/>
              <a:gd name="connsiteX539" fmla="*/ 392643 w 689291"/>
              <a:gd name="connsiteY539" fmla="*/ 224681 h 425637"/>
              <a:gd name="connsiteX540" fmla="*/ 304971 w 689291"/>
              <a:gd name="connsiteY540" fmla="*/ 224681 h 425637"/>
              <a:gd name="connsiteX541" fmla="*/ 323700 w 689291"/>
              <a:gd name="connsiteY541" fmla="*/ 242421 h 425637"/>
              <a:gd name="connsiteX542" fmla="*/ 323742 w 689291"/>
              <a:gd name="connsiteY542" fmla="*/ 257670 h 425637"/>
              <a:gd name="connsiteX543" fmla="*/ 304971 w 689291"/>
              <a:gd name="connsiteY543" fmla="*/ 276441 h 425637"/>
              <a:gd name="connsiteX544" fmla="*/ 286759 w 689291"/>
              <a:gd name="connsiteY544" fmla="*/ 257670 h 425637"/>
              <a:gd name="connsiteX545" fmla="*/ 286759 w 689291"/>
              <a:gd name="connsiteY545" fmla="*/ 242894 h 425637"/>
              <a:gd name="connsiteX546" fmla="*/ 304971 w 689291"/>
              <a:gd name="connsiteY546" fmla="*/ 224681 h 425637"/>
              <a:gd name="connsiteX547" fmla="*/ 210744 w 689291"/>
              <a:gd name="connsiteY547" fmla="*/ 224681 h 425637"/>
              <a:gd name="connsiteX548" fmla="*/ 229472 w 689291"/>
              <a:gd name="connsiteY548" fmla="*/ 242421 h 425637"/>
              <a:gd name="connsiteX549" fmla="*/ 229515 w 689291"/>
              <a:gd name="connsiteY549" fmla="*/ 257670 h 425637"/>
              <a:gd name="connsiteX550" fmla="*/ 223947 w 689291"/>
              <a:gd name="connsiteY550" fmla="*/ 270873 h 425637"/>
              <a:gd name="connsiteX551" fmla="*/ 223632 w 689291"/>
              <a:gd name="connsiteY551" fmla="*/ 271007 h 425637"/>
              <a:gd name="connsiteX552" fmla="*/ 223576 w 689291"/>
              <a:gd name="connsiteY552" fmla="*/ 271140 h 425637"/>
              <a:gd name="connsiteX553" fmla="*/ 210373 w 689291"/>
              <a:gd name="connsiteY553" fmla="*/ 276708 h 425637"/>
              <a:gd name="connsiteX554" fmla="*/ 192160 w 689291"/>
              <a:gd name="connsiteY554" fmla="*/ 257936 h 425637"/>
              <a:gd name="connsiteX555" fmla="*/ 192160 w 689291"/>
              <a:gd name="connsiteY555" fmla="*/ 243160 h 425637"/>
              <a:gd name="connsiteX556" fmla="*/ 197497 w 689291"/>
              <a:gd name="connsiteY556" fmla="*/ 230285 h 425637"/>
              <a:gd name="connsiteX557" fmla="*/ 197812 w 689291"/>
              <a:gd name="connsiteY557" fmla="*/ 230155 h 425637"/>
              <a:gd name="connsiteX558" fmla="*/ 197869 w 689291"/>
              <a:gd name="connsiteY558" fmla="*/ 230019 h 425637"/>
              <a:gd name="connsiteX559" fmla="*/ 210744 w 689291"/>
              <a:gd name="connsiteY559" fmla="*/ 224681 h 425637"/>
              <a:gd name="connsiteX560" fmla="*/ 123073 w 689291"/>
              <a:gd name="connsiteY560" fmla="*/ 224681 h 425637"/>
              <a:gd name="connsiteX561" fmla="*/ 141801 w 689291"/>
              <a:gd name="connsiteY561" fmla="*/ 242421 h 425637"/>
              <a:gd name="connsiteX562" fmla="*/ 141844 w 689291"/>
              <a:gd name="connsiteY562" fmla="*/ 257670 h 425637"/>
              <a:gd name="connsiteX563" fmla="*/ 136276 w 689291"/>
              <a:gd name="connsiteY563" fmla="*/ 270873 h 425637"/>
              <a:gd name="connsiteX564" fmla="*/ 135961 w 689291"/>
              <a:gd name="connsiteY564" fmla="*/ 271007 h 425637"/>
              <a:gd name="connsiteX565" fmla="*/ 135904 w 689291"/>
              <a:gd name="connsiteY565" fmla="*/ 271140 h 425637"/>
              <a:gd name="connsiteX566" fmla="*/ 122701 w 689291"/>
              <a:gd name="connsiteY566" fmla="*/ 276708 h 425637"/>
              <a:gd name="connsiteX567" fmla="*/ 104489 w 689291"/>
              <a:gd name="connsiteY567" fmla="*/ 257936 h 425637"/>
              <a:gd name="connsiteX568" fmla="*/ 104489 w 689291"/>
              <a:gd name="connsiteY568" fmla="*/ 243160 h 425637"/>
              <a:gd name="connsiteX569" fmla="*/ 109826 w 689291"/>
              <a:gd name="connsiteY569" fmla="*/ 230285 h 425637"/>
              <a:gd name="connsiteX570" fmla="*/ 110141 w 689291"/>
              <a:gd name="connsiteY570" fmla="*/ 230155 h 425637"/>
              <a:gd name="connsiteX571" fmla="*/ 110197 w 689291"/>
              <a:gd name="connsiteY571" fmla="*/ 230019 h 425637"/>
              <a:gd name="connsiteX572" fmla="*/ 123073 w 689291"/>
              <a:gd name="connsiteY572" fmla="*/ 224681 h 425637"/>
              <a:gd name="connsiteX573" fmla="*/ 569375 w 689291"/>
              <a:gd name="connsiteY573" fmla="*/ 224316 h 425637"/>
              <a:gd name="connsiteX574" fmla="*/ 588103 w 689291"/>
              <a:gd name="connsiteY574" fmla="*/ 242056 h 425637"/>
              <a:gd name="connsiteX575" fmla="*/ 588146 w 689291"/>
              <a:gd name="connsiteY575" fmla="*/ 257304 h 425637"/>
              <a:gd name="connsiteX576" fmla="*/ 569375 w 689291"/>
              <a:gd name="connsiteY576" fmla="*/ 276076 h 425637"/>
              <a:gd name="connsiteX577" fmla="*/ 551162 w 689291"/>
              <a:gd name="connsiteY577" fmla="*/ 257304 h 425637"/>
              <a:gd name="connsiteX578" fmla="*/ 551162 w 689291"/>
              <a:gd name="connsiteY578" fmla="*/ 242528 h 425637"/>
              <a:gd name="connsiteX579" fmla="*/ 569375 w 689291"/>
              <a:gd name="connsiteY579" fmla="*/ 224316 h 425637"/>
              <a:gd name="connsiteX580" fmla="*/ 178732 w 689291"/>
              <a:gd name="connsiteY580" fmla="*/ 172594 h 425637"/>
              <a:gd name="connsiteX581" fmla="*/ 172126 w 689291"/>
              <a:gd name="connsiteY581" fmla="*/ 179652 h 425637"/>
              <a:gd name="connsiteX582" fmla="*/ 172126 w 689291"/>
              <a:gd name="connsiteY582" fmla="*/ 194429 h 425637"/>
              <a:gd name="connsiteX583" fmla="*/ 179459 w 689291"/>
              <a:gd name="connsiteY583" fmla="*/ 201207 h 425637"/>
              <a:gd name="connsiteX584" fmla="*/ 185972 w 689291"/>
              <a:gd name="connsiteY584" fmla="*/ 194695 h 425637"/>
              <a:gd name="connsiteX585" fmla="*/ 185972 w 689291"/>
              <a:gd name="connsiteY585" fmla="*/ 179919 h 425637"/>
              <a:gd name="connsiteX586" fmla="*/ 91065 w 689291"/>
              <a:gd name="connsiteY586" fmla="*/ 172594 h 425637"/>
              <a:gd name="connsiteX587" fmla="*/ 84457 w 689291"/>
              <a:gd name="connsiteY587" fmla="*/ 179652 h 425637"/>
              <a:gd name="connsiteX588" fmla="*/ 84457 w 689291"/>
              <a:gd name="connsiteY588" fmla="*/ 194429 h 425637"/>
              <a:gd name="connsiteX589" fmla="*/ 91791 w 689291"/>
              <a:gd name="connsiteY589" fmla="*/ 201207 h 425637"/>
              <a:gd name="connsiteX590" fmla="*/ 98304 w 689291"/>
              <a:gd name="connsiteY590" fmla="*/ 194695 h 425637"/>
              <a:gd name="connsiteX591" fmla="*/ 98304 w 689291"/>
              <a:gd name="connsiteY591" fmla="*/ 179919 h 425637"/>
              <a:gd name="connsiteX592" fmla="*/ 448610 w 689291"/>
              <a:gd name="connsiteY592" fmla="*/ 172264 h 425637"/>
              <a:gd name="connsiteX593" fmla="*/ 441695 w 689291"/>
              <a:gd name="connsiteY593" fmla="*/ 179652 h 425637"/>
              <a:gd name="connsiteX594" fmla="*/ 441695 w 689291"/>
              <a:gd name="connsiteY594" fmla="*/ 194429 h 425637"/>
              <a:gd name="connsiteX595" fmla="*/ 449083 w 689291"/>
              <a:gd name="connsiteY595" fmla="*/ 201259 h 425637"/>
              <a:gd name="connsiteX596" fmla="*/ 455913 w 689291"/>
              <a:gd name="connsiteY596" fmla="*/ 194429 h 425637"/>
              <a:gd name="connsiteX597" fmla="*/ 455913 w 689291"/>
              <a:gd name="connsiteY597" fmla="*/ 179652 h 425637"/>
              <a:gd name="connsiteX598" fmla="*/ 448610 w 689291"/>
              <a:gd name="connsiteY598" fmla="*/ 172264 h 425637"/>
              <a:gd name="connsiteX599" fmla="*/ 360942 w 689291"/>
              <a:gd name="connsiteY599" fmla="*/ 172264 h 425637"/>
              <a:gd name="connsiteX600" fmla="*/ 354026 w 689291"/>
              <a:gd name="connsiteY600" fmla="*/ 179652 h 425637"/>
              <a:gd name="connsiteX601" fmla="*/ 354026 w 689291"/>
              <a:gd name="connsiteY601" fmla="*/ 194429 h 425637"/>
              <a:gd name="connsiteX602" fmla="*/ 361415 w 689291"/>
              <a:gd name="connsiteY602" fmla="*/ 201259 h 425637"/>
              <a:gd name="connsiteX603" fmla="*/ 368245 w 689291"/>
              <a:gd name="connsiteY603" fmla="*/ 194429 h 425637"/>
              <a:gd name="connsiteX604" fmla="*/ 368245 w 689291"/>
              <a:gd name="connsiteY604" fmla="*/ 179652 h 425637"/>
              <a:gd name="connsiteX605" fmla="*/ 360942 w 689291"/>
              <a:gd name="connsiteY605" fmla="*/ 172264 h 425637"/>
              <a:gd name="connsiteX606" fmla="*/ 273272 w 689291"/>
              <a:gd name="connsiteY606" fmla="*/ 172264 h 425637"/>
              <a:gd name="connsiteX607" fmla="*/ 266356 w 689291"/>
              <a:gd name="connsiteY607" fmla="*/ 179652 h 425637"/>
              <a:gd name="connsiteX608" fmla="*/ 266356 w 689291"/>
              <a:gd name="connsiteY608" fmla="*/ 194429 h 425637"/>
              <a:gd name="connsiteX609" fmla="*/ 273744 w 689291"/>
              <a:gd name="connsiteY609" fmla="*/ 201259 h 425637"/>
              <a:gd name="connsiteX610" fmla="*/ 280574 w 689291"/>
              <a:gd name="connsiteY610" fmla="*/ 194429 h 425637"/>
              <a:gd name="connsiteX611" fmla="*/ 280574 w 689291"/>
              <a:gd name="connsiteY611" fmla="*/ 179652 h 425637"/>
              <a:gd name="connsiteX612" fmla="*/ 273272 w 689291"/>
              <a:gd name="connsiteY612" fmla="*/ 172264 h 425637"/>
              <a:gd name="connsiteX613" fmla="*/ 537676 w 689291"/>
              <a:gd name="connsiteY613" fmla="*/ 171898 h 425637"/>
              <a:gd name="connsiteX614" fmla="*/ 530760 w 689291"/>
              <a:gd name="connsiteY614" fmla="*/ 179286 h 425637"/>
              <a:gd name="connsiteX615" fmla="*/ 530760 w 689291"/>
              <a:gd name="connsiteY615" fmla="*/ 194062 h 425637"/>
              <a:gd name="connsiteX616" fmla="*/ 538148 w 689291"/>
              <a:gd name="connsiteY616" fmla="*/ 200892 h 425637"/>
              <a:gd name="connsiteX617" fmla="*/ 544977 w 689291"/>
              <a:gd name="connsiteY617" fmla="*/ 194062 h 425637"/>
              <a:gd name="connsiteX618" fmla="*/ 544977 w 689291"/>
              <a:gd name="connsiteY618" fmla="*/ 179286 h 425637"/>
              <a:gd name="connsiteX619" fmla="*/ 537676 w 689291"/>
              <a:gd name="connsiteY619" fmla="*/ 171898 h 425637"/>
              <a:gd name="connsiteX620" fmla="*/ 613467 w 689291"/>
              <a:gd name="connsiteY620" fmla="*/ 165724 h 425637"/>
              <a:gd name="connsiteX621" fmla="*/ 618431 w 689291"/>
              <a:gd name="connsiteY621" fmla="*/ 191073 h 425637"/>
              <a:gd name="connsiteX622" fmla="*/ 618431 w 689291"/>
              <a:gd name="connsiteY622" fmla="*/ 194062 h 425637"/>
              <a:gd name="connsiteX623" fmla="*/ 619146 w 689291"/>
              <a:gd name="connsiteY623" fmla="*/ 194723 h 425637"/>
              <a:gd name="connsiteX624" fmla="*/ 622303 w 689291"/>
              <a:gd name="connsiteY624" fmla="*/ 210848 h 425637"/>
              <a:gd name="connsiteX625" fmla="*/ 613136 w 689291"/>
              <a:gd name="connsiteY625" fmla="*/ 207126 h 425637"/>
              <a:gd name="connsiteX626" fmla="*/ 607090 w 689291"/>
              <a:gd name="connsiteY626" fmla="*/ 194535 h 425637"/>
              <a:gd name="connsiteX627" fmla="*/ 607047 w 689291"/>
              <a:gd name="connsiteY627" fmla="*/ 179286 h 425637"/>
              <a:gd name="connsiteX628" fmla="*/ 612615 w 689291"/>
              <a:gd name="connsiteY628" fmla="*/ 166083 h 425637"/>
              <a:gd name="connsiteX629" fmla="*/ 449083 w 689291"/>
              <a:gd name="connsiteY629" fmla="*/ 160881 h 425637"/>
              <a:gd name="connsiteX630" fmla="*/ 467296 w 689291"/>
              <a:gd name="connsiteY630" fmla="*/ 179652 h 425637"/>
              <a:gd name="connsiteX631" fmla="*/ 467296 w 689291"/>
              <a:gd name="connsiteY631" fmla="*/ 194429 h 425637"/>
              <a:gd name="connsiteX632" fmla="*/ 449083 w 689291"/>
              <a:gd name="connsiteY632" fmla="*/ 212641 h 425637"/>
              <a:gd name="connsiteX633" fmla="*/ 430355 w 689291"/>
              <a:gd name="connsiteY633" fmla="*/ 194901 h 425637"/>
              <a:gd name="connsiteX634" fmla="*/ 430312 w 689291"/>
              <a:gd name="connsiteY634" fmla="*/ 179652 h 425637"/>
              <a:gd name="connsiteX635" fmla="*/ 449083 w 689291"/>
              <a:gd name="connsiteY635" fmla="*/ 160881 h 425637"/>
              <a:gd name="connsiteX636" fmla="*/ 361415 w 689291"/>
              <a:gd name="connsiteY636" fmla="*/ 160881 h 425637"/>
              <a:gd name="connsiteX637" fmla="*/ 379628 w 689291"/>
              <a:gd name="connsiteY637" fmla="*/ 179652 h 425637"/>
              <a:gd name="connsiteX638" fmla="*/ 379628 w 689291"/>
              <a:gd name="connsiteY638" fmla="*/ 194429 h 425637"/>
              <a:gd name="connsiteX639" fmla="*/ 361415 w 689291"/>
              <a:gd name="connsiteY639" fmla="*/ 212641 h 425637"/>
              <a:gd name="connsiteX640" fmla="*/ 342687 w 689291"/>
              <a:gd name="connsiteY640" fmla="*/ 194901 h 425637"/>
              <a:gd name="connsiteX641" fmla="*/ 342644 w 689291"/>
              <a:gd name="connsiteY641" fmla="*/ 179652 h 425637"/>
              <a:gd name="connsiteX642" fmla="*/ 361415 w 689291"/>
              <a:gd name="connsiteY642" fmla="*/ 160881 h 425637"/>
              <a:gd name="connsiteX643" fmla="*/ 273744 w 689291"/>
              <a:gd name="connsiteY643" fmla="*/ 160881 h 425637"/>
              <a:gd name="connsiteX644" fmla="*/ 291956 w 689291"/>
              <a:gd name="connsiteY644" fmla="*/ 179652 h 425637"/>
              <a:gd name="connsiteX645" fmla="*/ 291956 w 689291"/>
              <a:gd name="connsiteY645" fmla="*/ 194429 h 425637"/>
              <a:gd name="connsiteX646" fmla="*/ 273744 w 689291"/>
              <a:gd name="connsiteY646" fmla="*/ 212641 h 425637"/>
              <a:gd name="connsiteX647" fmla="*/ 255017 w 689291"/>
              <a:gd name="connsiteY647" fmla="*/ 194901 h 425637"/>
              <a:gd name="connsiteX648" fmla="*/ 254974 w 689291"/>
              <a:gd name="connsiteY648" fmla="*/ 179652 h 425637"/>
              <a:gd name="connsiteX649" fmla="*/ 273744 w 689291"/>
              <a:gd name="connsiteY649" fmla="*/ 160881 h 425637"/>
              <a:gd name="connsiteX650" fmla="*/ 179514 w 689291"/>
              <a:gd name="connsiteY650" fmla="*/ 160881 h 425637"/>
              <a:gd name="connsiteX651" fmla="*/ 197726 w 689291"/>
              <a:gd name="connsiteY651" fmla="*/ 179652 h 425637"/>
              <a:gd name="connsiteX652" fmla="*/ 197726 w 689291"/>
              <a:gd name="connsiteY652" fmla="*/ 194429 h 425637"/>
              <a:gd name="connsiteX653" fmla="*/ 192390 w 689291"/>
              <a:gd name="connsiteY653" fmla="*/ 207304 h 425637"/>
              <a:gd name="connsiteX654" fmla="*/ 192075 w 689291"/>
              <a:gd name="connsiteY654" fmla="*/ 207434 h 425637"/>
              <a:gd name="connsiteX655" fmla="*/ 192018 w 689291"/>
              <a:gd name="connsiteY655" fmla="*/ 207570 h 425637"/>
              <a:gd name="connsiteX656" fmla="*/ 179143 w 689291"/>
              <a:gd name="connsiteY656" fmla="*/ 212908 h 425637"/>
              <a:gd name="connsiteX657" fmla="*/ 160414 w 689291"/>
              <a:gd name="connsiteY657" fmla="*/ 195168 h 425637"/>
              <a:gd name="connsiteX658" fmla="*/ 160372 w 689291"/>
              <a:gd name="connsiteY658" fmla="*/ 179919 h 425637"/>
              <a:gd name="connsiteX659" fmla="*/ 165940 w 689291"/>
              <a:gd name="connsiteY659" fmla="*/ 166716 h 425637"/>
              <a:gd name="connsiteX660" fmla="*/ 166255 w 689291"/>
              <a:gd name="connsiteY660" fmla="*/ 166583 h 425637"/>
              <a:gd name="connsiteX661" fmla="*/ 166311 w 689291"/>
              <a:gd name="connsiteY661" fmla="*/ 166448 h 425637"/>
              <a:gd name="connsiteX662" fmla="*/ 179514 w 689291"/>
              <a:gd name="connsiteY662" fmla="*/ 160881 h 425637"/>
              <a:gd name="connsiteX663" fmla="*/ 91846 w 689291"/>
              <a:gd name="connsiteY663" fmla="*/ 160881 h 425637"/>
              <a:gd name="connsiteX664" fmla="*/ 110059 w 689291"/>
              <a:gd name="connsiteY664" fmla="*/ 179652 h 425637"/>
              <a:gd name="connsiteX665" fmla="*/ 110059 w 689291"/>
              <a:gd name="connsiteY665" fmla="*/ 194429 h 425637"/>
              <a:gd name="connsiteX666" fmla="*/ 104722 w 689291"/>
              <a:gd name="connsiteY666" fmla="*/ 207304 h 425637"/>
              <a:gd name="connsiteX667" fmla="*/ 104406 w 689291"/>
              <a:gd name="connsiteY667" fmla="*/ 207434 h 425637"/>
              <a:gd name="connsiteX668" fmla="*/ 104350 w 689291"/>
              <a:gd name="connsiteY668" fmla="*/ 207570 h 425637"/>
              <a:gd name="connsiteX669" fmla="*/ 91474 w 689291"/>
              <a:gd name="connsiteY669" fmla="*/ 212908 h 425637"/>
              <a:gd name="connsiteX670" fmla="*/ 72747 w 689291"/>
              <a:gd name="connsiteY670" fmla="*/ 195168 h 425637"/>
              <a:gd name="connsiteX671" fmla="*/ 72738 w 689291"/>
              <a:gd name="connsiteY671" fmla="*/ 191940 h 425637"/>
              <a:gd name="connsiteX672" fmla="*/ 77195 w 689291"/>
              <a:gd name="connsiteY672" fmla="*/ 169269 h 425637"/>
              <a:gd name="connsiteX673" fmla="*/ 78271 w 689291"/>
              <a:gd name="connsiteY673" fmla="*/ 166716 h 425637"/>
              <a:gd name="connsiteX674" fmla="*/ 78587 w 689291"/>
              <a:gd name="connsiteY674" fmla="*/ 166583 h 425637"/>
              <a:gd name="connsiteX675" fmla="*/ 78643 w 689291"/>
              <a:gd name="connsiteY675" fmla="*/ 166448 h 425637"/>
              <a:gd name="connsiteX676" fmla="*/ 91846 w 689291"/>
              <a:gd name="connsiteY676" fmla="*/ 160881 h 425637"/>
              <a:gd name="connsiteX677" fmla="*/ 492640 w 689291"/>
              <a:gd name="connsiteY677" fmla="*/ 160662 h 425637"/>
              <a:gd name="connsiteX678" fmla="*/ 499041 w 689291"/>
              <a:gd name="connsiteY678" fmla="*/ 167063 h 425637"/>
              <a:gd name="connsiteX679" fmla="*/ 499041 w 689291"/>
              <a:gd name="connsiteY679" fmla="*/ 205850 h 425637"/>
              <a:gd name="connsiteX680" fmla="*/ 492640 w 689291"/>
              <a:gd name="connsiteY680" fmla="*/ 212250 h 425637"/>
              <a:gd name="connsiteX681" fmla="*/ 486240 w 689291"/>
              <a:gd name="connsiteY681" fmla="*/ 205850 h 425637"/>
              <a:gd name="connsiteX682" fmla="*/ 486240 w 689291"/>
              <a:gd name="connsiteY682" fmla="*/ 167063 h 425637"/>
              <a:gd name="connsiteX683" fmla="*/ 492640 w 689291"/>
              <a:gd name="connsiteY683" fmla="*/ 160662 h 425637"/>
              <a:gd name="connsiteX684" fmla="*/ 404969 w 689291"/>
              <a:gd name="connsiteY684" fmla="*/ 160662 h 425637"/>
              <a:gd name="connsiteX685" fmla="*/ 411370 w 689291"/>
              <a:gd name="connsiteY685" fmla="*/ 167063 h 425637"/>
              <a:gd name="connsiteX686" fmla="*/ 411370 w 689291"/>
              <a:gd name="connsiteY686" fmla="*/ 205850 h 425637"/>
              <a:gd name="connsiteX687" fmla="*/ 404969 w 689291"/>
              <a:gd name="connsiteY687" fmla="*/ 212250 h 425637"/>
              <a:gd name="connsiteX688" fmla="*/ 398569 w 689291"/>
              <a:gd name="connsiteY688" fmla="*/ 205850 h 425637"/>
              <a:gd name="connsiteX689" fmla="*/ 398569 w 689291"/>
              <a:gd name="connsiteY689" fmla="*/ 167063 h 425637"/>
              <a:gd name="connsiteX690" fmla="*/ 404969 w 689291"/>
              <a:gd name="connsiteY690" fmla="*/ 160662 h 425637"/>
              <a:gd name="connsiteX691" fmla="*/ 317298 w 689291"/>
              <a:gd name="connsiteY691" fmla="*/ 160662 h 425637"/>
              <a:gd name="connsiteX692" fmla="*/ 323699 w 689291"/>
              <a:gd name="connsiteY692" fmla="*/ 167063 h 425637"/>
              <a:gd name="connsiteX693" fmla="*/ 323699 w 689291"/>
              <a:gd name="connsiteY693" fmla="*/ 205850 h 425637"/>
              <a:gd name="connsiteX694" fmla="*/ 317298 w 689291"/>
              <a:gd name="connsiteY694" fmla="*/ 212250 h 425637"/>
              <a:gd name="connsiteX695" fmla="*/ 310898 w 689291"/>
              <a:gd name="connsiteY695" fmla="*/ 205850 h 425637"/>
              <a:gd name="connsiteX696" fmla="*/ 310898 w 689291"/>
              <a:gd name="connsiteY696" fmla="*/ 167063 h 425637"/>
              <a:gd name="connsiteX697" fmla="*/ 317298 w 689291"/>
              <a:gd name="connsiteY697" fmla="*/ 160662 h 425637"/>
              <a:gd name="connsiteX698" fmla="*/ 223070 w 689291"/>
              <a:gd name="connsiteY698" fmla="*/ 160662 h 425637"/>
              <a:gd name="connsiteX699" fmla="*/ 229471 w 689291"/>
              <a:gd name="connsiteY699" fmla="*/ 167063 h 425637"/>
              <a:gd name="connsiteX700" fmla="*/ 229471 w 689291"/>
              <a:gd name="connsiteY700" fmla="*/ 205850 h 425637"/>
              <a:gd name="connsiteX701" fmla="*/ 223070 w 689291"/>
              <a:gd name="connsiteY701" fmla="*/ 212250 h 425637"/>
              <a:gd name="connsiteX702" fmla="*/ 223018 w 689291"/>
              <a:gd name="connsiteY702" fmla="*/ 212198 h 425637"/>
              <a:gd name="connsiteX703" fmla="*/ 222699 w 689291"/>
              <a:gd name="connsiteY703" fmla="*/ 212517 h 425637"/>
              <a:gd name="connsiteX704" fmla="*/ 216299 w 689291"/>
              <a:gd name="connsiteY704" fmla="*/ 206117 h 425637"/>
              <a:gd name="connsiteX705" fmla="*/ 216299 w 689291"/>
              <a:gd name="connsiteY705" fmla="*/ 167329 h 425637"/>
              <a:gd name="connsiteX706" fmla="*/ 222699 w 689291"/>
              <a:gd name="connsiteY706" fmla="*/ 160929 h 425637"/>
              <a:gd name="connsiteX707" fmla="*/ 222752 w 689291"/>
              <a:gd name="connsiteY707" fmla="*/ 160981 h 425637"/>
              <a:gd name="connsiteX708" fmla="*/ 135400 w 689291"/>
              <a:gd name="connsiteY708" fmla="*/ 160662 h 425637"/>
              <a:gd name="connsiteX709" fmla="*/ 141801 w 689291"/>
              <a:gd name="connsiteY709" fmla="*/ 167063 h 425637"/>
              <a:gd name="connsiteX710" fmla="*/ 141801 w 689291"/>
              <a:gd name="connsiteY710" fmla="*/ 205850 h 425637"/>
              <a:gd name="connsiteX711" fmla="*/ 135400 w 689291"/>
              <a:gd name="connsiteY711" fmla="*/ 212250 h 425637"/>
              <a:gd name="connsiteX712" fmla="*/ 135347 w 689291"/>
              <a:gd name="connsiteY712" fmla="*/ 212198 h 425637"/>
              <a:gd name="connsiteX713" fmla="*/ 135028 w 689291"/>
              <a:gd name="connsiteY713" fmla="*/ 212517 h 425637"/>
              <a:gd name="connsiteX714" fmla="*/ 128628 w 689291"/>
              <a:gd name="connsiteY714" fmla="*/ 206117 h 425637"/>
              <a:gd name="connsiteX715" fmla="*/ 128628 w 689291"/>
              <a:gd name="connsiteY715" fmla="*/ 167329 h 425637"/>
              <a:gd name="connsiteX716" fmla="*/ 135028 w 689291"/>
              <a:gd name="connsiteY716" fmla="*/ 160929 h 425637"/>
              <a:gd name="connsiteX717" fmla="*/ 135080 w 689291"/>
              <a:gd name="connsiteY717" fmla="*/ 160981 h 425637"/>
              <a:gd name="connsiteX718" fmla="*/ 538148 w 689291"/>
              <a:gd name="connsiteY718" fmla="*/ 160515 h 425637"/>
              <a:gd name="connsiteX719" fmla="*/ 556361 w 689291"/>
              <a:gd name="connsiteY719" fmla="*/ 179286 h 425637"/>
              <a:gd name="connsiteX720" fmla="*/ 556361 w 689291"/>
              <a:gd name="connsiteY720" fmla="*/ 194062 h 425637"/>
              <a:gd name="connsiteX721" fmla="*/ 538148 w 689291"/>
              <a:gd name="connsiteY721" fmla="*/ 212275 h 425637"/>
              <a:gd name="connsiteX722" fmla="*/ 519420 w 689291"/>
              <a:gd name="connsiteY722" fmla="*/ 194535 h 425637"/>
              <a:gd name="connsiteX723" fmla="*/ 519377 w 689291"/>
              <a:gd name="connsiteY723" fmla="*/ 179286 h 425637"/>
              <a:gd name="connsiteX724" fmla="*/ 538148 w 689291"/>
              <a:gd name="connsiteY724" fmla="*/ 160515 h 425637"/>
              <a:gd name="connsiteX725" fmla="*/ 581702 w 689291"/>
              <a:gd name="connsiteY725" fmla="*/ 160296 h 425637"/>
              <a:gd name="connsiteX726" fmla="*/ 588102 w 689291"/>
              <a:gd name="connsiteY726" fmla="*/ 166696 h 425637"/>
              <a:gd name="connsiteX727" fmla="*/ 588102 w 689291"/>
              <a:gd name="connsiteY727" fmla="*/ 205485 h 425637"/>
              <a:gd name="connsiteX728" fmla="*/ 581702 w 689291"/>
              <a:gd name="connsiteY728" fmla="*/ 211884 h 425637"/>
              <a:gd name="connsiteX729" fmla="*/ 575301 w 689291"/>
              <a:gd name="connsiteY729" fmla="*/ 205485 h 425637"/>
              <a:gd name="connsiteX730" fmla="*/ 575301 w 689291"/>
              <a:gd name="connsiteY730" fmla="*/ 166696 h 425637"/>
              <a:gd name="connsiteX731" fmla="*/ 581702 w 689291"/>
              <a:gd name="connsiteY731" fmla="*/ 160296 h 425637"/>
              <a:gd name="connsiteX732" fmla="*/ 85915 w 689291"/>
              <a:gd name="connsiteY732" fmla="*/ 128342 h 425637"/>
              <a:gd name="connsiteX733" fmla="*/ 85915 w 689291"/>
              <a:gd name="connsiteY733" fmla="*/ 141332 h 425637"/>
              <a:gd name="connsiteX734" fmla="*/ 81890 w 689291"/>
              <a:gd name="connsiteY734" fmla="*/ 145384 h 425637"/>
              <a:gd name="connsiteX735" fmla="*/ 84953 w 689291"/>
              <a:gd name="connsiteY735" fmla="*/ 129803 h 425637"/>
              <a:gd name="connsiteX736" fmla="*/ 210384 w 689291"/>
              <a:gd name="connsiteY736" fmla="*/ 107506 h 425637"/>
              <a:gd name="connsiteX737" fmla="*/ 203870 w 689291"/>
              <a:gd name="connsiteY737" fmla="*/ 114018 h 425637"/>
              <a:gd name="connsiteX738" fmla="*/ 203870 w 689291"/>
              <a:gd name="connsiteY738" fmla="*/ 128794 h 425637"/>
              <a:gd name="connsiteX739" fmla="*/ 211111 w 689291"/>
              <a:gd name="connsiteY739" fmla="*/ 136119 h 425637"/>
              <a:gd name="connsiteX740" fmla="*/ 217717 w 689291"/>
              <a:gd name="connsiteY740" fmla="*/ 129060 h 425637"/>
              <a:gd name="connsiteX741" fmla="*/ 217717 w 689291"/>
              <a:gd name="connsiteY741" fmla="*/ 114285 h 425637"/>
              <a:gd name="connsiteX742" fmla="*/ 122714 w 689291"/>
              <a:gd name="connsiteY742" fmla="*/ 107506 h 425637"/>
              <a:gd name="connsiteX743" fmla="*/ 116200 w 689291"/>
              <a:gd name="connsiteY743" fmla="*/ 114018 h 425637"/>
              <a:gd name="connsiteX744" fmla="*/ 116200 w 689291"/>
              <a:gd name="connsiteY744" fmla="*/ 128794 h 425637"/>
              <a:gd name="connsiteX745" fmla="*/ 123439 w 689291"/>
              <a:gd name="connsiteY745" fmla="*/ 136119 h 425637"/>
              <a:gd name="connsiteX746" fmla="*/ 130047 w 689291"/>
              <a:gd name="connsiteY746" fmla="*/ 129060 h 425637"/>
              <a:gd name="connsiteX747" fmla="*/ 130047 w 689291"/>
              <a:gd name="connsiteY747" fmla="*/ 114285 h 425637"/>
              <a:gd name="connsiteX748" fmla="*/ 480270 w 689291"/>
              <a:gd name="connsiteY748" fmla="*/ 107188 h 425637"/>
              <a:gd name="connsiteX749" fmla="*/ 473440 w 689291"/>
              <a:gd name="connsiteY749" fmla="*/ 114018 h 425637"/>
              <a:gd name="connsiteX750" fmla="*/ 473440 w 689291"/>
              <a:gd name="connsiteY750" fmla="*/ 128794 h 425637"/>
              <a:gd name="connsiteX751" fmla="*/ 480743 w 689291"/>
              <a:gd name="connsiteY751" fmla="*/ 136183 h 425637"/>
              <a:gd name="connsiteX752" fmla="*/ 487659 w 689291"/>
              <a:gd name="connsiteY752" fmla="*/ 128794 h 425637"/>
              <a:gd name="connsiteX753" fmla="*/ 487659 w 689291"/>
              <a:gd name="connsiteY753" fmla="*/ 114018 h 425637"/>
              <a:gd name="connsiteX754" fmla="*/ 480270 w 689291"/>
              <a:gd name="connsiteY754" fmla="*/ 107188 h 425637"/>
              <a:gd name="connsiteX755" fmla="*/ 392599 w 689291"/>
              <a:gd name="connsiteY755" fmla="*/ 107188 h 425637"/>
              <a:gd name="connsiteX756" fmla="*/ 385769 w 689291"/>
              <a:gd name="connsiteY756" fmla="*/ 114018 h 425637"/>
              <a:gd name="connsiteX757" fmla="*/ 385769 w 689291"/>
              <a:gd name="connsiteY757" fmla="*/ 128794 h 425637"/>
              <a:gd name="connsiteX758" fmla="*/ 393071 w 689291"/>
              <a:gd name="connsiteY758" fmla="*/ 136183 h 425637"/>
              <a:gd name="connsiteX759" fmla="*/ 399987 w 689291"/>
              <a:gd name="connsiteY759" fmla="*/ 128794 h 425637"/>
              <a:gd name="connsiteX760" fmla="*/ 399987 w 689291"/>
              <a:gd name="connsiteY760" fmla="*/ 114018 h 425637"/>
              <a:gd name="connsiteX761" fmla="*/ 392599 w 689291"/>
              <a:gd name="connsiteY761" fmla="*/ 107188 h 425637"/>
              <a:gd name="connsiteX762" fmla="*/ 304971 w 689291"/>
              <a:gd name="connsiteY762" fmla="*/ 107188 h 425637"/>
              <a:gd name="connsiteX763" fmla="*/ 298141 w 689291"/>
              <a:gd name="connsiteY763" fmla="*/ 114018 h 425637"/>
              <a:gd name="connsiteX764" fmla="*/ 298141 w 689291"/>
              <a:gd name="connsiteY764" fmla="*/ 128794 h 425637"/>
              <a:gd name="connsiteX765" fmla="*/ 305444 w 689291"/>
              <a:gd name="connsiteY765" fmla="*/ 136183 h 425637"/>
              <a:gd name="connsiteX766" fmla="*/ 312359 w 689291"/>
              <a:gd name="connsiteY766" fmla="*/ 128794 h 425637"/>
              <a:gd name="connsiteX767" fmla="*/ 312359 w 689291"/>
              <a:gd name="connsiteY767" fmla="*/ 114018 h 425637"/>
              <a:gd name="connsiteX768" fmla="*/ 304971 w 689291"/>
              <a:gd name="connsiteY768" fmla="*/ 107188 h 425637"/>
              <a:gd name="connsiteX769" fmla="*/ 569375 w 689291"/>
              <a:gd name="connsiteY769" fmla="*/ 106823 h 425637"/>
              <a:gd name="connsiteX770" fmla="*/ 562546 w 689291"/>
              <a:gd name="connsiteY770" fmla="*/ 113653 h 425637"/>
              <a:gd name="connsiteX771" fmla="*/ 562546 w 689291"/>
              <a:gd name="connsiteY771" fmla="*/ 128428 h 425637"/>
              <a:gd name="connsiteX772" fmla="*/ 569847 w 689291"/>
              <a:gd name="connsiteY772" fmla="*/ 135816 h 425637"/>
              <a:gd name="connsiteX773" fmla="*/ 576763 w 689291"/>
              <a:gd name="connsiteY773" fmla="*/ 128428 h 425637"/>
              <a:gd name="connsiteX774" fmla="*/ 576763 w 689291"/>
              <a:gd name="connsiteY774" fmla="*/ 113653 h 425637"/>
              <a:gd name="connsiteX775" fmla="*/ 569375 w 689291"/>
              <a:gd name="connsiteY775" fmla="*/ 106823 h 425637"/>
              <a:gd name="connsiteX776" fmla="*/ 562281 w 689291"/>
              <a:gd name="connsiteY776" fmla="*/ 98380 h 425637"/>
              <a:gd name="connsiteX777" fmla="*/ 582211 w 689291"/>
              <a:gd name="connsiteY777" fmla="*/ 112182 h 425637"/>
              <a:gd name="connsiteX778" fmla="*/ 588126 w 689291"/>
              <a:gd name="connsiteY778" fmla="*/ 121211 h 425637"/>
              <a:gd name="connsiteX779" fmla="*/ 588146 w 689291"/>
              <a:gd name="connsiteY779" fmla="*/ 128428 h 425637"/>
              <a:gd name="connsiteX780" fmla="*/ 569375 w 689291"/>
              <a:gd name="connsiteY780" fmla="*/ 147199 h 425637"/>
              <a:gd name="connsiteX781" fmla="*/ 551162 w 689291"/>
              <a:gd name="connsiteY781" fmla="*/ 128428 h 425637"/>
              <a:gd name="connsiteX782" fmla="*/ 551162 w 689291"/>
              <a:gd name="connsiteY782" fmla="*/ 113653 h 425637"/>
              <a:gd name="connsiteX783" fmla="*/ 556499 w 689291"/>
              <a:gd name="connsiteY783" fmla="*/ 100777 h 425637"/>
              <a:gd name="connsiteX784" fmla="*/ 436712 w 689291"/>
              <a:gd name="connsiteY784" fmla="*/ 96145 h 425637"/>
              <a:gd name="connsiteX785" fmla="*/ 443112 w 689291"/>
              <a:gd name="connsiteY785" fmla="*/ 102545 h 425637"/>
              <a:gd name="connsiteX786" fmla="*/ 443112 w 689291"/>
              <a:gd name="connsiteY786" fmla="*/ 141332 h 425637"/>
              <a:gd name="connsiteX787" fmla="*/ 436712 w 689291"/>
              <a:gd name="connsiteY787" fmla="*/ 147776 h 425637"/>
              <a:gd name="connsiteX788" fmla="*/ 430312 w 689291"/>
              <a:gd name="connsiteY788" fmla="*/ 141375 h 425637"/>
              <a:gd name="connsiteX789" fmla="*/ 430312 w 689291"/>
              <a:gd name="connsiteY789" fmla="*/ 102545 h 425637"/>
              <a:gd name="connsiteX790" fmla="*/ 436712 w 689291"/>
              <a:gd name="connsiteY790" fmla="*/ 96145 h 425637"/>
              <a:gd name="connsiteX791" fmla="*/ 349084 w 689291"/>
              <a:gd name="connsiteY791" fmla="*/ 96145 h 425637"/>
              <a:gd name="connsiteX792" fmla="*/ 355484 w 689291"/>
              <a:gd name="connsiteY792" fmla="*/ 102545 h 425637"/>
              <a:gd name="connsiteX793" fmla="*/ 355484 w 689291"/>
              <a:gd name="connsiteY793" fmla="*/ 141332 h 425637"/>
              <a:gd name="connsiteX794" fmla="*/ 349084 w 689291"/>
              <a:gd name="connsiteY794" fmla="*/ 147776 h 425637"/>
              <a:gd name="connsiteX795" fmla="*/ 342684 w 689291"/>
              <a:gd name="connsiteY795" fmla="*/ 141375 h 425637"/>
              <a:gd name="connsiteX796" fmla="*/ 342684 w 689291"/>
              <a:gd name="connsiteY796" fmla="*/ 102545 h 425637"/>
              <a:gd name="connsiteX797" fmla="*/ 349084 w 689291"/>
              <a:gd name="connsiteY797" fmla="*/ 96145 h 425637"/>
              <a:gd name="connsiteX798" fmla="*/ 261413 w 689291"/>
              <a:gd name="connsiteY798" fmla="*/ 96145 h 425637"/>
              <a:gd name="connsiteX799" fmla="*/ 267813 w 689291"/>
              <a:gd name="connsiteY799" fmla="*/ 102545 h 425637"/>
              <a:gd name="connsiteX800" fmla="*/ 267813 w 689291"/>
              <a:gd name="connsiteY800" fmla="*/ 141332 h 425637"/>
              <a:gd name="connsiteX801" fmla="*/ 261413 w 689291"/>
              <a:gd name="connsiteY801" fmla="*/ 147776 h 425637"/>
              <a:gd name="connsiteX802" fmla="*/ 255013 w 689291"/>
              <a:gd name="connsiteY802" fmla="*/ 141375 h 425637"/>
              <a:gd name="connsiteX803" fmla="*/ 255013 w 689291"/>
              <a:gd name="connsiteY803" fmla="*/ 102545 h 425637"/>
              <a:gd name="connsiteX804" fmla="*/ 261413 w 689291"/>
              <a:gd name="connsiteY804" fmla="*/ 96145 h 425637"/>
              <a:gd name="connsiteX805" fmla="*/ 167143 w 689291"/>
              <a:gd name="connsiteY805" fmla="*/ 96145 h 425637"/>
              <a:gd name="connsiteX806" fmla="*/ 173543 w 689291"/>
              <a:gd name="connsiteY806" fmla="*/ 102545 h 425637"/>
              <a:gd name="connsiteX807" fmla="*/ 173543 w 689291"/>
              <a:gd name="connsiteY807" fmla="*/ 141332 h 425637"/>
              <a:gd name="connsiteX808" fmla="*/ 167143 w 689291"/>
              <a:gd name="connsiteY808" fmla="*/ 147776 h 425637"/>
              <a:gd name="connsiteX809" fmla="*/ 167089 w 689291"/>
              <a:gd name="connsiteY809" fmla="*/ 147722 h 425637"/>
              <a:gd name="connsiteX810" fmla="*/ 166772 w 689291"/>
              <a:gd name="connsiteY810" fmla="*/ 148042 h 425637"/>
              <a:gd name="connsiteX811" fmla="*/ 160372 w 689291"/>
              <a:gd name="connsiteY811" fmla="*/ 141642 h 425637"/>
              <a:gd name="connsiteX812" fmla="*/ 160372 w 689291"/>
              <a:gd name="connsiteY812" fmla="*/ 102811 h 425637"/>
              <a:gd name="connsiteX813" fmla="*/ 166772 w 689291"/>
              <a:gd name="connsiteY813" fmla="*/ 96411 h 425637"/>
              <a:gd name="connsiteX814" fmla="*/ 166824 w 689291"/>
              <a:gd name="connsiteY814" fmla="*/ 96463 h 425637"/>
              <a:gd name="connsiteX815" fmla="*/ 480313 w 689291"/>
              <a:gd name="connsiteY815" fmla="*/ 95806 h 425637"/>
              <a:gd name="connsiteX816" fmla="*/ 499041 w 689291"/>
              <a:gd name="connsiteY816" fmla="*/ 113546 h 425637"/>
              <a:gd name="connsiteX817" fmla="*/ 499084 w 689291"/>
              <a:gd name="connsiteY817" fmla="*/ 128794 h 425637"/>
              <a:gd name="connsiteX818" fmla="*/ 480313 w 689291"/>
              <a:gd name="connsiteY818" fmla="*/ 147565 h 425637"/>
              <a:gd name="connsiteX819" fmla="*/ 462100 w 689291"/>
              <a:gd name="connsiteY819" fmla="*/ 128794 h 425637"/>
              <a:gd name="connsiteX820" fmla="*/ 462100 w 689291"/>
              <a:gd name="connsiteY820" fmla="*/ 114018 h 425637"/>
              <a:gd name="connsiteX821" fmla="*/ 480313 w 689291"/>
              <a:gd name="connsiteY821" fmla="*/ 95806 h 425637"/>
              <a:gd name="connsiteX822" fmla="*/ 392643 w 689291"/>
              <a:gd name="connsiteY822" fmla="*/ 95806 h 425637"/>
              <a:gd name="connsiteX823" fmla="*/ 411371 w 689291"/>
              <a:gd name="connsiteY823" fmla="*/ 113546 h 425637"/>
              <a:gd name="connsiteX824" fmla="*/ 411414 w 689291"/>
              <a:gd name="connsiteY824" fmla="*/ 128794 h 425637"/>
              <a:gd name="connsiteX825" fmla="*/ 392643 w 689291"/>
              <a:gd name="connsiteY825" fmla="*/ 147565 h 425637"/>
              <a:gd name="connsiteX826" fmla="*/ 374430 w 689291"/>
              <a:gd name="connsiteY826" fmla="*/ 128794 h 425637"/>
              <a:gd name="connsiteX827" fmla="*/ 374430 w 689291"/>
              <a:gd name="connsiteY827" fmla="*/ 114018 h 425637"/>
              <a:gd name="connsiteX828" fmla="*/ 392643 w 689291"/>
              <a:gd name="connsiteY828" fmla="*/ 95806 h 425637"/>
              <a:gd name="connsiteX829" fmla="*/ 304971 w 689291"/>
              <a:gd name="connsiteY829" fmla="*/ 95806 h 425637"/>
              <a:gd name="connsiteX830" fmla="*/ 323700 w 689291"/>
              <a:gd name="connsiteY830" fmla="*/ 113546 h 425637"/>
              <a:gd name="connsiteX831" fmla="*/ 323742 w 689291"/>
              <a:gd name="connsiteY831" fmla="*/ 128794 h 425637"/>
              <a:gd name="connsiteX832" fmla="*/ 304971 w 689291"/>
              <a:gd name="connsiteY832" fmla="*/ 147565 h 425637"/>
              <a:gd name="connsiteX833" fmla="*/ 286759 w 689291"/>
              <a:gd name="connsiteY833" fmla="*/ 128794 h 425637"/>
              <a:gd name="connsiteX834" fmla="*/ 286759 w 689291"/>
              <a:gd name="connsiteY834" fmla="*/ 114018 h 425637"/>
              <a:gd name="connsiteX835" fmla="*/ 304971 w 689291"/>
              <a:gd name="connsiteY835" fmla="*/ 95806 h 425637"/>
              <a:gd name="connsiteX836" fmla="*/ 210744 w 689291"/>
              <a:gd name="connsiteY836" fmla="*/ 95806 h 425637"/>
              <a:gd name="connsiteX837" fmla="*/ 229472 w 689291"/>
              <a:gd name="connsiteY837" fmla="*/ 113546 h 425637"/>
              <a:gd name="connsiteX838" fmla="*/ 229515 w 689291"/>
              <a:gd name="connsiteY838" fmla="*/ 128794 h 425637"/>
              <a:gd name="connsiteX839" fmla="*/ 223947 w 689291"/>
              <a:gd name="connsiteY839" fmla="*/ 141997 h 425637"/>
              <a:gd name="connsiteX840" fmla="*/ 223632 w 689291"/>
              <a:gd name="connsiteY840" fmla="*/ 142130 h 425637"/>
              <a:gd name="connsiteX841" fmla="*/ 223576 w 689291"/>
              <a:gd name="connsiteY841" fmla="*/ 142263 h 425637"/>
              <a:gd name="connsiteX842" fmla="*/ 210373 w 689291"/>
              <a:gd name="connsiteY842" fmla="*/ 147831 h 425637"/>
              <a:gd name="connsiteX843" fmla="*/ 192160 w 689291"/>
              <a:gd name="connsiteY843" fmla="*/ 129060 h 425637"/>
              <a:gd name="connsiteX844" fmla="*/ 192160 w 689291"/>
              <a:gd name="connsiteY844" fmla="*/ 114285 h 425637"/>
              <a:gd name="connsiteX845" fmla="*/ 197497 w 689291"/>
              <a:gd name="connsiteY845" fmla="*/ 101410 h 425637"/>
              <a:gd name="connsiteX846" fmla="*/ 197812 w 689291"/>
              <a:gd name="connsiteY846" fmla="*/ 101279 h 425637"/>
              <a:gd name="connsiteX847" fmla="*/ 197869 w 689291"/>
              <a:gd name="connsiteY847" fmla="*/ 101142 h 425637"/>
              <a:gd name="connsiteX848" fmla="*/ 210744 w 689291"/>
              <a:gd name="connsiteY848" fmla="*/ 95806 h 425637"/>
              <a:gd name="connsiteX849" fmla="*/ 123073 w 689291"/>
              <a:gd name="connsiteY849" fmla="*/ 95806 h 425637"/>
              <a:gd name="connsiteX850" fmla="*/ 141801 w 689291"/>
              <a:gd name="connsiteY850" fmla="*/ 113546 h 425637"/>
              <a:gd name="connsiteX851" fmla="*/ 141844 w 689291"/>
              <a:gd name="connsiteY851" fmla="*/ 128794 h 425637"/>
              <a:gd name="connsiteX852" fmla="*/ 136276 w 689291"/>
              <a:gd name="connsiteY852" fmla="*/ 141997 h 425637"/>
              <a:gd name="connsiteX853" fmla="*/ 135961 w 689291"/>
              <a:gd name="connsiteY853" fmla="*/ 142130 h 425637"/>
              <a:gd name="connsiteX854" fmla="*/ 135904 w 689291"/>
              <a:gd name="connsiteY854" fmla="*/ 142263 h 425637"/>
              <a:gd name="connsiteX855" fmla="*/ 122701 w 689291"/>
              <a:gd name="connsiteY855" fmla="*/ 147831 h 425637"/>
              <a:gd name="connsiteX856" fmla="*/ 104489 w 689291"/>
              <a:gd name="connsiteY856" fmla="*/ 129060 h 425637"/>
              <a:gd name="connsiteX857" fmla="*/ 104489 w 689291"/>
              <a:gd name="connsiteY857" fmla="*/ 114285 h 425637"/>
              <a:gd name="connsiteX858" fmla="*/ 109826 w 689291"/>
              <a:gd name="connsiteY858" fmla="*/ 101410 h 425637"/>
              <a:gd name="connsiteX859" fmla="*/ 110141 w 689291"/>
              <a:gd name="connsiteY859" fmla="*/ 101279 h 425637"/>
              <a:gd name="connsiteX860" fmla="*/ 110197 w 689291"/>
              <a:gd name="connsiteY860" fmla="*/ 101142 h 425637"/>
              <a:gd name="connsiteX861" fmla="*/ 123073 w 689291"/>
              <a:gd name="connsiteY861" fmla="*/ 95806 h 425637"/>
              <a:gd name="connsiteX862" fmla="*/ 525818 w 689291"/>
              <a:gd name="connsiteY862" fmla="*/ 95778 h 425637"/>
              <a:gd name="connsiteX863" fmla="*/ 532218 w 689291"/>
              <a:gd name="connsiteY863" fmla="*/ 102178 h 425637"/>
              <a:gd name="connsiteX864" fmla="*/ 532218 w 689291"/>
              <a:gd name="connsiteY864" fmla="*/ 140966 h 425637"/>
              <a:gd name="connsiteX865" fmla="*/ 525818 w 689291"/>
              <a:gd name="connsiteY865" fmla="*/ 147409 h 425637"/>
              <a:gd name="connsiteX866" fmla="*/ 519417 w 689291"/>
              <a:gd name="connsiteY866" fmla="*/ 141010 h 425637"/>
              <a:gd name="connsiteX867" fmla="*/ 519417 w 689291"/>
              <a:gd name="connsiteY867" fmla="*/ 102178 h 425637"/>
              <a:gd name="connsiteX868" fmla="*/ 525818 w 689291"/>
              <a:gd name="connsiteY868" fmla="*/ 95778 h 425637"/>
              <a:gd name="connsiteX869" fmla="*/ 499147 w 689291"/>
              <a:gd name="connsiteY869" fmla="*/ 73621 h 425637"/>
              <a:gd name="connsiteX870" fmla="*/ 503721 w 689291"/>
              <a:gd name="connsiteY870" fmla="*/ 74567 h 425637"/>
              <a:gd name="connsiteX871" fmla="*/ 505756 w 689291"/>
              <a:gd name="connsiteY871" fmla="*/ 77921 h 425637"/>
              <a:gd name="connsiteX872" fmla="*/ 507642 w 689291"/>
              <a:gd name="connsiteY872" fmla="*/ 84001 h 425637"/>
              <a:gd name="connsiteX873" fmla="*/ 516722 w 689291"/>
              <a:gd name="connsiteY873" fmla="*/ 80678 h 425637"/>
              <a:gd name="connsiteX874" fmla="*/ 517789 w 689291"/>
              <a:gd name="connsiteY874" fmla="*/ 81759 h 425637"/>
              <a:gd name="connsiteX875" fmla="*/ 519884 w 689291"/>
              <a:gd name="connsiteY875" fmla="*/ 79520 h 425637"/>
              <a:gd name="connsiteX876" fmla="*/ 522694 w 689291"/>
              <a:gd name="connsiteY876" fmla="*/ 78492 h 425637"/>
              <a:gd name="connsiteX877" fmla="*/ 533454 w 689291"/>
              <a:gd name="connsiteY877" fmla="*/ 80718 h 425637"/>
              <a:gd name="connsiteX878" fmla="*/ 530564 w 689291"/>
              <a:gd name="connsiteY878" fmla="*/ 87573 h 425637"/>
              <a:gd name="connsiteX879" fmla="*/ 517360 w 689291"/>
              <a:gd name="connsiteY879" fmla="*/ 93141 h 425637"/>
              <a:gd name="connsiteX880" fmla="*/ 499147 w 689291"/>
              <a:gd name="connsiteY880" fmla="*/ 74370 h 425637"/>
              <a:gd name="connsiteX881" fmla="*/ 480203 w 689291"/>
              <a:gd name="connsiteY881" fmla="*/ 71275 h 425637"/>
              <a:gd name="connsiteX882" fmla="*/ 480203 w 689291"/>
              <a:gd name="connsiteY882" fmla="*/ 86948 h 425637"/>
              <a:gd name="connsiteX883" fmla="*/ 473802 w 689291"/>
              <a:gd name="connsiteY883" fmla="*/ 93348 h 425637"/>
              <a:gd name="connsiteX884" fmla="*/ 467402 w 689291"/>
              <a:gd name="connsiteY884" fmla="*/ 86948 h 425637"/>
              <a:gd name="connsiteX885" fmla="*/ 467402 w 689291"/>
              <a:gd name="connsiteY885" fmla="*/ 73698 h 425637"/>
              <a:gd name="connsiteX886" fmla="*/ 133031 w 689291"/>
              <a:gd name="connsiteY886" fmla="*/ 59720 h 425637"/>
              <a:gd name="connsiteX887" fmla="*/ 133031 w 689291"/>
              <a:gd name="connsiteY887" fmla="*/ 85755 h 425637"/>
              <a:gd name="connsiteX888" fmla="*/ 126631 w 689291"/>
              <a:gd name="connsiteY888" fmla="*/ 92155 h 425637"/>
              <a:gd name="connsiteX889" fmla="*/ 120232 w 689291"/>
              <a:gd name="connsiteY889" fmla="*/ 85755 h 425637"/>
              <a:gd name="connsiteX890" fmla="*/ 120232 w 689291"/>
              <a:gd name="connsiteY890" fmla="*/ 76207 h 425637"/>
              <a:gd name="connsiteX891" fmla="*/ 129467 w 689291"/>
              <a:gd name="connsiteY891" fmla="*/ 62176 h 425637"/>
              <a:gd name="connsiteX892" fmla="*/ 413671 w 689291"/>
              <a:gd name="connsiteY892" fmla="*/ 54301 h 425637"/>
              <a:gd name="connsiteX893" fmla="*/ 422860 w 689291"/>
              <a:gd name="connsiteY893" fmla="*/ 63727 h 425637"/>
              <a:gd name="connsiteX894" fmla="*/ 422860 w 689291"/>
              <a:gd name="connsiteY894" fmla="*/ 74370 h 425637"/>
              <a:gd name="connsiteX895" fmla="*/ 430162 w 689291"/>
              <a:gd name="connsiteY895" fmla="*/ 81759 h 425637"/>
              <a:gd name="connsiteX896" fmla="*/ 435196 w 689291"/>
              <a:gd name="connsiteY896" fmla="*/ 76381 h 425637"/>
              <a:gd name="connsiteX897" fmla="*/ 438004 w 689291"/>
              <a:gd name="connsiteY897" fmla="*/ 79261 h 425637"/>
              <a:gd name="connsiteX898" fmla="*/ 447126 w 689291"/>
              <a:gd name="connsiteY898" fmla="*/ 77535 h 425637"/>
              <a:gd name="connsiteX899" fmla="*/ 442893 w 689291"/>
              <a:gd name="connsiteY899" fmla="*/ 87573 h 425637"/>
              <a:gd name="connsiteX900" fmla="*/ 429690 w 689291"/>
              <a:gd name="connsiteY900" fmla="*/ 93141 h 425637"/>
              <a:gd name="connsiteX901" fmla="*/ 411477 w 689291"/>
              <a:gd name="connsiteY901" fmla="*/ 74370 h 425637"/>
              <a:gd name="connsiteX902" fmla="*/ 411477 w 689291"/>
              <a:gd name="connsiteY902" fmla="*/ 59594 h 425637"/>
              <a:gd name="connsiteX903" fmla="*/ 345485 w 689291"/>
              <a:gd name="connsiteY903" fmla="*/ 51572 h 425637"/>
              <a:gd name="connsiteX904" fmla="*/ 338655 w 689291"/>
              <a:gd name="connsiteY904" fmla="*/ 58401 h 425637"/>
              <a:gd name="connsiteX905" fmla="*/ 338655 w 689291"/>
              <a:gd name="connsiteY905" fmla="*/ 73178 h 425637"/>
              <a:gd name="connsiteX906" fmla="*/ 345958 w 689291"/>
              <a:gd name="connsiteY906" fmla="*/ 80566 h 425637"/>
              <a:gd name="connsiteX907" fmla="*/ 352874 w 689291"/>
              <a:gd name="connsiteY907" fmla="*/ 73178 h 425637"/>
              <a:gd name="connsiteX908" fmla="*/ 352874 w 689291"/>
              <a:gd name="connsiteY908" fmla="*/ 58401 h 425637"/>
              <a:gd name="connsiteX909" fmla="*/ 345485 w 689291"/>
              <a:gd name="connsiteY909" fmla="*/ 51572 h 425637"/>
              <a:gd name="connsiteX910" fmla="*/ 257815 w 689291"/>
              <a:gd name="connsiteY910" fmla="*/ 51572 h 425637"/>
              <a:gd name="connsiteX911" fmla="*/ 250985 w 689291"/>
              <a:gd name="connsiteY911" fmla="*/ 58401 h 425637"/>
              <a:gd name="connsiteX912" fmla="*/ 250985 w 689291"/>
              <a:gd name="connsiteY912" fmla="*/ 73178 h 425637"/>
              <a:gd name="connsiteX913" fmla="*/ 258288 w 689291"/>
              <a:gd name="connsiteY913" fmla="*/ 80566 h 425637"/>
              <a:gd name="connsiteX914" fmla="*/ 265203 w 689291"/>
              <a:gd name="connsiteY914" fmla="*/ 73178 h 425637"/>
              <a:gd name="connsiteX915" fmla="*/ 265203 w 689291"/>
              <a:gd name="connsiteY915" fmla="*/ 58401 h 425637"/>
              <a:gd name="connsiteX916" fmla="*/ 257815 w 689291"/>
              <a:gd name="connsiteY916" fmla="*/ 51572 h 425637"/>
              <a:gd name="connsiteX917" fmla="*/ 170187 w 689291"/>
              <a:gd name="connsiteY917" fmla="*/ 51572 h 425637"/>
              <a:gd name="connsiteX918" fmla="*/ 163358 w 689291"/>
              <a:gd name="connsiteY918" fmla="*/ 58401 h 425637"/>
              <a:gd name="connsiteX919" fmla="*/ 163358 w 689291"/>
              <a:gd name="connsiteY919" fmla="*/ 73178 h 425637"/>
              <a:gd name="connsiteX920" fmla="*/ 170660 w 689291"/>
              <a:gd name="connsiteY920" fmla="*/ 80566 h 425637"/>
              <a:gd name="connsiteX921" fmla="*/ 177575 w 689291"/>
              <a:gd name="connsiteY921" fmla="*/ 73178 h 425637"/>
              <a:gd name="connsiteX922" fmla="*/ 177575 w 689291"/>
              <a:gd name="connsiteY922" fmla="*/ 58401 h 425637"/>
              <a:gd name="connsiteX923" fmla="*/ 170187 w 689291"/>
              <a:gd name="connsiteY923" fmla="*/ 51572 h 425637"/>
              <a:gd name="connsiteX924" fmla="*/ 386134 w 689291"/>
              <a:gd name="connsiteY924" fmla="*/ 41759 h 425637"/>
              <a:gd name="connsiteX925" fmla="*/ 392534 w 689291"/>
              <a:gd name="connsiteY925" fmla="*/ 48160 h 425637"/>
              <a:gd name="connsiteX926" fmla="*/ 392534 w 689291"/>
              <a:gd name="connsiteY926" fmla="*/ 86948 h 425637"/>
              <a:gd name="connsiteX927" fmla="*/ 386134 w 689291"/>
              <a:gd name="connsiteY927" fmla="*/ 93348 h 425637"/>
              <a:gd name="connsiteX928" fmla="*/ 379733 w 689291"/>
              <a:gd name="connsiteY928" fmla="*/ 86948 h 425637"/>
              <a:gd name="connsiteX929" fmla="*/ 379733 w 689291"/>
              <a:gd name="connsiteY929" fmla="*/ 48160 h 425637"/>
              <a:gd name="connsiteX930" fmla="*/ 386134 w 689291"/>
              <a:gd name="connsiteY930" fmla="*/ 41759 h 425637"/>
              <a:gd name="connsiteX931" fmla="*/ 301928 w 689291"/>
              <a:gd name="connsiteY931" fmla="*/ 40567 h 425637"/>
              <a:gd name="connsiteX932" fmla="*/ 308328 w 689291"/>
              <a:gd name="connsiteY932" fmla="*/ 46968 h 425637"/>
              <a:gd name="connsiteX933" fmla="*/ 308328 w 689291"/>
              <a:gd name="connsiteY933" fmla="*/ 85755 h 425637"/>
              <a:gd name="connsiteX934" fmla="*/ 301928 w 689291"/>
              <a:gd name="connsiteY934" fmla="*/ 92155 h 425637"/>
              <a:gd name="connsiteX935" fmla="*/ 295528 w 689291"/>
              <a:gd name="connsiteY935" fmla="*/ 85755 h 425637"/>
              <a:gd name="connsiteX936" fmla="*/ 295528 w 689291"/>
              <a:gd name="connsiteY936" fmla="*/ 46968 h 425637"/>
              <a:gd name="connsiteX937" fmla="*/ 301928 w 689291"/>
              <a:gd name="connsiteY937" fmla="*/ 40567 h 425637"/>
              <a:gd name="connsiteX938" fmla="*/ 214300 w 689291"/>
              <a:gd name="connsiteY938" fmla="*/ 40567 h 425637"/>
              <a:gd name="connsiteX939" fmla="*/ 220700 w 689291"/>
              <a:gd name="connsiteY939" fmla="*/ 46968 h 425637"/>
              <a:gd name="connsiteX940" fmla="*/ 220700 w 689291"/>
              <a:gd name="connsiteY940" fmla="*/ 85755 h 425637"/>
              <a:gd name="connsiteX941" fmla="*/ 214300 w 689291"/>
              <a:gd name="connsiteY941" fmla="*/ 92155 h 425637"/>
              <a:gd name="connsiteX942" fmla="*/ 207900 w 689291"/>
              <a:gd name="connsiteY942" fmla="*/ 85755 h 425637"/>
              <a:gd name="connsiteX943" fmla="*/ 207900 w 689291"/>
              <a:gd name="connsiteY943" fmla="*/ 46968 h 425637"/>
              <a:gd name="connsiteX944" fmla="*/ 214300 w 689291"/>
              <a:gd name="connsiteY944" fmla="*/ 40567 h 425637"/>
              <a:gd name="connsiteX945" fmla="*/ 345529 w 689291"/>
              <a:gd name="connsiteY945" fmla="*/ 40189 h 425637"/>
              <a:gd name="connsiteX946" fmla="*/ 364257 w 689291"/>
              <a:gd name="connsiteY946" fmla="*/ 57930 h 425637"/>
              <a:gd name="connsiteX947" fmla="*/ 364300 w 689291"/>
              <a:gd name="connsiteY947" fmla="*/ 73178 h 425637"/>
              <a:gd name="connsiteX948" fmla="*/ 345529 w 689291"/>
              <a:gd name="connsiteY948" fmla="*/ 91949 h 425637"/>
              <a:gd name="connsiteX949" fmla="*/ 327316 w 689291"/>
              <a:gd name="connsiteY949" fmla="*/ 73178 h 425637"/>
              <a:gd name="connsiteX950" fmla="*/ 327316 w 689291"/>
              <a:gd name="connsiteY950" fmla="*/ 58401 h 425637"/>
              <a:gd name="connsiteX951" fmla="*/ 345529 w 689291"/>
              <a:gd name="connsiteY951" fmla="*/ 40189 h 425637"/>
              <a:gd name="connsiteX952" fmla="*/ 257858 w 689291"/>
              <a:gd name="connsiteY952" fmla="*/ 40189 h 425637"/>
              <a:gd name="connsiteX953" fmla="*/ 276586 w 689291"/>
              <a:gd name="connsiteY953" fmla="*/ 57930 h 425637"/>
              <a:gd name="connsiteX954" fmla="*/ 276629 w 689291"/>
              <a:gd name="connsiteY954" fmla="*/ 73178 h 425637"/>
              <a:gd name="connsiteX955" fmla="*/ 257858 w 689291"/>
              <a:gd name="connsiteY955" fmla="*/ 91949 h 425637"/>
              <a:gd name="connsiteX956" fmla="*/ 239646 w 689291"/>
              <a:gd name="connsiteY956" fmla="*/ 73178 h 425637"/>
              <a:gd name="connsiteX957" fmla="*/ 239646 w 689291"/>
              <a:gd name="connsiteY957" fmla="*/ 58401 h 425637"/>
              <a:gd name="connsiteX958" fmla="*/ 257858 w 689291"/>
              <a:gd name="connsiteY958" fmla="*/ 40189 h 425637"/>
              <a:gd name="connsiteX959" fmla="*/ 170187 w 689291"/>
              <a:gd name="connsiteY959" fmla="*/ 40189 h 425637"/>
              <a:gd name="connsiteX960" fmla="*/ 188916 w 689291"/>
              <a:gd name="connsiteY960" fmla="*/ 57930 h 425637"/>
              <a:gd name="connsiteX961" fmla="*/ 188958 w 689291"/>
              <a:gd name="connsiteY961" fmla="*/ 73178 h 425637"/>
              <a:gd name="connsiteX962" fmla="*/ 170187 w 689291"/>
              <a:gd name="connsiteY962" fmla="*/ 91949 h 425637"/>
              <a:gd name="connsiteX963" fmla="*/ 151975 w 689291"/>
              <a:gd name="connsiteY963" fmla="*/ 73178 h 425637"/>
              <a:gd name="connsiteX964" fmla="*/ 151975 w 689291"/>
              <a:gd name="connsiteY964" fmla="*/ 58401 h 425637"/>
              <a:gd name="connsiteX965" fmla="*/ 170187 w 689291"/>
              <a:gd name="connsiteY965" fmla="*/ 40189 h 425637"/>
              <a:gd name="connsiteX966" fmla="*/ 188915 w 689291"/>
              <a:gd name="connsiteY966" fmla="*/ 21208 h 425637"/>
              <a:gd name="connsiteX967" fmla="*/ 188915 w 689291"/>
              <a:gd name="connsiteY967" fmla="*/ 21358 h 425637"/>
              <a:gd name="connsiteX968" fmla="*/ 182514 w 689291"/>
              <a:gd name="connsiteY968" fmla="*/ 27758 h 425637"/>
              <a:gd name="connsiteX969" fmla="*/ 181248 w 689291"/>
              <a:gd name="connsiteY969" fmla="*/ 26492 h 425637"/>
              <a:gd name="connsiteX970" fmla="*/ 351455 w 689291"/>
              <a:gd name="connsiteY970" fmla="*/ 15543 h 425637"/>
              <a:gd name="connsiteX971" fmla="*/ 364256 w 689291"/>
              <a:gd name="connsiteY971" fmla="*/ 20197 h 425637"/>
              <a:gd name="connsiteX972" fmla="*/ 364256 w 689291"/>
              <a:gd name="connsiteY972" fmla="*/ 21358 h 425637"/>
              <a:gd name="connsiteX973" fmla="*/ 357855 w 689291"/>
              <a:gd name="connsiteY973" fmla="*/ 27758 h 425637"/>
              <a:gd name="connsiteX974" fmla="*/ 351455 w 689291"/>
              <a:gd name="connsiteY974" fmla="*/ 21358 h 425637"/>
              <a:gd name="connsiteX975" fmla="*/ 244844 w 689291"/>
              <a:gd name="connsiteY975" fmla="*/ 3245 h 425637"/>
              <a:gd name="connsiteX976" fmla="*/ 244844 w 689291"/>
              <a:gd name="connsiteY976" fmla="*/ 9936 h 425637"/>
              <a:gd name="connsiteX977" fmla="*/ 226631 w 689291"/>
              <a:gd name="connsiteY977" fmla="*/ 28149 h 425637"/>
              <a:gd name="connsiteX978" fmla="*/ 213949 w 689291"/>
              <a:gd name="connsiteY978" fmla="*/ 23000 h 425637"/>
              <a:gd name="connsiteX979" fmla="*/ 208874 w 689291"/>
              <a:gd name="connsiteY979" fmla="*/ 12430 h 425637"/>
              <a:gd name="connsiteX980" fmla="*/ 219242 w 689291"/>
              <a:gd name="connsiteY980" fmla="*/ 9145 h 425637"/>
              <a:gd name="connsiteX981" fmla="*/ 219242 w 689291"/>
              <a:gd name="connsiteY981" fmla="*/ 9936 h 425637"/>
              <a:gd name="connsiteX982" fmla="*/ 226631 w 689291"/>
              <a:gd name="connsiteY982" fmla="*/ 16766 h 425637"/>
              <a:gd name="connsiteX983" fmla="*/ 233461 w 689291"/>
              <a:gd name="connsiteY983" fmla="*/ 9936 h 425637"/>
              <a:gd name="connsiteX984" fmla="*/ 233461 w 689291"/>
              <a:gd name="connsiteY984" fmla="*/ 4641 h 425637"/>
              <a:gd name="connsiteX985" fmla="*/ 234515 w 689291"/>
              <a:gd name="connsiteY985" fmla="*/ 4307 h 425637"/>
              <a:gd name="connsiteX986" fmla="*/ 295548 w 689291"/>
              <a:gd name="connsiteY986" fmla="*/ 2231 h 425637"/>
              <a:gd name="connsiteX987" fmla="*/ 306911 w 689291"/>
              <a:gd name="connsiteY987" fmla="*/ 3555 h 425637"/>
              <a:gd name="connsiteX988" fmla="*/ 306911 w 689291"/>
              <a:gd name="connsiteY988" fmla="*/ 9936 h 425637"/>
              <a:gd name="connsiteX989" fmla="*/ 314299 w 689291"/>
              <a:gd name="connsiteY989" fmla="*/ 16766 h 425637"/>
              <a:gd name="connsiteX990" fmla="*/ 321128 w 689291"/>
              <a:gd name="connsiteY990" fmla="*/ 9936 h 425637"/>
              <a:gd name="connsiteX991" fmla="*/ 321128 w 689291"/>
              <a:gd name="connsiteY991" fmla="*/ 5211 h 425637"/>
              <a:gd name="connsiteX992" fmla="*/ 323940 w 689291"/>
              <a:gd name="connsiteY992" fmla="*/ 5539 h 425637"/>
              <a:gd name="connsiteX993" fmla="*/ 332511 w 689291"/>
              <a:gd name="connsiteY993" fmla="*/ 8655 h 425637"/>
              <a:gd name="connsiteX994" fmla="*/ 332511 w 689291"/>
              <a:gd name="connsiteY994" fmla="*/ 9936 h 425637"/>
              <a:gd name="connsiteX995" fmla="*/ 314299 w 689291"/>
              <a:gd name="connsiteY995" fmla="*/ 28149 h 425637"/>
              <a:gd name="connsiteX996" fmla="*/ 295570 w 689291"/>
              <a:gd name="connsiteY996" fmla="*/ 10409 h 425637"/>
              <a:gd name="connsiteX997" fmla="*/ 276404 w 689291"/>
              <a:gd name="connsiteY997" fmla="*/ 0 h 425637"/>
              <a:gd name="connsiteX998" fmla="*/ 276586 w 689291"/>
              <a:gd name="connsiteY998" fmla="*/ 21 h 425637"/>
              <a:gd name="connsiteX999" fmla="*/ 276586 w 689291"/>
              <a:gd name="connsiteY999" fmla="*/ 21358 h 425637"/>
              <a:gd name="connsiteX1000" fmla="*/ 270185 w 689291"/>
              <a:gd name="connsiteY1000" fmla="*/ 27758 h 425637"/>
              <a:gd name="connsiteX1001" fmla="*/ 263785 w 689291"/>
              <a:gd name="connsiteY1001" fmla="*/ 21358 h 425637"/>
              <a:gd name="connsiteX1002" fmla="*/ 263785 w 689291"/>
              <a:gd name="connsiteY1002" fmla="*/ 1297 h 42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Lst>
            <a:rect l="l" t="t" r="r" b="b"/>
            <a:pathLst>
              <a:path w="689291" h="425637">
                <a:moveTo>
                  <a:pt x="301556" y="409819"/>
                </a:moveTo>
                <a:cubicBezTo>
                  <a:pt x="305078" y="409819"/>
                  <a:pt x="307956" y="412697"/>
                  <a:pt x="307956" y="416220"/>
                </a:cubicBezTo>
                <a:lnTo>
                  <a:pt x="307956" y="425637"/>
                </a:lnTo>
                <a:lnTo>
                  <a:pt x="295156" y="425637"/>
                </a:lnTo>
                <a:lnTo>
                  <a:pt x="295156" y="416220"/>
                </a:lnTo>
                <a:cubicBezTo>
                  <a:pt x="295156" y="412697"/>
                  <a:pt x="298033" y="409819"/>
                  <a:pt x="301556" y="409819"/>
                </a:cubicBezTo>
                <a:close/>
                <a:moveTo>
                  <a:pt x="213927" y="409819"/>
                </a:moveTo>
                <a:cubicBezTo>
                  <a:pt x="217449" y="409819"/>
                  <a:pt x="220327" y="412697"/>
                  <a:pt x="220327" y="416220"/>
                </a:cubicBezTo>
                <a:lnTo>
                  <a:pt x="220327" y="425637"/>
                </a:lnTo>
                <a:lnTo>
                  <a:pt x="207527" y="425637"/>
                </a:lnTo>
                <a:lnTo>
                  <a:pt x="207527" y="416220"/>
                </a:lnTo>
                <a:cubicBezTo>
                  <a:pt x="207527" y="412697"/>
                  <a:pt x="210405" y="409819"/>
                  <a:pt x="213927" y="409819"/>
                </a:cubicBezTo>
                <a:close/>
                <a:moveTo>
                  <a:pt x="126259" y="409819"/>
                </a:moveTo>
                <a:cubicBezTo>
                  <a:pt x="129781" y="409819"/>
                  <a:pt x="132659" y="412697"/>
                  <a:pt x="132659" y="416220"/>
                </a:cubicBezTo>
                <a:lnTo>
                  <a:pt x="132659" y="425637"/>
                </a:lnTo>
                <a:lnTo>
                  <a:pt x="119859" y="425637"/>
                </a:lnTo>
                <a:lnTo>
                  <a:pt x="119859" y="416220"/>
                </a:lnTo>
                <a:cubicBezTo>
                  <a:pt x="119859" y="412697"/>
                  <a:pt x="122737" y="409819"/>
                  <a:pt x="126259" y="409819"/>
                </a:cubicBezTo>
                <a:close/>
                <a:moveTo>
                  <a:pt x="345157" y="409440"/>
                </a:moveTo>
                <a:cubicBezTo>
                  <a:pt x="349989" y="409440"/>
                  <a:pt x="354466" y="411394"/>
                  <a:pt x="357838" y="414589"/>
                </a:cubicBezTo>
                <a:lnTo>
                  <a:pt x="363144" y="425637"/>
                </a:lnTo>
                <a:lnTo>
                  <a:pt x="350320" y="425637"/>
                </a:lnTo>
                <a:lnTo>
                  <a:pt x="345113" y="420823"/>
                </a:lnTo>
                <a:lnTo>
                  <a:pt x="340299" y="425637"/>
                </a:lnTo>
                <a:lnTo>
                  <a:pt x="327779" y="425637"/>
                </a:lnTo>
                <a:lnTo>
                  <a:pt x="332281" y="414777"/>
                </a:lnTo>
                <a:cubicBezTo>
                  <a:pt x="335577" y="411480"/>
                  <a:pt x="340131" y="409440"/>
                  <a:pt x="345157" y="409440"/>
                </a:cubicBezTo>
                <a:close/>
                <a:moveTo>
                  <a:pt x="257485" y="409440"/>
                </a:moveTo>
                <a:cubicBezTo>
                  <a:pt x="262318" y="409440"/>
                  <a:pt x="266796" y="411394"/>
                  <a:pt x="270168" y="414589"/>
                </a:cubicBezTo>
                <a:lnTo>
                  <a:pt x="275472" y="425637"/>
                </a:lnTo>
                <a:lnTo>
                  <a:pt x="262650" y="425637"/>
                </a:lnTo>
                <a:lnTo>
                  <a:pt x="257442" y="420823"/>
                </a:lnTo>
                <a:lnTo>
                  <a:pt x="252628" y="425637"/>
                </a:lnTo>
                <a:lnTo>
                  <a:pt x="240109" y="425637"/>
                </a:lnTo>
                <a:lnTo>
                  <a:pt x="244610" y="414777"/>
                </a:lnTo>
                <a:cubicBezTo>
                  <a:pt x="247907" y="411480"/>
                  <a:pt x="252460" y="409440"/>
                  <a:pt x="257485" y="409440"/>
                </a:cubicBezTo>
                <a:close/>
                <a:moveTo>
                  <a:pt x="169815" y="409440"/>
                </a:moveTo>
                <a:cubicBezTo>
                  <a:pt x="174648" y="409440"/>
                  <a:pt x="179126" y="411394"/>
                  <a:pt x="182498" y="414589"/>
                </a:cubicBezTo>
                <a:lnTo>
                  <a:pt x="187803" y="425637"/>
                </a:lnTo>
                <a:lnTo>
                  <a:pt x="175022" y="425637"/>
                </a:lnTo>
                <a:lnTo>
                  <a:pt x="169815" y="420823"/>
                </a:lnTo>
                <a:lnTo>
                  <a:pt x="165001" y="425637"/>
                </a:lnTo>
                <a:lnTo>
                  <a:pt x="152438" y="425637"/>
                </a:lnTo>
                <a:lnTo>
                  <a:pt x="156940" y="414777"/>
                </a:lnTo>
                <a:cubicBezTo>
                  <a:pt x="160237" y="411480"/>
                  <a:pt x="164790" y="409440"/>
                  <a:pt x="169815" y="409440"/>
                </a:cubicBezTo>
                <a:close/>
                <a:moveTo>
                  <a:pt x="75588" y="409440"/>
                </a:moveTo>
                <a:cubicBezTo>
                  <a:pt x="80420" y="409440"/>
                  <a:pt x="84898" y="411394"/>
                  <a:pt x="88269" y="414589"/>
                </a:cubicBezTo>
                <a:lnTo>
                  <a:pt x="93575" y="425637"/>
                </a:lnTo>
                <a:lnTo>
                  <a:pt x="80751" y="425637"/>
                </a:lnTo>
                <a:lnTo>
                  <a:pt x="75544" y="420823"/>
                </a:lnTo>
                <a:lnTo>
                  <a:pt x="71867" y="424500"/>
                </a:lnTo>
                <a:lnTo>
                  <a:pt x="59722" y="421991"/>
                </a:lnTo>
                <a:lnTo>
                  <a:pt x="62712" y="414777"/>
                </a:lnTo>
                <a:cubicBezTo>
                  <a:pt x="66009" y="411480"/>
                  <a:pt x="70562" y="409440"/>
                  <a:pt x="75588" y="409440"/>
                </a:cubicBezTo>
                <a:close/>
                <a:moveTo>
                  <a:pt x="566331" y="409186"/>
                </a:moveTo>
                <a:cubicBezTo>
                  <a:pt x="569853" y="409186"/>
                  <a:pt x="572730" y="412064"/>
                  <a:pt x="572730" y="415587"/>
                </a:cubicBezTo>
                <a:lnTo>
                  <a:pt x="572730" y="425637"/>
                </a:lnTo>
                <a:lnTo>
                  <a:pt x="559931" y="425637"/>
                </a:lnTo>
                <a:lnTo>
                  <a:pt x="559931" y="415587"/>
                </a:lnTo>
                <a:cubicBezTo>
                  <a:pt x="559931" y="412064"/>
                  <a:pt x="562809" y="409186"/>
                  <a:pt x="566331" y="409186"/>
                </a:cubicBezTo>
                <a:close/>
                <a:moveTo>
                  <a:pt x="478702" y="409186"/>
                </a:moveTo>
                <a:cubicBezTo>
                  <a:pt x="482225" y="409186"/>
                  <a:pt x="485103" y="412064"/>
                  <a:pt x="485103" y="415587"/>
                </a:cubicBezTo>
                <a:lnTo>
                  <a:pt x="485103" y="425637"/>
                </a:lnTo>
                <a:lnTo>
                  <a:pt x="482952" y="425637"/>
                </a:lnTo>
                <a:lnTo>
                  <a:pt x="472302" y="425637"/>
                </a:lnTo>
                <a:lnTo>
                  <a:pt x="472302" y="415587"/>
                </a:lnTo>
                <a:cubicBezTo>
                  <a:pt x="472302" y="412064"/>
                  <a:pt x="475180" y="409186"/>
                  <a:pt x="478702" y="409186"/>
                </a:cubicBezTo>
                <a:close/>
                <a:moveTo>
                  <a:pt x="391035" y="409186"/>
                </a:moveTo>
                <a:cubicBezTo>
                  <a:pt x="394557" y="409186"/>
                  <a:pt x="397435" y="412064"/>
                  <a:pt x="397435" y="415587"/>
                </a:cubicBezTo>
                <a:lnTo>
                  <a:pt x="397435" y="425637"/>
                </a:lnTo>
                <a:lnTo>
                  <a:pt x="387582" y="425637"/>
                </a:lnTo>
                <a:lnTo>
                  <a:pt x="384634" y="425637"/>
                </a:lnTo>
                <a:lnTo>
                  <a:pt x="384634" y="415587"/>
                </a:lnTo>
                <a:cubicBezTo>
                  <a:pt x="384634" y="412064"/>
                  <a:pt x="387512" y="409186"/>
                  <a:pt x="391035" y="409186"/>
                </a:cubicBezTo>
                <a:close/>
                <a:moveTo>
                  <a:pt x="609931" y="408808"/>
                </a:moveTo>
                <a:cubicBezTo>
                  <a:pt x="614764" y="408808"/>
                  <a:pt x="619242" y="410762"/>
                  <a:pt x="622614" y="413957"/>
                </a:cubicBezTo>
                <a:lnTo>
                  <a:pt x="626938" y="422963"/>
                </a:lnTo>
                <a:lnTo>
                  <a:pt x="615448" y="425329"/>
                </a:lnTo>
                <a:lnTo>
                  <a:pt x="609888" y="420191"/>
                </a:lnTo>
                <a:lnTo>
                  <a:pt x="604442" y="425637"/>
                </a:lnTo>
                <a:lnTo>
                  <a:pt x="592293" y="425637"/>
                </a:lnTo>
                <a:lnTo>
                  <a:pt x="597056" y="414145"/>
                </a:lnTo>
                <a:cubicBezTo>
                  <a:pt x="600353" y="410848"/>
                  <a:pt x="604906" y="408808"/>
                  <a:pt x="609931" y="408808"/>
                </a:cubicBezTo>
                <a:close/>
                <a:moveTo>
                  <a:pt x="522261" y="408808"/>
                </a:moveTo>
                <a:cubicBezTo>
                  <a:pt x="527093" y="408808"/>
                  <a:pt x="531571" y="410762"/>
                  <a:pt x="534943" y="413957"/>
                </a:cubicBezTo>
                <a:lnTo>
                  <a:pt x="540551" y="425637"/>
                </a:lnTo>
                <a:lnTo>
                  <a:pt x="528109" y="425637"/>
                </a:lnTo>
                <a:lnTo>
                  <a:pt x="522218" y="420191"/>
                </a:lnTo>
                <a:lnTo>
                  <a:pt x="516771" y="425637"/>
                </a:lnTo>
                <a:lnTo>
                  <a:pt x="504621" y="425637"/>
                </a:lnTo>
                <a:lnTo>
                  <a:pt x="509385" y="414145"/>
                </a:lnTo>
                <a:cubicBezTo>
                  <a:pt x="512682" y="410848"/>
                  <a:pt x="517235" y="408808"/>
                  <a:pt x="522261" y="408808"/>
                </a:cubicBezTo>
                <a:close/>
                <a:moveTo>
                  <a:pt x="434591" y="408808"/>
                </a:moveTo>
                <a:cubicBezTo>
                  <a:pt x="439423" y="408808"/>
                  <a:pt x="443901" y="410762"/>
                  <a:pt x="447273" y="413957"/>
                </a:cubicBezTo>
                <a:lnTo>
                  <a:pt x="452881" y="425637"/>
                </a:lnTo>
                <a:lnTo>
                  <a:pt x="440482" y="425637"/>
                </a:lnTo>
                <a:lnTo>
                  <a:pt x="434591" y="420191"/>
                </a:lnTo>
                <a:lnTo>
                  <a:pt x="429144" y="425637"/>
                </a:lnTo>
                <a:lnTo>
                  <a:pt x="416951" y="425637"/>
                </a:lnTo>
                <a:lnTo>
                  <a:pt x="421715" y="414145"/>
                </a:lnTo>
                <a:cubicBezTo>
                  <a:pt x="425011" y="410848"/>
                  <a:pt x="429565" y="408808"/>
                  <a:pt x="434591" y="408808"/>
                </a:cubicBezTo>
                <a:close/>
                <a:moveTo>
                  <a:pt x="313454" y="357023"/>
                </a:moveTo>
                <a:cubicBezTo>
                  <a:pt x="310447" y="357023"/>
                  <a:pt x="306538" y="360073"/>
                  <a:pt x="306538" y="364410"/>
                </a:cubicBezTo>
                <a:lnTo>
                  <a:pt x="306538" y="379188"/>
                </a:lnTo>
                <a:cubicBezTo>
                  <a:pt x="306839" y="382753"/>
                  <a:pt x="310189" y="386017"/>
                  <a:pt x="313927" y="386017"/>
                </a:cubicBezTo>
                <a:cubicBezTo>
                  <a:pt x="317621" y="386017"/>
                  <a:pt x="320756" y="382881"/>
                  <a:pt x="320756" y="379188"/>
                </a:cubicBezTo>
                <a:lnTo>
                  <a:pt x="320756" y="364410"/>
                </a:lnTo>
                <a:cubicBezTo>
                  <a:pt x="320756" y="360674"/>
                  <a:pt x="317492" y="357366"/>
                  <a:pt x="313454" y="357023"/>
                </a:cubicBezTo>
                <a:close/>
                <a:moveTo>
                  <a:pt x="225786" y="357023"/>
                </a:moveTo>
                <a:cubicBezTo>
                  <a:pt x="222779" y="357023"/>
                  <a:pt x="218870" y="360073"/>
                  <a:pt x="218870" y="364410"/>
                </a:cubicBezTo>
                <a:lnTo>
                  <a:pt x="218870" y="379188"/>
                </a:lnTo>
                <a:cubicBezTo>
                  <a:pt x="219172" y="382753"/>
                  <a:pt x="222522" y="386017"/>
                  <a:pt x="226258" y="386017"/>
                </a:cubicBezTo>
                <a:cubicBezTo>
                  <a:pt x="229952" y="386017"/>
                  <a:pt x="233088" y="382881"/>
                  <a:pt x="233088" y="379188"/>
                </a:cubicBezTo>
                <a:lnTo>
                  <a:pt x="233088" y="364410"/>
                </a:lnTo>
                <a:cubicBezTo>
                  <a:pt x="233088" y="360674"/>
                  <a:pt x="229823" y="357366"/>
                  <a:pt x="225786" y="357023"/>
                </a:cubicBezTo>
                <a:close/>
                <a:moveTo>
                  <a:pt x="138115" y="357023"/>
                </a:moveTo>
                <a:cubicBezTo>
                  <a:pt x="135108" y="357023"/>
                  <a:pt x="131199" y="360073"/>
                  <a:pt x="131199" y="364410"/>
                </a:cubicBezTo>
                <a:lnTo>
                  <a:pt x="131199" y="379188"/>
                </a:lnTo>
                <a:cubicBezTo>
                  <a:pt x="131500" y="382753"/>
                  <a:pt x="134851" y="386017"/>
                  <a:pt x="138588" y="386017"/>
                </a:cubicBezTo>
                <a:cubicBezTo>
                  <a:pt x="142282" y="386017"/>
                  <a:pt x="145418" y="382881"/>
                  <a:pt x="145418" y="379188"/>
                </a:cubicBezTo>
                <a:lnTo>
                  <a:pt x="145418" y="364410"/>
                </a:lnTo>
                <a:cubicBezTo>
                  <a:pt x="145418" y="360674"/>
                  <a:pt x="142153" y="357366"/>
                  <a:pt x="138115" y="357023"/>
                </a:cubicBezTo>
                <a:close/>
                <a:moveTo>
                  <a:pt x="43885" y="357023"/>
                </a:moveTo>
                <a:cubicBezTo>
                  <a:pt x="40878" y="357023"/>
                  <a:pt x="36969" y="360073"/>
                  <a:pt x="36969" y="364410"/>
                </a:cubicBezTo>
                <a:lnTo>
                  <a:pt x="36969" y="379188"/>
                </a:lnTo>
                <a:cubicBezTo>
                  <a:pt x="37270" y="382753"/>
                  <a:pt x="40620" y="386017"/>
                  <a:pt x="44358" y="386017"/>
                </a:cubicBezTo>
                <a:cubicBezTo>
                  <a:pt x="48052" y="386017"/>
                  <a:pt x="51187" y="382881"/>
                  <a:pt x="51187" y="379188"/>
                </a:cubicBezTo>
                <a:lnTo>
                  <a:pt x="51187" y="364410"/>
                </a:lnTo>
                <a:cubicBezTo>
                  <a:pt x="51187" y="360674"/>
                  <a:pt x="47923" y="357366"/>
                  <a:pt x="43885" y="357023"/>
                </a:cubicBezTo>
                <a:close/>
                <a:moveTo>
                  <a:pt x="672460" y="356390"/>
                </a:moveTo>
                <a:cubicBezTo>
                  <a:pt x="669453" y="356390"/>
                  <a:pt x="665544" y="359440"/>
                  <a:pt x="665544" y="363778"/>
                </a:cubicBezTo>
                <a:lnTo>
                  <a:pt x="665544" y="378555"/>
                </a:lnTo>
                <a:cubicBezTo>
                  <a:pt x="665845" y="382120"/>
                  <a:pt x="669195" y="385385"/>
                  <a:pt x="672932" y="385385"/>
                </a:cubicBezTo>
                <a:cubicBezTo>
                  <a:pt x="676626" y="385385"/>
                  <a:pt x="679761" y="382249"/>
                  <a:pt x="679761" y="378555"/>
                </a:cubicBezTo>
                <a:lnTo>
                  <a:pt x="679761" y="363778"/>
                </a:lnTo>
                <a:cubicBezTo>
                  <a:pt x="679761" y="360041"/>
                  <a:pt x="676497" y="356733"/>
                  <a:pt x="672460" y="356390"/>
                </a:cubicBezTo>
                <a:close/>
                <a:moveTo>
                  <a:pt x="578229" y="356390"/>
                </a:moveTo>
                <a:cubicBezTo>
                  <a:pt x="575222" y="356390"/>
                  <a:pt x="571313" y="359440"/>
                  <a:pt x="571313" y="363778"/>
                </a:cubicBezTo>
                <a:lnTo>
                  <a:pt x="571313" y="378555"/>
                </a:lnTo>
                <a:cubicBezTo>
                  <a:pt x="571614" y="382120"/>
                  <a:pt x="574964" y="385385"/>
                  <a:pt x="578702" y="385385"/>
                </a:cubicBezTo>
                <a:cubicBezTo>
                  <a:pt x="582395" y="385385"/>
                  <a:pt x="585531" y="382249"/>
                  <a:pt x="585531" y="378555"/>
                </a:cubicBezTo>
                <a:lnTo>
                  <a:pt x="585531" y="363778"/>
                </a:lnTo>
                <a:cubicBezTo>
                  <a:pt x="585531" y="360041"/>
                  <a:pt x="582266" y="356733"/>
                  <a:pt x="578229" y="356390"/>
                </a:cubicBezTo>
                <a:close/>
                <a:moveTo>
                  <a:pt x="490561" y="356390"/>
                </a:moveTo>
                <a:cubicBezTo>
                  <a:pt x="487554" y="356390"/>
                  <a:pt x="483646" y="359440"/>
                  <a:pt x="483646" y="363778"/>
                </a:cubicBezTo>
                <a:lnTo>
                  <a:pt x="483646" y="378555"/>
                </a:lnTo>
                <a:cubicBezTo>
                  <a:pt x="483946" y="382120"/>
                  <a:pt x="487296" y="385385"/>
                  <a:pt x="491033" y="385385"/>
                </a:cubicBezTo>
                <a:cubicBezTo>
                  <a:pt x="494728" y="385385"/>
                  <a:pt x="497863" y="382249"/>
                  <a:pt x="497863" y="378555"/>
                </a:cubicBezTo>
                <a:lnTo>
                  <a:pt x="497863" y="363778"/>
                </a:lnTo>
                <a:cubicBezTo>
                  <a:pt x="497863" y="360041"/>
                  <a:pt x="494599" y="356733"/>
                  <a:pt x="490561" y="356390"/>
                </a:cubicBezTo>
                <a:close/>
                <a:moveTo>
                  <a:pt x="402891" y="356390"/>
                </a:moveTo>
                <a:cubicBezTo>
                  <a:pt x="399884" y="356390"/>
                  <a:pt x="395975" y="359440"/>
                  <a:pt x="395975" y="363778"/>
                </a:cubicBezTo>
                <a:lnTo>
                  <a:pt x="395975" y="378555"/>
                </a:lnTo>
                <a:cubicBezTo>
                  <a:pt x="396276" y="382120"/>
                  <a:pt x="399626" y="385385"/>
                  <a:pt x="403363" y="385385"/>
                </a:cubicBezTo>
                <a:cubicBezTo>
                  <a:pt x="407058" y="385385"/>
                  <a:pt x="410192" y="382249"/>
                  <a:pt x="410192" y="378555"/>
                </a:cubicBezTo>
                <a:lnTo>
                  <a:pt x="410192" y="363778"/>
                </a:lnTo>
                <a:cubicBezTo>
                  <a:pt x="410192" y="360041"/>
                  <a:pt x="406929" y="356733"/>
                  <a:pt x="402891" y="356390"/>
                </a:cubicBezTo>
                <a:close/>
                <a:moveTo>
                  <a:pt x="313927" y="345640"/>
                </a:moveTo>
                <a:cubicBezTo>
                  <a:pt x="324364" y="346499"/>
                  <a:pt x="332139" y="354747"/>
                  <a:pt x="332139" y="364410"/>
                </a:cubicBezTo>
                <a:lnTo>
                  <a:pt x="332139" y="379188"/>
                </a:lnTo>
                <a:cubicBezTo>
                  <a:pt x="332139" y="389238"/>
                  <a:pt x="323977" y="397400"/>
                  <a:pt x="313927" y="397400"/>
                </a:cubicBezTo>
                <a:cubicBezTo>
                  <a:pt x="304261" y="397400"/>
                  <a:pt x="296015" y="389582"/>
                  <a:pt x="295198" y="379660"/>
                </a:cubicBezTo>
                <a:lnTo>
                  <a:pt x="295156" y="364410"/>
                </a:lnTo>
                <a:cubicBezTo>
                  <a:pt x="295156" y="354231"/>
                  <a:pt x="303746" y="345640"/>
                  <a:pt x="313927" y="345640"/>
                </a:cubicBezTo>
                <a:close/>
                <a:moveTo>
                  <a:pt x="226258" y="345640"/>
                </a:moveTo>
                <a:cubicBezTo>
                  <a:pt x="236697" y="346499"/>
                  <a:pt x="244471" y="354747"/>
                  <a:pt x="244471" y="364410"/>
                </a:cubicBezTo>
                <a:lnTo>
                  <a:pt x="244471" y="379188"/>
                </a:lnTo>
                <a:cubicBezTo>
                  <a:pt x="244471" y="389238"/>
                  <a:pt x="236310" y="397400"/>
                  <a:pt x="226258" y="397400"/>
                </a:cubicBezTo>
                <a:cubicBezTo>
                  <a:pt x="216594" y="397400"/>
                  <a:pt x="208347" y="389582"/>
                  <a:pt x="207530" y="379660"/>
                </a:cubicBezTo>
                <a:lnTo>
                  <a:pt x="207488" y="364410"/>
                </a:lnTo>
                <a:cubicBezTo>
                  <a:pt x="207488" y="354231"/>
                  <a:pt x="216079" y="345640"/>
                  <a:pt x="226258" y="345640"/>
                </a:cubicBezTo>
                <a:close/>
                <a:moveTo>
                  <a:pt x="138588" y="345640"/>
                </a:moveTo>
                <a:cubicBezTo>
                  <a:pt x="149026" y="346499"/>
                  <a:pt x="156800" y="354747"/>
                  <a:pt x="156800" y="364410"/>
                </a:cubicBezTo>
                <a:lnTo>
                  <a:pt x="156800" y="379188"/>
                </a:lnTo>
                <a:cubicBezTo>
                  <a:pt x="156800" y="389238"/>
                  <a:pt x="148639" y="397400"/>
                  <a:pt x="138588" y="397400"/>
                </a:cubicBezTo>
                <a:cubicBezTo>
                  <a:pt x="128923" y="397400"/>
                  <a:pt x="120676" y="389582"/>
                  <a:pt x="119860" y="379660"/>
                </a:cubicBezTo>
                <a:lnTo>
                  <a:pt x="119817" y="364410"/>
                </a:lnTo>
                <a:cubicBezTo>
                  <a:pt x="119817" y="354231"/>
                  <a:pt x="128407" y="345640"/>
                  <a:pt x="138588" y="345640"/>
                </a:cubicBezTo>
                <a:close/>
                <a:moveTo>
                  <a:pt x="44358" y="345640"/>
                </a:moveTo>
                <a:cubicBezTo>
                  <a:pt x="54796" y="346499"/>
                  <a:pt x="62570" y="354747"/>
                  <a:pt x="62570" y="364410"/>
                </a:cubicBezTo>
                <a:lnTo>
                  <a:pt x="62570" y="379188"/>
                </a:lnTo>
                <a:cubicBezTo>
                  <a:pt x="62570" y="389238"/>
                  <a:pt x="54409" y="397400"/>
                  <a:pt x="44358" y="397400"/>
                </a:cubicBezTo>
                <a:cubicBezTo>
                  <a:pt x="34692" y="397400"/>
                  <a:pt x="26446" y="389582"/>
                  <a:pt x="25629" y="379660"/>
                </a:cubicBezTo>
                <a:lnTo>
                  <a:pt x="25587" y="364410"/>
                </a:lnTo>
                <a:cubicBezTo>
                  <a:pt x="25587" y="354231"/>
                  <a:pt x="34177" y="345640"/>
                  <a:pt x="44358" y="345640"/>
                </a:cubicBezTo>
                <a:close/>
                <a:moveTo>
                  <a:pt x="357483" y="345421"/>
                </a:moveTo>
                <a:cubicBezTo>
                  <a:pt x="361005" y="345421"/>
                  <a:pt x="363884" y="348299"/>
                  <a:pt x="363884" y="351822"/>
                </a:cubicBezTo>
                <a:lnTo>
                  <a:pt x="363884" y="390609"/>
                </a:lnTo>
                <a:cubicBezTo>
                  <a:pt x="363884" y="394132"/>
                  <a:pt x="361005" y="397009"/>
                  <a:pt x="357483" y="397009"/>
                </a:cubicBezTo>
                <a:cubicBezTo>
                  <a:pt x="353961" y="397009"/>
                  <a:pt x="351083" y="394132"/>
                  <a:pt x="351083" y="390609"/>
                </a:cubicBezTo>
                <a:lnTo>
                  <a:pt x="351083" y="351822"/>
                </a:lnTo>
                <a:cubicBezTo>
                  <a:pt x="351083" y="348299"/>
                  <a:pt x="353961" y="345421"/>
                  <a:pt x="357483" y="345421"/>
                </a:cubicBezTo>
                <a:close/>
                <a:moveTo>
                  <a:pt x="269812" y="345421"/>
                </a:moveTo>
                <a:cubicBezTo>
                  <a:pt x="273335" y="345421"/>
                  <a:pt x="276213" y="348299"/>
                  <a:pt x="276213" y="351822"/>
                </a:cubicBezTo>
                <a:lnTo>
                  <a:pt x="276213" y="390609"/>
                </a:lnTo>
                <a:cubicBezTo>
                  <a:pt x="276213" y="394132"/>
                  <a:pt x="273335" y="397009"/>
                  <a:pt x="269812" y="397009"/>
                </a:cubicBezTo>
                <a:cubicBezTo>
                  <a:pt x="266290" y="397009"/>
                  <a:pt x="263412" y="394132"/>
                  <a:pt x="263412" y="390609"/>
                </a:cubicBezTo>
                <a:lnTo>
                  <a:pt x="263412" y="351822"/>
                </a:lnTo>
                <a:cubicBezTo>
                  <a:pt x="263412" y="348299"/>
                  <a:pt x="266290" y="345421"/>
                  <a:pt x="269812" y="345421"/>
                </a:cubicBezTo>
                <a:close/>
                <a:moveTo>
                  <a:pt x="182142" y="345421"/>
                </a:moveTo>
                <a:cubicBezTo>
                  <a:pt x="185665" y="345421"/>
                  <a:pt x="188543" y="348299"/>
                  <a:pt x="188543" y="351822"/>
                </a:cubicBezTo>
                <a:lnTo>
                  <a:pt x="188543" y="390609"/>
                </a:lnTo>
                <a:cubicBezTo>
                  <a:pt x="188543" y="394132"/>
                  <a:pt x="185665" y="397009"/>
                  <a:pt x="182142" y="397009"/>
                </a:cubicBezTo>
                <a:cubicBezTo>
                  <a:pt x="178620" y="397009"/>
                  <a:pt x="175742" y="394132"/>
                  <a:pt x="175742" y="390609"/>
                </a:cubicBezTo>
                <a:lnTo>
                  <a:pt x="175742" y="351822"/>
                </a:lnTo>
                <a:cubicBezTo>
                  <a:pt x="175742" y="348299"/>
                  <a:pt x="178620" y="345421"/>
                  <a:pt x="182142" y="345421"/>
                </a:cubicBezTo>
                <a:close/>
                <a:moveTo>
                  <a:pt x="87914" y="345421"/>
                </a:moveTo>
                <a:cubicBezTo>
                  <a:pt x="91437" y="345421"/>
                  <a:pt x="94315" y="348299"/>
                  <a:pt x="94315" y="351822"/>
                </a:cubicBezTo>
                <a:lnTo>
                  <a:pt x="94315" y="390609"/>
                </a:lnTo>
                <a:cubicBezTo>
                  <a:pt x="94315" y="394132"/>
                  <a:pt x="91437" y="397009"/>
                  <a:pt x="87914" y="397009"/>
                </a:cubicBezTo>
                <a:cubicBezTo>
                  <a:pt x="84392" y="397009"/>
                  <a:pt x="81514" y="394132"/>
                  <a:pt x="81514" y="390609"/>
                </a:cubicBezTo>
                <a:lnTo>
                  <a:pt x="81514" y="351822"/>
                </a:lnTo>
                <a:cubicBezTo>
                  <a:pt x="81514" y="348299"/>
                  <a:pt x="84392" y="345421"/>
                  <a:pt x="87914" y="345421"/>
                </a:cubicBezTo>
                <a:close/>
                <a:moveTo>
                  <a:pt x="243" y="345421"/>
                </a:moveTo>
                <a:cubicBezTo>
                  <a:pt x="3766" y="345421"/>
                  <a:pt x="6644" y="348299"/>
                  <a:pt x="6644" y="351822"/>
                </a:cubicBezTo>
                <a:lnTo>
                  <a:pt x="6644" y="377865"/>
                </a:lnTo>
                <a:lnTo>
                  <a:pt x="6035" y="376928"/>
                </a:lnTo>
                <a:cubicBezTo>
                  <a:pt x="2145" y="367362"/>
                  <a:pt x="0" y="356830"/>
                  <a:pt x="0" y="345752"/>
                </a:cubicBezTo>
                <a:lnTo>
                  <a:pt x="21" y="345643"/>
                </a:lnTo>
                <a:close/>
                <a:moveTo>
                  <a:pt x="672932" y="345007"/>
                </a:moveTo>
                <a:cubicBezTo>
                  <a:pt x="678151" y="345437"/>
                  <a:pt x="682704" y="347714"/>
                  <a:pt x="685953" y="351091"/>
                </a:cubicBezTo>
                <a:lnTo>
                  <a:pt x="689291" y="359249"/>
                </a:lnTo>
                <a:lnTo>
                  <a:pt x="685814" y="376928"/>
                </a:lnTo>
                <a:lnTo>
                  <a:pt x="672785" y="396708"/>
                </a:lnTo>
                <a:lnTo>
                  <a:pt x="660250" y="391618"/>
                </a:lnTo>
                <a:cubicBezTo>
                  <a:pt x="656878" y="388423"/>
                  <a:pt x="654612" y="383988"/>
                  <a:pt x="654204" y="379027"/>
                </a:cubicBezTo>
                <a:lnTo>
                  <a:pt x="654161" y="363778"/>
                </a:lnTo>
                <a:cubicBezTo>
                  <a:pt x="654161" y="353598"/>
                  <a:pt x="662752" y="345007"/>
                  <a:pt x="672932" y="345007"/>
                </a:cubicBezTo>
                <a:close/>
                <a:moveTo>
                  <a:pt x="578702" y="345007"/>
                </a:moveTo>
                <a:cubicBezTo>
                  <a:pt x="589139" y="345867"/>
                  <a:pt x="596915" y="354114"/>
                  <a:pt x="596915" y="363778"/>
                </a:cubicBezTo>
                <a:lnTo>
                  <a:pt x="596915" y="378555"/>
                </a:lnTo>
                <a:cubicBezTo>
                  <a:pt x="596915" y="388606"/>
                  <a:pt x="588753" y="396767"/>
                  <a:pt x="578702" y="396767"/>
                </a:cubicBezTo>
                <a:cubicBezTo>
                  <a:pt x="569037" y="396767"/>
                  <a:pt x="560789" y="388950"/>
                  <a:pt x="559974" y="379027"/>
                </a:cubicBezTo>
                <a:lnTo>
                  <a:pt x="559931" y="363778"/>
                </a:lnTo>
                <a:cubicBezTo>
                  <a:pt x="559931" y="353598"/>
                  <a:pt x="568522" y="345007"/>
                  <a:pt x="578702" y="345007"/>
                </a:cubicBezTo>
                <a:close/>
                <a:moveTo>
                  <a:pt x="491033" y="345007"/>
                </a:moveTo>
                <a:cubicBezTo>
                  <a:pt x="501472" y="345867"/>
                  <a:pt x="509246" y="354114"/>
                  <a:pt x="509246" y="363778"/>
                </a:cubicBezTo>
                <a:lnTo>
                  <a:pt x="509246" y="378555"/>
                </a:lnTo>
                <a:cubicBezTo>
                  <a:pt x="509246" y="388606"/>
                  <a:pt x="501085" y="396767"/>
                  <a:pt x="491033" y="396767"/>
                </a:cubicBezTo>
                <a:cubicBezTo>
                  <a:pt x="481368" y="396767"/>
                  <a:pt x="473122" y="388950"/>
                  <a:pt x="472305" y="379027"/>
                </a:cubicBezTo>
                <a:lnTo>
                  <a:pt x="472262" y="363778"/>
                </a:lnTo>
                <a:cubicBezTo>
                  <a:pt x="472262" y="353598"/>
                  <a:pt x="480853" y="345007"/>
                  <a:pt x="491033" y="345007"/>
                </a:cubicBezTo>
                <a:close/>
                <a:moveTo>
                  <a:pt x="403363" y="345007"/>
                </a:moveTo>
                <a:cubicBezTo>
                  <a:pt x="413801" y="345867"/>
                  <a:pt x="421576" y="354114"/>
                  <a:pt x="421576" y="363778"/>
                </a:cubicBezTo>
                <a:lnTo>
                  <a:pt x="421576" y="378555"/>
                </a:lnTo>
                <a:cubicBezTo>
                  <a:pt x="421576" y="388606"/>
                  <a:pt x="413414" y="396767"/>
                  <a:pt x="403363" y="396767"/>
                </a:cubicBezTo>
                <a:cubicBezTo>
                  <a:pt x="393699" y="396767"/>
                  <a:pt x="385452" y="388950"/>
                  <a:pt x="384635" y="379027"/>
                </a:cubicBezTo>
                <a:lnTo>
                  <a:pt x="384592" y="363778"/>
                </a:lnTo>
                <a:cubicBezTo>
                  <a:pt x="384592" y="353598"/>
                  <a:pt x="393183" y="345007"/>
                  <a:pt x="403363" y="345007"/>
                </a:cubicBezTo>
                <a:close/>
                <a:moveTo>
                  <a:pt x="622258" y="344788"/>
                </a:moveTo>
                <a:cubicBezTo>
                  <a:pt x="625781" y="344788"/>
                  <a:pt x="628659" y="347666"/>
                  <a:pt x="628659" y="351189"/>
                </a:cubicBezTo>
                <a:lnTo>
                  <a:pt x="628659" y="389976"/>
                </a:lnTo>
                <a:cubicBezTo>
                  <a:pt x="628659" y="393499"/>
                  <a:pt x="625781" y="396376"/>
                  <a:pt x="622258" y="396376"/>
                </a:cubicBezTo>
                <a:cubicBezTo>
                  <a:pt x="618737" y="396376"/>
                  <a:pt x="615858" y="393499"/>
                  <a:pt x="615858" y="389976"/>
                </a:cubicBezTo>
                <a:lnTo>
                  <a:pt x="615858" y="351189"/>
                </a:lnTo>
                <a:cubicBezTo>
                  <a:pt x="615858" y="347666"/>
                  <a:pt x="618737" y="344788"/>
                  <a:pt x="622258" y="344788"/>
                </a:cubicBezTo>
                <a:close/>
                <a:moveTo>
                  <a:pt x="534587" y="344788"/>
                </a:moveTo>
                <a:cubicBezTo>
                  <a:pt x="538110" y="344788"/>
                  <a:pt x="540988" y="347666"/>
                  <a:pt x="540988" y="351189"/>
                </a:cubicBezTo>
                <a:lnTo>
                  <a:pt x="540988" y="389976"/>
                </a:lnTo>
                <a:cubicBezTo>
                  <a:pt x="540988" y="393499"/>
                  <a:pt x="538110" y="396376"/>
                  <a:pt x="534587" y="396376"/>
                </a:cubicBezTo>
                <a:cubicBezTo>
                  <a:pt x="531065" y="396376"/>
                  <a:pt x="528187" y="393499"/>
                  <a:pt x="528187" y="389976"/>
                </a:cubicBezTo>
                <a:lnTo>
                  <a:pt x="528187" y="351189"/>
                </a:lnTo>
                <a:cubicBezTo>
                  <a:pt x="528187" y="347666"/>
                  <a:pt x="531065" y="344788"/>
                  <a:pt x="534587" y="344788"/>
                </a:cubicBezTo>
                <a:close/>
                <a:moveTo>
                  <a:pt x="446917" y="344788"/>
                </a:moveTo>
                <a:cubicBezTo>
                  <a:pt x="450439" y="344788"/>
                  <a:pt x="453317" y="347666"/>
                  <a:pt x="453317" y="351189"/>
                </a:cubicBezTo>
                <a:lnTo>
                  <a:pt x="453317" y="389976"/>
                </a:lnTo>
                <a:cubicBezTo>
                  <a:pt x="453317" y="393499"/>
                  <a:pt x="450439" y="396376"/>
                  <a:pt x="446917" y="396376"/>
                </a:cubicBezTo>
                <a:cubicBezTo>
                  <a:pt x="443395" y="396376"/>
                  <a:pt x="440517" y="393499"/>
                  <a:pt x="440517" y="389976"/>
                </a:cubicBezTo>
                <a:lnTo>
                  <a:pt x="440517" y="351189"/>
                </a:lnTo>
                <a:cubicBezTo>
                  <a:pt x="440517" y="347666"/>
                  <a:pt x="443395" y="344788"/>
                  <a:pt x="446917" y="344788"/>
                </a:cubicBezTo>
                <a:close/>
                <a:moveTo>
                  <a:pt x="6362" y="314325"/>
                </a:moveTo>
                <a:lnTo>
                  <a:pt x="5790" y="315682"/>
                </a:lnTo>
                <a:lnTo>
                  <a:pt x="5918" y="315015"/>
                </a:lnTo>
                <a:close/>
                <a:moveTo>
                  <a:pt x="345113" y="291947"/>
                </a:moveTo>
                <a:cubicBezTo>
                  <a:pt x="341419" y="291947"/>
                  <a:pt x="338283" y="295083"/>
                  <a:pt x="338283" y="298777"/>
                </a:cubicBezTo>
                <a:lnTo>
                  <a:pt x="338283" y="313553"/>
                </a:lnTo>
                <a:cubicBezTo>
                  <a:pt x="338283" y="317291"/>
                  <a:pt x="341548" y="320598"/>
                  <a:pt x="345585" y="320942"/>
                </a:cubicBezTo>
                <a:cubicBezTo>
                  <a:pt x="348593" y="320942"/>
                  <a:pt x="352501" y="317892"/>
                  <a:pt x="352501" y="313553"/>
                </a:cubicBezTo>
                <a:lnTo>
                  <a:pt x="352501" y="298777"/>
                </a:lnTo>
                <a:cubicBezTo>
                  <a:pt x="352201" y="295212"/>
                  <a:pt x="348850" y="291947"/>
                  <a:pt x="345113" y="291947"/>
                </a:cubicBezTo>
                <a:close/>
                <a:moveTo>
                  <a:pt x="257442" y="291947"/>
                </a:moveTo>
                <a:cubicBezTo>
                  <a:pt x="253748" y="291947"/>
                  <a:pt x="250612" y="295083"/>
                  <a:pt x="250612" y="298777"/>
                </a:cubicBezTo>
                <a:lnTo>
                  <a:pt x="250612" y="313553"/>
                </a:lnTo>
                <a:cubicBezTo>
                  <a:pt x="250612" y="317291"/>
                  <a:pt x="253877" y="320598"/>
                  <a:pt x="257915" y="320942"/>
                </a:cubicBezTo>
                <a:cubicBezTo>
                  <a:pt x="260922" y="320942"/>
                  <a:pt x="264831" y="317892"/>
                  <a:pt x="264831" y="313553"/>
                </a:cubicBezTo>
                <a:lnTo>
                  <a:pt x="264831" y="298777"/>
                </a:lnTo>
                <a:cubicBezTo>
                  <a:pt x="264530" y="295212"/>
                  <a:pt x="261179" y="291947"/>
                  <a:pt x="257442" y="291947"/>
                </a:cubicBezTo>
                <a:close/>
                <a:moveTo>
                  <a:pt x="169815" y="291947"/>
                </a:moveTo>
                <a:cubicBezTo>
                  <a:pt x="166121" y="291947"/>
                  <a:pt x="162985" y="295083"/>
                  <a:pt x="162985" y="298777"/>
                </a:cubicBezTo>
                <a:lnTo>
                  <a:pt x="162985" y="313553"/>
                </a:lnTo>
                <a:cubicBezTo>
                  <a:pt x="162985" y="317291"/>
                  <a:pt x="166250" y="320598"/>
                  <a:pt x="170288" y="320942"/>
                </a:cubicBezTo>
                <a:cubicBezTo>
                  <a:pt x="173294" y="320942"/>
                  <a:pt x="177202" y="317892"/>
                  <a:pt x="177202" y="313553"/>
                </a:cubicBezTo>
                <a:lnTo>
                  <a:pt x="177202" y="298777"/>
                </a:lnTo>
                <a:cubicBezTo>
                  <a:pt x="176902" y="295212"/>
                  <a:pt x="173552" y="291947"/>
                  <a:pt x="169815" y="291947"/>
                </a:cubicBezTo>
                <a:close/>
                <a:moveTo>
                  <a:pt x="75544" y="291947"/>
                </a:moveTo>
                <a:cubicBezTo>
                  <a:pt x="71850" y="291947"/>
                  <a:pt x="68714" y="295083"/>
                  <a:pt x="68714" y="298777"/>
                </a:cubicBezTo>
                <a:lnTo>
                  <a:pt x="68714" y="313553"/>
                </a:lnTo>
                <a:cubicBezTo>
                  <a:pt x="68714" y="317291"/>
                  <a:pt x="71979" y="320598"/>
                  <a:pt x="76017" y="320942"/>
                </a:cubicBezTo>
                <a:cubicBezTo>
                  <a:pt x="79024" y="320942"/>
                  <a:pt x="82932" y="317892"/>
                  <a:pt x="82932" y="313553"/>
                </a:cubicBezTo>
                <a:lnTo>
                  <a:pt x="82932" y="298777"/>
                </a:lnTo>
                <a:cubicBezTo>
                  <a:pt x="82633" y="295212"/>
                  <a:pt x="79282" y="291947"/>
                  <a:pt x="75544" y="291947"/>
                </a:cubicBezTo>
                <a:close/>
                <a:moveTo>
                  <a:pt x="609888" y="291315"/>
                </a:moveTo>
                <a:cubicBezTo>
                  <a:pt x="606195" y="291315"/>
                  <a:pt x="603059" y="294451"/>
                  <a:pt x="603059" y="298144"/>
                </a:cubicBezTo>
                <a:lnTo>
                  <a:pt x="603059" y="312921"/>
                </a:lnTo>
                <a:cubicBezTo>
                  <a:pt x="603059" y="316658"/>
                  <a:pt x="606323" y="319965"/>
                  <a:pt x="610361" y="320309"/>
                </a:cubicBezTo>
                <a:cubicBezTo>
                  <a:pt x="613368" y="320309"/>
                  <a:pt x="617277" y="317259"/>
                  <a:pt x="617277" y="312921"/>
                </a:cubicBezTo>
                <a:lnTo>
                  <a:pt x="617277" y="298144"/>
                </a:lnTo>
                <a:cubicBezTo>
                  <a:pt x="616976" y="294580"/>
                  <a:pt x="613625" y="291315"/>
                  <a:pt x="609888" y="291315"/>
                </a:cubicBezTo>
                <a:close/>
                <a:moveTo>
                  <a:pt x="522218" y="291315"/>
                </a:moveTo>
                <a:cubicBezTo>
                  <a:pt x="518523" y="291315"/>
                  <a:pt x="515387" y="294451"/>
                  <a:pt x="515387" y="298144"/>
                </a:cubicBezTo>
                <a:lnTo>
                  <a:pt x="515387" y="312921"/>
                </a:lnTo>
                <a:cubicBezTo>
                  <a:pt x="515387" y="316658"/>
                  <a:pt x="518652" y="319965"/>
                  <a:pt x="522690" y="320309"/>
                </a:cubicBezTo>
                <a:cubicBezTo>
                  <a:pt x="525697" y="320309"/>
                  <a:pt x="529606" y="317259"/>
                  <a:pt x="529606" y="312921"/>
                </a:cubicBezTo>
                <a:lnTo>
                  <a:pt x="529606" y="298144"/>
                </a:lnTo>
                <a:cubicBezTo>
                  <a:pt x="529306" y="294580"/>
                  <a:pt x="525955" y="291315"/>
                  <a:pt x="522218" y="291315"/>
                </a:cubicBezTo>
                <a:close/>
                <a:moveTo>
                  <a:pt x="434591" y="291315"/>
                </a:moveTo>
                <a:cubicBezTo>
                  <a:pt x="430896" y="291315"/>
                  <a:pt x="427761" y="294451"/>
                  <a:pt x="427761" y="298144"/>
                </a:cubicBezTo>
                <a:lnTo>
                  <a:pt x="427761" y="312921"/>
                </a:lnTo>
                <a:cubicBezTo>
                  <a:pt x="427761" y="316658"/>
                  <a:pt x="431025" y="319965"/>
                  <a:pt x="435062" y="320309"/>
                </a:cubicBezTo>
                <a:cubicBezTo>
                  <a:pt x="438069" y="320309"/>
                  <a:pt x="441978" y="317259"/>
                  <a:pt x="441978" y="312921"/>
                </a:cubicBezTo>
                <a:lnTo>
                  <a:pt x="441978" y="298144"/>
                </a:lnTo>
                <a:cubicBezTo>
                  <a:pt x="441678" y="294580"/>
                  <a:pt x="438327" y="291315"/>
                  <a:pt x="434591" y="291315"/>
                </a:cubicBezTo>
                <a:close/>
                <a:moveTo>
                  <a:pt x="658782" y="282090"/>
                </a:moveTo>
                <a:lnTo>
                  <a:pt x="667001" y="287751"/>
                </a:lnTo>
                <a:lnTo>
                  <a:pt x="667001" y="325458"/>
                </a:lnTo>
                <a:cubicBezTo>
                  <a:pt x="667001" y="329024"/>
                  <a:pt x="664123" y="331902"/>
                  <a:pt x="660602" y="331902"/>
                </a:cubicBezTo>
                <a:cubicBezTo>
                  <a:pt x="657079" y="331902"/>
                  <a:pt x="654201" y="329024"/>
                  <a:pt x="654201" y="325501"/>
                </a:cubicBezTo>
                <a:lnTo>
                  <a:pt x="654201" y="286671"/>
                </a:lnTo>
                <a:close/>
                <a:moveTo>
                  <a:pt x="33094" y="282011"/>
                </a:moveTo>
                <a:lnTo>
                  <a:pt x="38387" y="287304"/>
                </a:lnTo>
                <a:lnTo>
                  <a:pt x="38387" y="326091"/>
                </a:lnTo>
                <a:cubicBezTo>
                  <a:pt x="38430" y="329657"/>
                  <a:pt x="35552" y="332535"/>
                  <a:pt x="31987" y="332535"/>
                </a:cubicBezTo>
                <a:cubicBezTo>
                  <a:pt x="28464" y="332535"/>
                  <a:pt x="25587" y="329657"/>
                  <a:pt x="25587" y="326134"/>
                </a:cubicBezTo>
                <a:lnTo>
                  <a:pt x="25587" y="287380"/>
                </a:lnTo>
                <a:close/>
                <a:moveTo>
                  <a:pt x="301556" y="280904"/>
                </a:moveTo>
                <a:cubicBezTo>
                  <a:pt x="305078" y="280904"/>
                  <a:pt x="307956" y="283782"/>
                  <a:pt x="307956" y="287304"/>
                </a:cubicBezTo>
                <a:lnTo>
                  <a:pt x="307956" y="326091"/>
                </a:lnTo>
                <a:cubicBezTo>
                  <a:pt x="307999" y="329657"/>
                  <a:pt x="305121" y="332535"/>
                  <a:pt x="301556" y="332535"/>
                </a:cubicBezTo>
                <a:cubicBezTo>
                  <a:pt x="298033" y="332535"/>
                  <a:pt x="295156" y="329657"/>
                  <a:pt x="295156" y="326134"/>
                </a:cubicBezTo>
                <a:lnTo>
                  <a:pt x="295156" y="287304"/>
                </a:lnTo>
                <a:cubicBezTo>
                  <a:pt x="295156" y="283782"/>
                  <a:pt x="298033" y="280904"/>
                  <a:pt x="301556" y="280904"/>
                </a:cubicBezTo>
                <a:close/>
                <a:moveTo>
                  <a:pt x="213927" y="280904"/>
                </a:moveTo>
                <a:cubicBezTo>
                  <a:pt x="217449" y="280904"/>
                  <a:pt x="220327" y="283782"/>
                  <a:pt x="220327" y="287304"/>
                </a:cubicBezTo>
                <a:lnTo>
                  <a:pt x="220327" y="326091"/>
                </a:lnTo>
                <a:cubicBezTo>
                  <a:pt x="220327" y="329657"/>
                  <a:pt x="217449" y="332535"/>
                  <a:pt x="213927" y="332535"/>
                </a:cubicBezTo>
                <a:cubicBezTo>
                  <a:pt x="210405" y="332535"/>
                  <a:pt x="207527" y="329657"/>
                  <a:pt x="207527" y="326134"/>
                </a:cubicBezTo>
                <a:lnTo>
                  <a:pt x="207527" y="287304"/>
                </a:lnTo>
                <a:cubicBezTo>
                  <a:pt x="207527" y="283782"/>
                  <a:pt x="210405" y="280904"/>
                  <a:pt x="213927" y="280904"/>
                </a:cubicBezTo>
                <a:close/>
                <a:moveTo>
                  <a:pt x="126257" y="280904"/>
                </a:moveTo>
                <a:cubicBezTo>
                  <a:pt x="129779" y="280904"/>
                  <a:pt x="132657" y="283782"/>
                  <a:pt x="132657" y="287304"/>
                </a:cubicBezTo>
                <a:lnTo>
                  <a:pt x="132657" y="326091"/>
                </a:lnTo>
                <a:cubicBezTo>
                  <a:pt x="132657" y="329657"/>
                  <a:pt x="129779" y="332535"/>
                  <a:pt x="126257" y="332535"/>
                </a:cubicBezTo>
                <a:cubicBezTo>
                  <a:pt x="122735" y="332535"/>
                  <a:pt x="119857" y="329657"/>
                  <a:pt x="119857" y="326134"/>
                </a:cubicBezTo>
                <a:lnTo>
                  <a:pt x="119857" y="287304"/>
                </a:lnTo>
                <a:cubicBezTo>
                  <a:pt x="119814" y="283782"/>
                  <a:pt x="122692" y="280904"/>
                  <a:pt x="126257" y="280904"/>
                </a:cubicBezTo>
                <a:close/>
                <a:moveTo>
                  <a:pt x="345157" y="280565"/>
                </a:moveTo>
                <a:cubicBezTo>
                  <a:pt x="354820" y="280565"/>
                  <a:pt x="363068" y="288382"/>
                  <a:pt x="363885" y="298305"/>
                </a:cubicBezTo>
                <a:lnTo>
                  <a:pt x="363928" y="313553"/>
                </a:lnTo>
                <a:cubicBezTo>
                  <a:pt x="363928" y="323734"/>
                  <a:pt x="355336" y="332324"/>
                  <a:pt x="345157" y="332324"/>
                </a:cubicBezTo>
                <a:cubicBezTo>
                  <a:pt x="334718" y="331465"/>
                  <a:pt x="326944" y="323218"/>
                  <a:pt x="326944" y="313553"/>
                </a:cubicBezTo>
                <a:lnTo>
                  <a:pt x="326944" y="298777"/>
                </a:lnTo>
                <a:cubicBezTo>
                  <a:pt x="326944" y="288726"/>
                  <a:pt x="335105" y="280565"/>
                  <a:pt x="345157" y="280565"/>
                </a:cubicBezTo>
                <a:close/>
                <a:moveTo>
                  <a:pt x="257485" y="280565"/>
                </a:moveTo>
                <a:cubicBezTo>
                  <a:pt x="267150" y="280565"/>
                  <a:pt x="275397" y="288382"/>
                  <a:pt x="276213" y="298305"/>
                </a:cubicBezTo>
                <a:lnTo>
                  <a:pt x="276256" y="313553"/>
                </a:lnTo>
                <a:cubicBezTo>
                  <a:pt x="276256" y="323734"/>
                  <a:pt x="267666" y="332324"/>
                  <a:pt x="257485" y="332324"/>
                </a:cubicBezTo>
                <a:cubicBezTo>
                  <a:pt x="247048" y="331465"/>
                  <a:pt x="239273" y="323218"/>
                  <a:pt x="239273" y="313553"/>
                </a:cubicBezTo>
                <a:lnTo>
                  <a:pt x="239273" y="298777"/>
                </a:lnTo>
                <a:cubicBezTo>
                  <a:pt x="239273" y="288726"/>
                  <a:pt x="247434" y="280565"/>
                  <a:pt x="257485" y="280565"/>
                </a:cubicBezTo>
                <a:close/>
                <a:moveTo>
                  <a:pt x="169815" y="280565"/>
                </a:moveTo>
                <a:cubicBezTo>
                  <a:pt x="179481" y="280565"/>
                  <a:pt x="187727" y="288382"/>
                  <a:pt x="188544" y="298305"/>
                </a:cubicBezTo>
                <a:lnTo>
                  <a:pt x="188586" y="313553"/>
                </a:lnTo>
                <a:cubicBezTo>
                  <a:pt x="188586" y="323734"/>
                  <a:pt x="179995" y="332324"/>
                  <a:pt x="169815" y="332324"/>
                </a:cubicBezTo>
                <a:cubicBezTo>
                  <a:pt x="159377" y="331465"/>
                  <a:pt x="151603" y="323218"/>
                  <a:pt x="151603" y="313553"/>
                </a:cubicBezTo>
                <a:lnTo>
                  <a:pt x="151603" y="298777"/>
                </a:lnTo>
                <a:cubicBezTo>
                  <a:pt x="151603" y="288726"/>
                  <a:pt x="159764" y="280565"/>
                  <a:pt x="169815" y="280565"/>
                </a:cubicBezTo>
                <a:close/>
                <a:moveTo>
                  <a:pt x="75588" y="280565"/>
                </a:moveTo>
                <a:cubicBezTo>
                  <a:pt x="85252" y="280565"/>
                  <a:pt x="93499" y="288382"/>
                  <a:pt x="94316" y="298305"/>
                </a:cubicBezTo>
                <a:lnTo>
                  <a:pt x="94359" y="313553"/>
                </a:lnTo>
                <a:cubicBezTo>
                  <a:pt x="94359" y="323734"/>
                  <a:pt x="85767" y="332324"/>
                  <a:pt x="75588" y="332324"/>
                </a:cubicBezTo>
                <a:cubicBezTo>
                  <a:pt x="65149" y="331465"/>
                  <a:pt x="57375" y="323218"/>
                  <a:pt x="57375" y="313553"/>
                </a:cubicBezTo>
                <a:lnTo>
                  <a:pt x="57375" y="298777"/>
                </a:lnTo>
                <a:cubicBezTo>
                  <a:pt x="57375" y="288726"/>
                  <a:pt x="65536" y="280565"/>
                  <a:pt x="75588" y="280565"/>
                </a:cubicBezTo>
                <a:close/>
                <a:moveTo>
                  <a:pt x="566331" y="280271"/>
                </a:moveTo>
                <a:cubicBezTo>
                  <a:pt x="569853" y="280271"/>
                  <a:pt x="572730" y="283149"/>
                  <a:pt x="572730" y="286671"/>
                </a:cubicBezTo>
                <a:lnTo>
                  <a:pt x="572730" y="325458"/>
                </a:lnTo>
                <a:cubicBezTo>
                  <a:pt x="572774" y="329024"/>
                  <a:pt x="569895" y="331902"/>
                  <a:pt x="566331" y="331902"/>
                </a:cubicBezTo>
                <a:cubicBezTo>
                  <a:pt x="562809" y="331902"/>
                  <a:pt x="559931" y="329024"/>
                  <a:pt x="559931" y="325501"/>
                </a:cubicBezTo>
                <a:lnTo>
                  <a:pt x="559931" y="286671"/>
                </a:lnTo>
                <a:cubicBezTo>
                  <a:pt x="559931" y="283149"/>
                  <a:pt x="562809" y="280271"/>
                  <a:pt x="566331" y="280271"/>
                </a:cubicBezTo>
                <a:close/>
                <a:moveTo>
                  <a:pt x="478702" y="280271"/>
                </a:moveTo>
                <a:cubicBezTo>
                  <a:pt x="482225" y="280271"/>
                  <a:pt x="485103" y="283149"/>
                  <a:pt x="485103" y="286671"/>
                </a:cubicBezTo>
                <a:lnTo>
                  <a:pt x="485103" y="325458"/>
                </a:lnTo>
                <a:cubicBezTo>
                  <a:pt x="485103" y="329024"/>
                  <a:pt x="482225" y="331902"/>
                  <a:pt x="478702" y="331902"/>
                </a:cubicBezTo>
                <a:cubicBezTo>
                  <a:pt x="475180" y="331902"/>
                  <a:pt x="472302" y="329024"/>
                  <a:pt x="472302" y="325501"/>
                </a:cubicBezTo>
                <a:lnTo>
                  <a:pt x="472302" y="286671"/>
                </a:lnTo>
                <a:cubicBezTo>
                  <a:pt x="472302" y="283149"/>
                  <a:pt x="475180" y="280271"/>
                  <a:pt x="478702" y="280271"/>
                </a:cubicBezTo>
                <a:close/>
                <a:moveTo>
                  <a:pt x="391033" y="280271"/>
                </a:moveTo>
                <a:cubicBezTo>
                  <a:pt x="394555" y="280271"/>
                  <a:pt x="397433" y="283149"/>
                  <a:pt x="397433" y="286671"/>
                </a:cubicBezTo>
                <a:lnTo>
                  <a:pt x="397433" y="325458"/>
                </a:lnTo>
                <a:cubicBezTo>
                  <a:pt x="397433" y="329024"/>
                  <a:pt x="394555" y="331902"/>
                  <a:pt x="391033" y="331902"/>
                </a:cubicBezTo>
                <a:cubicBezTo>
                  <a:pt x="387510" y="331902"/>
                  <a:pt x="384632" y="329024"/>
                  <a:pt x="384632" y="325501"/>
                </a:cubicBezTo>
                <a:lnTo>
                  <a:pt x="384632" y="286671"/>
                </a:lnTo>
                <a:cubicBezTo>
                  <a:pt x="384589" y="283149"/>
                  <a:pt x="387467" y="280271"/>
                  <a:pt x="391033" y="280271"/>
                </a:cubicBezTo>
                <a:close/>
                <a:moveTo>
                  <a:pt x="609931" y="279932"/>
                </a:moveTo>
                <a:cubicBezTo>
                  <a:pt x="619596" y="279932"/>
                  <a:pt x="627844" y="287750"/>
                  <a:pt x="628659" y="297673"/>
                </a:cubicBezTo>
                <a:lnTo>
                  <a:pt x="628702" y="312921"/>
                </a:lnTo>
                <a:cubicBezTo>
                  <a:pt x="628702" y="323101"/>
                  <a:pt x="620112" y="331691"/>
                  <a:pt x="609931" y="331691"/>
                </a:cubicBezTo>
                <a:cubicBezTo>
                  <a:pt x="599494" y="330833"/>
                  <a:pt x="591719" y="322585"/>
                  <a:pt x="591719" y="312921"/>
                </a:cubicBezTo>
                <a:lnTo>
                  <a:pt x="591719" y="298144"/>
                </a:lnTo>
                <a:cubicBezTo>
                  <a:pt x="591719" y="288094"/>
                  <a:pt x="599881" y="279932"/>
                  <a:pt x="609931" y="279932"/>
                </a:cubicBezTo>
                <a:close/>
                <a:moveTo>
                  <a:pt x="522261" y="279932"/>
                </a:moveTo>
                <a:cubicBezTo>
                  <a:pt x="531925" y="279932"/>
                  <a:pt x="540173" y="287750"/>
                  <a:pt x="540989" y="297673"/>
                </a:cubicBezTo>
                <a:lnTo>
                  <a:pt x="541032" y="312921"/>
                </a:lnTo>
                <a:cubicBezTo>
                  <a:pt x="541032" y="323101"/>
                  <a:pt x="532441" y="331691"/>
                  <a:pt x="522261" y="331691"/>
                </a:cubicBezTo>
                <a:cubicBezTo>
                  <a:pt x="511822" y="330833"/>
                  <a:pt x="504048" y="322585"/>
                  <a:pt x="504048" y="312921"/>
                </a:cubicBezTo>
                <a:lnTo>
                  <a:pt x="504048" y="298144"/>
                </a:lnTo>
                <a:cubicBezTo>
                  <a:pt x="504048" y="288094"/>
                  <a:pt x="512209" y="279932"/>
                  <a:pt x="522261" y="279932"/>
                </a:cubicBezTo>
                <a:close/>
                <a:moveTo>
                  <a:pt x="434591" y="279932"/>
                </a:moveTo>
                <a:cubicBezTo>
                  <a:pt x="444255" y="279932"/>
                  <a:pt x="452503" y="287750"/>
                  <a:pt x="453318" y="297673"/>
                </a:cubicBezTo>
                <a:lnTo>
                  <a:pt x="453361" y="312921"/>
                </a:lnTo>
                <a:cubicBezTo>
                  <a:pt x="453361" y="323101"/>
                  <a:pt x="444770" y="331691"/>
                  <a:pt x="434591" y="331691"/>
                </a:cubicBezTo>
                <a:cubicBezTo>
                  <a:pt x="424153" y="330833"/>
                  <a:pt x="416377" y="322585"/>
                  <a:pt x="416377" y="312921"/>
                </a:cubicBezTo>
                <a:lnTo>
                  <a:pt x="416377" y="298144"/>
                </a:lnTo>
                <a:cubicBezTo>
                  <a:pt x="416377" y="288094"/>
                  <a:pt x="424539" y="279932"/>
                  <a:pt x="434591" y="279932"/>
                </a:cubicBezTo>
                <a:close/>
                <a:moveTo>
                  <a:pt x="210384" y="236381"/>
                </a:moveTo>
                <a:lnTo>
                  <a:pt x="203870" y="242894"/>
                </a:lnTo>
                <a:lnTo>
                  <a:pt x="203870" y="257670"/>
                </a:lnTo>
                <a:lnTo>
                  <a:pt x="211111" y="264996"/>
                </a:lnTo>
                <a:lnTo>
                  <a:pt x="217717" y="257936"/>
                </a:lnTo>
                <a:lnTo>
                  <a:pt x="217717" y="243160"/>
                </a:lnTo>
                <a:close/>
                <a:moveTo>
                  <a:pt x="122714" y="236381"/>
                </a:moveTo>
                <a:lnTo>
                  <a:pt x="116200" y="242894"/>
                </a:lnTo>
                <a:lnTo>
                  <a:pt x="116200" y="257670"/>
                </a:lnTo>
                <a:lnTo>
                  <a:pt x="123440" y="264996"/>
                </a:lnTo>
                <a:lnTo>
                  <a:pt x="130047" y="257936"/>
                </a:lnTo>
                <a:lnTo>
                  <a:pt x="130047" y="243160"/>
                </a:lnTo>
                <a:close/>
                <a:moveTo>
                  <a:pt x="480270" y="236064"/>
                </a:moveTo>
                <a:cubicBezTo>
                  <a:pt x="476576" y="236064"/>
                  <a:pt x="473440" y="239199"/>
                  <a:pt x="473440" y="242894"/>
                </a:cubicBezTo>
                <a:lnTo>
                  <a:pt x="473440" y="257670"/>
                </a:lnTo>
                <a:cubicBezTo>
                  <a:pt x="473440" y="261407"/>
                  <a:pt x="476704" y="264715"/>
                  <a:pt x="480743" y="265059"/>
                </a:cubicBezTo>
                <a:cubicBezTo>
                  <a:pt x="483750" y="265059"/>
                  <a:pt x="487659" y="262009"/>
                  <a:pt x="487659" y="257670"/>
                </a:cubicBezTo>
                <a:lnTo>
                  <a:pt x="487659" y="242894"/>
                </a:lnTo>
                <a:cubicBezTo>
                  <a:pt x="487358" y="239328"/>
                  <a:pt x="484007" y="236064"/>
                  <a:pt x="480270" y="236064"/>
                </a:cubicBezTo>
                <a:close/>
                <a:moveTo>
                  <a:pt x="392599" y="236064"/>
                </a:moveTo>
                <a:cubicBezTo>
                  <a:pt x="388905" y="236064"/>
                  <a:pt x="385769" y="239199"/>
                  <a:pt x="385769" y="242894"/>
                </a:cubicBezTo>
                <a:lnTo>
                  <a:pt x="385769" y="257670"/>
                </a:lnTo>
                <a:cubicBezTo>
                  <a:pt x="385769" y="261407"/>
                  <a:pt x="389034" y="264715"/>
                  <a:pt x="393071" y="265059"/>
                </a:cubicBezTo>
                <a:cubicBezTo>
                  <a:pt x="396079" y="265059"/>
                  <a:pt x="399987" y="262009"/>
                  <a:pt x="399987" y="257670"/>
                </a:cubicBezTo>
                <a:lnTo>
                  <a:pt x="399987" y="242894"/>
                </a:lnTo>
                <a:cubicBezTo>
                  <a:pt x="399687" y="239328"/>
                  <a:pt x="396336" y="236064"/>
                  <a:pt x="392599" y="236064"/>
                </a:cubicBezTo>
                <a:close/>
                <a:moveTo>
                  <a:pt x="304971" y="236064"/>
                </a:moveTo>
                <a:cubicBezTo>
                  <a:pt x="301277" y="236064"/>
                  <a:pt x="298141" y="239199"/>
                  <a:pt x="298141" y="242894"/>
                </a:cubicBezTo>
                <a:lnTo>
                  <a:pt x="298141" y="257670"/>
                </a:lnTo>
                <a:cubicBezTo>
                  <a:pt x="298141" y="261407"/>
                  <a:pt x="301406" y="264715"/>
                  <a:pt x="305444" y="265059"/>
                </a:cubicBezTo>
                <a:cubicBezTo>
                  <a:pt x="308450" y="265059"/>
                  <a:pt x="312359" y="262009"/>
                  <a:pt x="312359" y="257670"/>
                </a:cubicBezTo>
                <a:lnTo>
                  <a:pt x="312359" y="242894"/>
                </a:lnTo>
                <a:cubicBezTo>
                  <a:pt x="312059" y="239328"/>
                  <a:pt x="308708" y="236064"/>
                  <a:pt x="304971" y="236064"/>
                </a:cubicBezTo>
                <a:close/>
                <a:moveTo>
                  <a:pt x="569375" y="235698"/>
                </a:moveTo>
                <a:cubicBezTo>
                  <a:pt x="565681" y="235698"/>
                  <a:pt x="562546" y="238834"/>
                  <a:pt x="562546" y="242528"/>
                </a:cubicBezTo>
                <a:lnTo>
                  <a:pt x="562546" y="257304"/>
                </a:lnTo>
                <a:cubicBezTo>
                  <a:pt x="562546" y="261042"/>
                  <a:pt x="565810" y="264349"/>
                  <a:pt x="569847" y="264693"/>
                </a:cubicBezTo>
                <a:cubicBezTo>
                  <a:pt x="572854" y="264693"/>
                  <a:pt x="576763" y="261643"/>
                  <a:pt x="576763" y="257304"/>
                </a:cubicBezTo>
                <a:lnTo>
                  <a:pt x="576763" y="242528"/>
                </a:lnTo>
                <a:cubicBezTo>
                  <a:pt x="576463" y="238963"/>
                  <a:pt x="573112" y="235698"/>
                  <a:pt x="569375" y="235698"/>
                </a:cubicBezTo>
                <a:close/>
                <a:moveTo>
                  <a:pt x="436712" y="225060"/>
                </a:moveTo>
                <a:cubicBezTo>
                  <a:pt x="440234" y="225060"/>
                  <a:pt x="443112" y="227938"/>
                  <a:pt x="443112" y="231461"/>
                </a:cubicBezTo>
                <a:lnTo>
                  <a:pt x="443112" y="270248"/>
                </a:lnTo>
                <a:cubicBezTo>
                  <a:pt x="443156" y="273770"/>
                  <a:pt x="440277" y="276648"/>
                  <a:pt x="436712" y="276648"/>
                </a:cubicBezTo>
                <a:cubicBezTo>
                  <a:pt x="433190" y="276648"/>
                  <a:pt x="430312" y="273770"/>
                  <a:pt x="430312" y="270248"/>
                </a:cubicBezTo>
                <a:lnTo>
                  <a:pt x="430312" y="231461"/>
                </a:lnTo>
                <a:cubicBezTo>
                  <a:pt x="430312" y="227938"/>
                  <a:pt x="433190" y="225060"/>
                  <a:pt x="436712" y="225060"/>
                </a:cubicBezTo>
                <a:close/>
                <a:moveTo>
                  <a:pt x="349084" y="225060"/>
                </a:moveTo>
                <a:cubicBezTo>
                  <a:pt x="352606" y="225060"/>
                  <a:pt x="355484" y="227938"/>
                  <a:pt x="355484" y="231461"/>
                </a:cubicBezTo>
                <a:lnTo>
                  <a:pt x="355484" y="270248"/>
                </a:lnTo>
                <a:cubicBezTo>
                  <a:pt x="355484" y="273770"/>
                  <a:pt x="352606" y="276648"/>
                  <a:pt x="349084" y="276648"/>
                </a:cubicBezTo>
                <a:cubicBezTo>
                  <a:pt x="345562" y="276648"/>
                  <a:pt x="342684" y="273770"/>
                  <a:pt x="342684" y="270248"/>
                </a:cubicBezTo>
                <a:lnTo>
                  <a:pt x="342684" y="231461"/>
                </a:lnTo>
                <a:cubicBezTo>
                  <a:pt x="342684" y="227938"/>
                  <a:pt x="345562" y="225060"/>
                  <a:pt x="349084" y="225060"/>
                </a:cubicBezTo>
                <a:close/>
                <a:moveTo>
                  <a:pt x="261415" y="225060"/>
                </a:moveTo>
                <a:cubicBezTo>
                  <a:pt x="264937" y="225060"/>
                  <a:pt x="267815" y="227938"/>
                  <a:pt x="267815" y="231461"/>
                </a:cubicBezTo>
                <a:lnTo>
                  <a:pt x="267815" y="270248"/>
                </a:lnTo>
                <a:cubicBezTo>
                  <a:pt x="267815" y="273770"/>
                  <a:pt x="264937" y="276648"/>
                  <a:pt x="261415" y="276648"/>
                </a:cubicBezTo>
                <a:cubicBezTo>
                  <a:pt x="257894" y="276648"/>
                  <a:pt x="255015" y="273770"/>
                  <a:pt x="255015" y="270248"/>
                </a:cubicBezTo>
                <a:lnTo>
                  <a:pt x="255015" y="231461"/>
                </a:lnTo>
                <a:cubicBezTo>
                  <a:pt x="255015" y="227938"/>
                  <a:pt x="257894" y="225060"/>
                  <a:pt x="261415" y="225060"/>
                </a:cubicBezTo>
                <a:close/>
                <a:moveTo>
                  <a:pt x="167143" y="225060"/>
                </a:moveTo>
                <a:cubicBezTo>
                  <a:pt x="170665" y="225060"/>
                  <a:pt x="173543" y="227938"/>
                  <a:pt x="173543" y="231461"/>
                </a:cubicBezTo>
                <a:lnTo>
                  <a:pt x="173543" y="270248"/>
                </a:lnTo>
                <a:cubicBezTo>
                  <a:pt x="173586" y="273770"/>
                  <a:pt x="170708" y="276648"/>
                  <a:pt x="167143" y="276648"/>
                </a:cubicBezTo>
                <a:lnTo>
                  <a:pt x="167090" y="276596"/>
                </a:lnTo>
                <a:lnTo>
                  <a:pt x="166772" y="276914"/>
                </a:lnTo>
                <a:cubicBezTo>
                  <a:pt x="163249" y="276914"/>
                  <a:pt x="160372" y="274037"/>
                  <a:pt x="160372" y="270514"/>
                </a:cubicBezTo>
                <a:lnTo>
                  <a:pt x="160372" y="231727"/>
                </a:lnTo>
                <a:cubicBezTo>
                  <a:pt x="160372" y="228204"/>
                  <a:pt x="163249" y="225326"/>
                  <a:pt x="166772" y="225326"/>
                </a:cubicBezTo>
                <a:lnTo>
                  <a:pt x="166824" y="225379"/>
                </a:lnTo>
                <a:close/>
                <a:moveTo>
                  <a:pt x="79515" y="225060"/>
                </a:moveTo>
                <a:cubicBezTo>
                  <a:pt x="83037" y="225060"/>
                  <a:pt x="85915" y="227938"/>
                  <a:pt x="85915" y="231461"/>
                </a:cubicBezTo>
                <a:lnTo>
                  <a:pt x="85915" y="270248"/>
                </a:lnTo>
                <a:cubicBezTo>
                  <a:pt x="85915" y="273770"/>
                  <a:pt x="83037" y="276648"/>
                  <a:pt x="79515" y="276648"/>
                </a:cubicBezTo>
                <a:lnTo>
                  <a:pt x="79462" y="276596"/>
                </a:lnTo>
                <a:lnTo>
                  <a:pt x="79143" y="276914"/>
                </a:lnTo>
                <a:cubicBezTo>
                  <a:pt x="75622" y="276914"/>
                  <a:pt x="72744" y="274037"/>
                  <a:pt x="72744" y="270514"/>
                </a:cubicBezTo>
                <a:lnTo>
                  <a:pt x="72744" y="266509"/>
                </a:lnTo>
                <a:lnTo>
                  <a:pt x="75497" y="265867"/>
                </a:lnTo>
                <a:lnTo>
                  <a:pt x="72744" y="244589"/>
                </a:lnTo>
                <a:lnTo>
                  <a:pt x="72744" y="231727"/>
                </a:lnTo>
                <a:cubicBezTo>
                  <a:pt x="72744" y="228204"/>
                  <a:pt x="75622" y="225326"/>
                  <a:pt x="79143" y="225326"/>
                </a:cubicBezTo>
                <a:lnTo>
                  <a:pt x="79196" y="225379"/>
                </a:lnTo>
                <a:close/>
                <a:moveTo>
                  <a:pt x="613487" y="224693"/>
                </a:moveTo>
                <a:lnTo>
                  <a:pt x="619351" y="230557"/>
                </a:lnTo>
                <a:lnTo>
                  <a:pt x="612706" y="265867"/>
                </a:lnTo>
                <a:cubicBezTo>
                  <a:pt x="612706" y="265867"/>
                  <a:pt x="612706" y="265867"/>
                  <a:pt x="613954" y="265867"/>
                </a:cubicBezTo>
                <a:lnTo>
                  <a:pt x="619888" y="267089"/>
                </a:lnTo>
                <a:lnTo>
                  <a:pt x="619888" y="269882"/>
                </a:lnTo>
                <a:cubicBezTo>
                  <a:pt x="619888" y="273405"/>
                  <a:pt x="617010" y="276282"/>
                  <a:pt x="613487" y="276282"/>
                </a:cubicBezTo>
                <a:cubicBezTo>
                  <a:pt x="609965" y="276282"/>
                  <a:pt x="607087" y="273405"/>
                  <a:pt x="607087" y="269882"/>
                </a:cubicBezTo>
                <a:lnTo>
                  <a:pt x="607087" y="231094"/>
                </a:lnTo>
                <a:cubicBezTo>
                  <a:pt x="607087" y="227572"/>
                  <a:pt x="609965" y="224693"/>
                  <a:pt x="613487" y="224693"/>
                </a:cubicBezTo>
                <a:close/>
                <a:moveTo>
                  <a:pt x="525820" y="224693"/>
                </a:moveTo>
                <a:cubicBezTo>
                  <a:pt x="529342" y="224693"/>
                  <a:pt x="532220" y="227572"/>
                  <a:pt x="532220" y="231094"/>
                </a:cubicBezTo>
                <a:lnTo>
                  <a:pt x="532220" y="269882"/>
                </a:lnTo>
                <a:cubicBezTo>
                  <a:pt x="532220" y="273405"/>
                  <a:pt x="529342" y="276282"/>
                  <a:pt x="525820" y="276282"/>
                </a:cubicBezTo>
                <a:cubicBezTo>
                  <a:pt x="522297" y="276282"/>
                  <a:pt x="519419" y="273405"/>
                  <a:pt x="519419" y="269882"/>
                </a:cubicBezTo>
                <a:lnTo>
                  <a:pt x="519419" y="231094"/>
                </a:lnTo>
                <a:cubicBezTo>
                  <a:pt x="519419" y="227572"/>
                  <a:pt x="522297" y="224693"/>
                  <a:pt x="525820" y="224693"/>
                </a:cubicBezTo>
                <a:close/>
                <a:moveTo>
                  <a:pt x="480313" y="224681"/>
                </a:moveTo>
                <a:cubicBezTo>
                  <a:pt x="489978" y="224681"/>
                  <a:pt x="498225" y="232499"/>
                  <a:pt x="499041" y="242421"/>
                </a:cubicBezTo>
                <a:lnTo>
                  <a:pt x="499084" y="257670"/>
                </a:lnTo>
                <a:cubicBezTo>
                  <a:pt x="499084" y="267851"/>
                  <a:pt x="490494" y="276441"/>
                  <a:pt x="480313" y="276441"/>
                </a:cubicBezTo>
                <a:cubicBezTo>
                  <a:pt x="469875" y="275582"/>
                  <a:pt x="462100" y="267335"/>
                  <a:pt x="462100" y="257670"/>
                </a:cubicBezTo>
                <a:lnTo>
                  <a:pt x="462100" y="242894"/>
                </a:lnTo>
                <a:cubicBezTo>
                  <a:pt x="462100" y="232842"/>
                  <a:pt x="470262" y="224681"/>
                  <a:pt x="480313" y="224681"/>
                </a:cubicBezTo>
                <a:close/>
                <a:moveTo>
                  <a:pt x="392643" y="224681"/>
                </a:moveTo>
                <a:cubicBezTo>
                  <a:pt x="402306" y="224681"/>
                  <a:pt x="410554" y="232499"/>
                  <a:pt x="411371" y="242421"/>
                </a:cubicBezTo>
                <a:lnTo>
                  <a:pt x="411414" y="257670"/>
                </a:lnTo>
                <a:cubicBezTo>
                  <a:pt x="411414" y="267851"/>
                  <a:pt x="402822" y="276441"/>
                  <a:pt x="392643" y="276441"/>
                </a:cubicBezTo>
                <a:cubicBezTo>
                  <a:pt x="382204" y="275582"/>
                  <a:pt x="374430" y="267335"/>
                  <a:pt x="374430" y="257670"/>
                </a:cubicBezTo>
                <a:lnTo>
                  <a:pt x="374430" y="242894"/>
                </a:lnTo>
                <a:cubicBezTo>
                  <a:pt x="374430" y="232842"/>
                  <a:pt x="382591" y="224681"/>
                  <a:pt x="392643" y="224681"/>
                </a:cubicBezTo>
                <a:close/>
                <a:moveTo>
                  <a:pt x="304971" y="224681"/>
                </a:moveTo>
                <a:cubicBezTo>
                  <a:pt x="314637" y="224681"/>
                  <a:pt x="322883" y="232499"/>
                  <a:pt x="323700" y="242421"/>
                </a:cubicBezTo>
                <a:lnTo>
                  <a:pt x="323742" y="257670"/>
                </a:lnTo>
                <a:cubicBezTo>
                  <a:pt x="323742" y="267851"/>
                  <a:pt x="315152" y="276441"/>
                  <a:pt x="304971" y="276441"/>
                </a:cubicBezTo>
                <a:cubicBezTo>
                  <a:pt x="294534" y="275582"/>
                  <a:pt x="286759" y="267335"/>
                  <a:pt x="286759" y="257670"/>
                </a:cubicBezTo>
                <a:lnTo>
                  <a:pt x="286759" y="242894"/>
                </a:lnTo>
                <a:cubicBezTo>
                  <a:pt x="286759" y="232842"/>
                  <a:pt x="294920" y="224681"/>
                  <a:pt x="304971" y="224681"/>
                </a:cubicBezTo>
                <a:close/>
                <a:moveTo>
                  <a:pt x="210744" y="224681"/>
                </a:moveTo>
                <a:cubicBezTo>
                  <a:pt x="220408" y="224681"/>
                  <a:pt x="228655" y="232499"/>
                  <a:pt x="229472" y="242421"/>
                </a:cubicBezTo>
                <a:lnTo>
                  <a:pt x="229515" y="257670"/>
                </a:lnTo>
                <a:cubicBezTo>
                  <a:pt x="229515" y="262760"/>
                  <a:pt x="227367" y="267453"/>
                  <a:pt x="223947" y="270873"/>
                </a:cubicBezTo>
                <a:lnTo>
                  <a:pt x="223632" y="271007"/>
                </a:lnTo>
                <a:lnTo>
                  <a:pt x="223576" y="271140"/>
                </a:lnTo>
                <a:cubicBezTo>
                  <a:pt x="220155" y="274560"/>
                  <a:pt x="215463" y="276708"/>
                  <a:pt x="210373" y="276708"/>
                </a:cubicBezTo>
                <a:cubicBezTo>
                  <a:pt x="199934" y="275849"/>
                  <a:pt x="192160" y="267601"/>
                  <a:pt x="192160" y="257936"/>
                </a:cubicBezTo>
                <a:lnTo>
                  <a:pt x="192160" y="243160"/>
                </a:lnTo>
                <a:cubicBezTo>
                  <a:pt x="192160" y="238135"/>
                  <a:pt x="194201" y="233581"/>
                  <a:pt x="197497" y="230285"/>
                </a:cubicBezTo>
                <a:lnTo>
                  <a:pt x="197812" y="230155"/>
                </a:lnTo>
                <a:lnTo>
                  <a:pt x="197869" y="230019"/>
                </a:lnTo>
                <a:cubicBezTo>
                  <a:pt x="201165" y="226722"/>
                  <a:pt x="205719" y="224681"/>
                  <a:pt x="210744" y="224681"/>
                </a:cubicBezTo>
                <a:close/>
                <a:moveTo>
                  <a:pt x="123073" y="224681"/>
                </a:moveTo>
                <a:cubicBezTo>
                  <a:pt x="132738" y="224681"/>
                  <a:pt x="140985" y="232499"/>
                  <a:pt x="141801" y="242421"/>
                </a:cubicBezTo>
                <a:lnTo>
                  <a:pt x="141844" y="257670"/>
                </a:lnTo>
                <a:cubicBezTo>
                  <a:pt x="141844" y="262760"/>
                  <a:pt x="139696" y="267453"/>
                  <a:pt x="136276" y="270873"/>
                </a:cubicBezTo>
                <a:lnTo>
                  <a:pt x="135961" y="271007"/>
                </a:lnTo>
                <a:lnTo>
                  <a:pt x="135904" y="271140"/>
                </a:lnTo>
                <a:cubicBezTo>
                  <a:pt x="132485" y="274560"/>
                  <a:pt x="127792" y="276708"/>
                  <a:pt x="122701" y="276708"/>
                </a:cubicBezTo>
                <a:cubicBezTo>
                  <a:pt x="112264" y="275849"/>
                  <a:pt x="104489" y="267601"/>
                  <a:pt x="104489" y="257936"/>
                </a:cubicBezTo>
                <a:lnTo>
                  <a:pt x="104489" y="243160"/>
                </a:lnTo>
                <a:cubicBezTo>
                  <a:pt x="104489" y="238135"/>
                  <a:pt x="106529" y="233581"/>
                  <a:pt x="109826" y="230285"/>
                </a:cubicBezTo>
                <a:lnTo>
                  <a:pt x="110141" y="230155"/>
                </a:lnTo>
                <a:lnTo>
                  <a:pt x="110197" y="230019"/>
                </a:lnTo>
                <a:cubicBezTo>
                  <a:pt x="113494" y="226722"/>
                  <a:pt x="118047" y="224681"/>
                  <a:pt x="123073" y="224681"/>
                </a:cubicBezTo>
                <a:close/>
                <a:moveTo>
                  <a:pt x="569375" y="224316"/>
                </a:moveTo>
                <a:cubicBezTo>
                  <a:pt x="579040" y="224316"/>
                  <a:pt x="587288" y="232133"/>
                  <a:pt x="588103" y="242056"/>
                </a:cubicBezTo>
                <a:lnTo>
                  <a:pt x="588146" y="257304"/>
                </a:lnTo>
                <a:cubicBezTo>
                  <a:pt x="588146" y="267485"/>
                  <a:pt x="579555" y="276076"/>
                  <a:pt x="569375" y="276076"/>
                </a:cubicBezTo>
                <a:cubicBezTo>
                  <a:pt x="558938" y="275216"/>
                  <a:pt x="551162" y="266969"/>
                  <a:pt x="551162" y="257304"/>
                </a:cubicBezTo>
                <a:lnTo>
                  <a:pt x="551162" y="242528"/>
                </a:lnTo>
                <a:cubicBezTo>
                  <a:pt x="551162" y="232477"/>
                  <a:pt x="559324" y="224316"/>
                  <a:pt x="569375" y="224316"/>
                </a:cubicBezTo>
                <a:close/>
                <a:moveTo>
                  <a:pt x="178732" y="172594"/>
                </a:moveTo>
                <a:lnTo>
                  <a:pt x="172126" y="179652"/>
                </a:lnTo>
                <a:lnTo>
                  <a:pt x="172126" y="194429"/>
                </a:lnTo>
                <a:lnTo>
                  <a:pt x="179459" y="201207"/>
                </a:lnTo>
                <a:lnTo>
                  <a:pt x="185972" y="194695"/>
                </a:lnTo>
                <a:lnTo>
                  <a:pt x="185972" y="179919"/>
                </a:lnTo>
                <a:close/>
                <a:moveTo>
                  <a:pt x="91065" y="172594"/>
                </a:moveTo>
                <a:lnTo>
                  <a:pt x="84457" y="179652"/>
                </a:lnTo>
                <a:lnTo>
                  <a:pt x="84457" y="194429"/>
                </a:lnTo>
                <a:lnTo>
                  <a:pt x="91791" y="201207"/>
                </a:lnTo>
                <a:lnTo>
                  <a:pt x="98304" y="194695"/>
                </a:lnTo>
                <a:lnTo>
                  <a:pt x="98304" y="179919"/>
                </a:lnTo>
                <a:close/>
                <a:moveTo>
                  <a:pt x="448610" y="172264"/>
                </a:moveTo>
                <a:cubicBezTo>
                  <a:pt x="445603" y="172264"/>
                  <a:pt x="441695" y="175314"/>
                  <a:pt x="441695" y="179652"/>
                </a:cubicBezTo>
                <a:lnTo>
                  <a:pt x="441695" y="194429"/>
                </a:lnTo>
                <a:cubicBezTo>
                  <a:pt x="441996" y="197994"/>
                  <a:pt x="445345" y="201259"/>
                  <a:pt x="449083" y="201259"/>
                </a:cubicBezTo>
                <a:cubicBezTo>
                  <a:pt x="452777" y="201259"/>
                  <a:pt x="455913" y="198123"/>
                  <a:pt x="455913" y="194429"/>
                </a:cubicBezTo>
                <a:lnTo>
                  <a:pt x="455913" y="179652"/>
                </a:lnTo>
                <a:cubicBezTo>
                  <a:pt x="455913" y="175915"/>
                  <a:pt x="452648" y="172607"/>
                  <a:pt x="448610" y="172264"/>
                </a:cubicBezTo>
                <a:close/>
                <a:moveTo>
                  <a:pt x="360942" y="172264"/>
                </a:moveTo>
                <a:cubicBezTo>
                  <a:pt x="357935" y="172264"/>
                  <a:pt x="354026" y="175314"/>
                  <a:pt x="354026" y="179652"/>
                </a:cubicBezTo>
                <a:lnTo>
                  <a:pt x="354026" y="194429"/>
                </a:lnTo>
                <a:cubicBezTo>
                  <a:pt x="354328" y="197994"/>
                  <a:pt x="357678" y="201259"/>
                  <a:pt x="361415" y="201259"/>
                </a:cubicBezTo>
                <a:cubicBezTo>
                  <a:pt x="365109" y="201259"/>
                  <a:pt x="368245" y="198123"/>
                  <a:pt x="368245" y="194429"/>
                </a:cubicBezTo>
                <a:lnTo>
                  <a:pt x="368245" y="179652"/>
                </a:lnTo>
                <a:cubicBezTo>
                  <a:pt x="368245" y="175915"/>
                  <a:pt x="364980" y="172607"/>
                  <a:pt x="360942" y="172264"/>
                </a:cubicBezTo>
                <a:close/>
                <a:moveTo>
                  <a:pt x="273272" y="172264"/>
                </a:moveTo>
                <a:cubicBezTo>
                  <a:pt x="270265" y="172264"/>
                  <a:pt x="266356" y="175314"/>
                  <a:pt x="266356" y="179652"/>
                </a:cubicBezTo>
                <a:lnTo>
                  <a:pt x="266356" y="194429"/>
                </a:lnTo>
                <a:cubicBezTo>
                  <a:pt x="266657" y="197994"/>
                  <a:pt x="270008" y="201259"/>
                  <a:pt x="273744" y="201259"/>
                </a:cubicBezTo>
                <a:cubicBezTo>
                  <a:pt x="277438" y="201259"/>
                  <a:pt x="280574" y="198123"/>
                  <a:pt x="280574" y="194429"/>
                </a:cubicBezTo>
                <a:lnTo>
                  <a:pt x="280574" y="179652"/>
                </a:lnTo>
                <a:cubicBezTo>
                  <a:pt x="280574" y="175915"/>
                  <a:pt x="277309" y="172607"/>
                  <a:pt x="273272" y="172264"/>
                </a:cubicBezTo>
                <a:close/>
                <a:moveTo>
                  <a:pt x="537676" y="171898"/>
                </a:moveTo>
                <a:cubicBezTo>
                  <a:pt x="534669" y="171898"/>
                  <a:pt x="530760" y="174948"/>
                  <a:pt x="530760" y="179286"/>
                </a:cubicBezTo>
                <a:lnTo>
                  <a:pt x="530760" y="194062"/>
                </a:lnTo>
                <a:cubicBezTo>
                  <a:pt x="531061" y="197627"/>
                  <a:pt x="534411" y="200892"/>
                  <a:pt x="538148" y="200892"/>
                </a:cubicBezTo>
                <a:cubicBezTo>
                  <a:pt x="541842" y="200892"/>
                  <a:pt x="544977" y="197756"/>
                  <a:pt x="544977" y="194062"/>
                </a:cubicBezTo>
                <a:lnTo>
                  <a:pt x="544977" y="179286"/>
                </a:lnTo>
                <a:cubicBezTo>
                  <a:pt x="544977" y="175548"/>
                  <a:pt x="541714" y="172241"/>
                  <a:pt x="537676" y="171898"/>
                </a:cubicBezTo>
                <a:close/>
                <a:moveTo>
                  <a:pt x="613467" y="165724"/>
                </a:moveTo>
                <a:lnTo>
                  <a:pt x="618431" y="191073"/>
                </a:lnTo>
                <a:lnTo>
                  <a:pt x="618431" y="194062"/>
                </a:lnTo>
                <a:lnTo>
                  <a:pt x="619146" y="194723"/>
                </a:lnTo>
                <a:lnTo>
                  <a:pt x="622303" y="210848"/>
                </a:lnTo>
                <a:lnTo>
                  <a:pt x="613136" y="207126"/>
                </a:lnTo>
                <a:cubicBezTo>
                  <a:pt x="609764" y="203931"/>
                  <a:pt x="607499" y="199496"/>
                  <a:pt x="607090" y="194535"/>
                </a:cubicBezTo>
                <a:lnTo>
                  <a:pt x="607047" y="179286"/>
                </a:lnTo>
                <a:cubicBezTo>
                  <a:pt x="607047" y="174196"/>
                  <a:pt x="609195" y="169503"/>
                  <a:pt x="612615" y="166083"/>
                </a:cubicBezTo>
                <a:close/>
                <a:moveTo>
                  <a:pt x="449083" y="160881"/>
                </a:moveTo>
                <a:cubicBezTo>
                  <a:pt x="459521" y="161740"/>
                  <a:pt x="467296" y="169988"/>
                  <a:pt x="467296" y="179652"/>
                </a:cubicBezTo>
                <a:lnTo>
                  <a:pt x="467296" y="194429"/>
                </a:lnTo>
                <a:cubicBezTo>
                  <a:pt x="467296" y="204479"/>
                  <a:pt x="459135" y="212641"/>
                  <a:pt x="449083" y="212641"/>
                </a:cubicBezTo>
                <a:cubicBezTo>
                  <a:pt x="439418" y="212641"/>
                  <a:pt x="431171" y="204823"/>
                  <a:pt x="430355" y="194901"/>
                </a:cubicBezTo>
                <a:lnTo>
                  <a:pt x="430312" y="179652"/>
                </a:lnTo>
                <a:cubicBezTo>
                  <a:pt x="430312" y="169472"/>
                  <a:pt x="438903" y="160881"/>
                  <a:pt x="449083" y="160881"/>
                </a:cubicBezTo>
                <a:close/>
                <a:moveTo>
                  <a:pt x="361415" y="160881"/>
                </a:moveTo>
                <a:cubicBezTo>
                  <a:pt x="371853" y="161740"/>
                  <a:pt x="379628" y="169988"/>
                  <a:pt x="379628" y="179652"/>
                </a:cubicBezTo>
                <a:lnTo>
                  <a:pt x="379628" y="194429"/>
                </a:lnTo>
                <a:cubicBezTo>
                  <a:pt x="379628" y="204479"/>
                  <a:pt x="371467" y="212641"/>
                  <a:pt x="361415" y="212641"/>
                </a:cubicBezTo>
                <a:cubicBezTo>
                  <a:pt x="351750" y="212641"/>
                  <a:pt x="343504" y="204823"/>
                  <a:pt x="342687" y="194901"/>
                </a:cubicBezTo>
                <a:lnTo>
                  <a:pt x="342644" y="179652"/>
                </a:lnTo>
                <a:cubicBezTo>
                  <a:pt x="342644" y="169472"/>
                  <a:pt x="351235" y="160881"/>
                  <a:pt x="361415" y="160881"/>
                </a:cubicBezTo>
                <a:close/>
                <a:moveTo>
                  <a:pt x="273744" y="160881"/>
                </a:moveTo>
                <a:cubicBezTo>
                  <a:pt x="284182" y="161740"/>
                  <a:pt x="291956" y="169988"/>
                  <a:pt x="291956" y="179652"/>
                </a:cubicBezTo>
                <a:lnTo>
                  <a:pt x="291956" y="194429"/>
                </a:lnTo>
                <a:cubicBezTo>
                  <a:pt x="291956" y="204479"/>
                  <a:pt x="283795" y="212641"/>
                  <a:pt x="273744" y="212641"/>
                </a:cubicBezTo>
                <a:cubicBezTo>
                  <a:pt x="264080" y="212641"/>
                  <a:pt x="255832" y="204823"/>
                  <a:pt x="255017" y="194901"/>
                </a:cubicBezTo>
                <a:lnTo>
                  <a:pt x="254974" y="179652"/>
                </a:lnTo>
                <a:cubicBezTo>
                  <a:pt x="254974" y="169472"/>
                  <a:pt x="263564" y="160881"/>
                  <a:pt x="273744" y="160881"/>
                </a:cubicBezTo>
                <a:close/>
                <a:moveTo>
                  <a:pt x="179514" y="160881"/>
                </a:moveTo>
                <a:cubicBezTo>
                  <a:pt x="189952" y="161740"/>
                  <a:pt x="197726" y="169988"/>
                  <a:pt x="197726" y="179652"/>
                </a:cubicBezTo>
                <a:lnTo>
                  <a:pt x="197726" y="194429"/>
                </a:lnTo>
                <a:cubicBezTo>
                  <a:pt x="197726" y="199454"/>
                  <a:pt x="195687" y="204008"/>
                  <a:pt x="192390" y="207304"/>
                </a:cubicBezTo>
                <a:lnTo>
                  <a:pt x="192075" y="207434"/>
                </a:lnTo>
                <a:lnTo>
                  <a:pt x="192018" y="207570"/>
                </a:lnTo>
                <a:cubicBezTo>
                  <a:pt x="188722" y="210867"/>
                  <a:pt x="184168" y="212908"/>
                  <a:pt x="179143" y="212908"/>
                </a:cubicBezTo>
                <a:cubicBezTo>
                  <a:pt x="169477" y="212908"/>
                  <a:pt x="161231" y="205089"/>
                  <a:pt x="160414" y="195168"/>
                </a:cubicBezTo>
                <a:lnTo>
                  <a:pt x="160372" y="179919"/>
                </a:lnTo>
                <a:cubicBezTo>
                  <a:pt x="160372" y="174828"/>
                  <a:pt x="162519" y="170135"/>
                  <a:pt x="165940" y="166716"/>
                </a:cubicBezTo>
                <a:lnTo>
                  <a:pt x="166255" y="166583"/>
                </a:lnTo>
                <a:lnTo>
                  <a:pt x="166311" y="166448"/>
                </a:lnTo>
                <a:cubicBezTo>
                  <a:pt x="169732" y="163029"/>
                  <a:pt x="174425" y="160881"/>
                  <a:pt x="179514" y="160881"/>
                </a:cubicBezTo>
                <a:close/>
                <a:moveTo>
                  <a:pt x="91846" y="160881"/>
                </a:moveTo>
                <a:cubicBezTo>
                  <a:pt x="102285" y="161740"/>
                  <a:pt x="110059" y="169988"/>
                  <a:pt x="110059" y="179652"/>
                </a:cubicBezTo>
                <a:lnTo>
                  <a:pt x="110059" y="194429"/>
                </a:lnTo>
                <a:cubicBezTo>
                  <a:pt x="110059" y="199454"/>
                  <a:pt x="108018" y="204008"/>
                  <a:pt x="104722" y="207304"/>
                </a:cubicBezTo>
                <a:lnTo>
                  <a:pt x="104406" y="207434"/>
                </a:lnTo>
                <a:lnTo>
                  <a:pt x="104350" y="207570"/>
                </a:lnTo>
                <a:cubicBezTo>
                  <a:pt x="101053" y="210867"/>
                  <a:pt x="96500" y="212908"/>
                  <a:pt x="91474" y="212908"/>
                </a:cubicBezTo>
                <a:cubicBezTo>
                  <a:pt x="81810" y="212908"/>
                  <a:pt x="73563" y="205089"/>
                  <a:pt x="72747" y="195168"/>
                </a:cubicBezTo>
                <a:lnTo>
                  <a:pt x="72738" y="191940"/>
                </a:lnTo>
                <a:lnTo>
                  <a:pt x="77195" y="169269"/>
                </a:lnTo>
                <a:lnTo>
                  <a:pt x="78271" y="166716"/>
                </a:lnTo>
                <a:lnTo>
                  <a:pt x="78587" y="166583"/>
                </a:lnTo>
                <a:lnTo>
                  <a:pt x="78643" y="166448"/>
                </a:lnTo>
                <a:cubicBezTo>
                  <a:pt x="82063" y="163029"/>
                  <a:pt x="86756" y="160881"/>
                  <a:pt x="91846" y="160881"/>
                </a:cubicBezTo>
                <a:close/>
                <a:moveTo>
                  <a:pt x="492640" y="160662"/>
                </a:moveTo>
                <a:cubicBezTo>
                  <a:pt x="496163" y="160662"/>
                  <a:pt x="499041" y="163540"/>
                  <a:pt x="499041" y="167063"/>
                </a:cubicBezTo>
                <a:lnTo>
                  <a:pt x="499041" y="205850"/>
                </a:lnTo>
                <a:cubicBezTo>
                  <a:pt x="499041" y="209373"/>
                  <a:pt x="496163" y="212250"/>
                  <a:pt x="492640" y="212250"/>
                </a:cubicBezTo>
                <a:cubicBezTo>
                  <a:pt x="489118" y="212250"/>
                  <a:pt x="486240" y="209373"/>
                  <a:pt x="486240" y="205850"/>
                </a:cubicBezTo>
                <a:lnTo>
                  <a:pt x="486240" y="167063"/>
                </a:lnTo>
                <a:cubicBezTo>
                  <a:pt x="486240" y="163540"/>
                  <a:pt x="489118" y="160662"/>
                  <a:pt x="492640" y="160662"/>
                </a:cubicBezTo>
                <a:close/>
                <a:moveTo>
                  <a:pt x="404969" y="160662"/>
                </a:moveTo>
                <a:cubicBezTo>
                  <a:pt x="408491" y="160662"/>
                  <a:pt x="411370" y="163540"/>
                  <a:pt x="411370" y="167063"/>
                </a:cubicBezTo>
                <a:lnTo>
                  <a:pt x="411370" y="205850"/>
                </a:lnTo>
                <a:cubicBezTo>
                  <a:pt x="411370" y="209373"/>
                  <a:pt x="408491" y="212250"/>
                  <a:pt x="404969" y="212250"/>
                </a:cubicBezTo>
                <a:cubicBezTo>
                  <a:pt x="401447" y="212250"/>
                  <a:pt x="398569" y="209373"/>
                  <a:pt x="398569" y="205850"/>
                </a:cubicBezTo>
                <a:lnTo>
                  <a:pt x="398569" y="167063"/>
                </a:lnTo>
                <a:cubicBezTo>
                  <a:pt x="398569" y="163540"/>
                  <a:pt x="401447" y="160662"/>
                  <a:pt x="404969" y="160662"/>
                </a:cubicBezTo>
                <a:close/>
                <a:moveTo>
                  <a:pt x="317298" y="160662"/>
                </a:moveTo>
                <a:cubicBezTo>
                  <a:pt x="320821" y="160662"/>
                  <a:pt x="323699" y="163540"/>
                  <a:pt x="323699" y="167063"/>
                </a:cubicBezTo>
                <a:lnTo>
                  <a:pt x="323699" y="205850"/>
                </a:lnTo>
                <a:cubicBezTo>
                  <a:pt x="323699" y="209373"/>
                  <a:pt x="320821" y="212250"/>
                  <a:pt x="317298" y="212250"/>
                </a:cubicBezTo>
                <a:cubicBezTo>
                  <a:pt x="313776" y="212250"/>
                  <a:pt x="310898" y="209373"/>
                  <a:pt x="310898" y="205850"/>
                </a:cubicBezTo>
                <a:lnTo>
                  <a:pt x="310898" y="167063"/>
                </a:lnTo>
                <a:cubicBezTo>
                  <a:pt x="310898" y="163540"/>
                  <a:pt x="313776" y="160662"/>
                  <a:pt x="317298" y="160662"/>
                </a:cubicBezTo>
                <a:close/>
                <a:moveTo>
                  <a:pt x="223070" y="160662"/>
                </a:moveTo>
                <a:cubicBezTo>
                  <a:pt x="226593" y="160662"/>
                  <a:pt x="229471" y="163540"/>
                  <a:pt x="229471" y="167063"/>
                </a:cubicBezTo>
                <a:lnTo>
                  <a:pt x="229471" y="205850"/>
                </a:lnTo>
                <a:cubicBezTo>
                  <a:pt x="229471" y="209373"/>
                  <a:pt x="226593" y="212250"/>
                  <a:pt x="223070" y="212250"/>
                </a:cubicBezTo>
                <a:lnTo>
                  <a:pt x="223018" y="212198"/>
                </a:lnTo>
                <a:lnTo>
                  <a:pt x="222699" y="212517"/>
                </a:lnTo>
                <a:cubicBezTo>
                  <a:pt x="219177" y="212517"/>
                  <a:pt x="216299" y="209639"/>
                  <a:pt x="216299" y="206117"/>
                </a:cubicBezTo>
                <a:lnTo>
                  <a:pt x="216299" y="167329"/>
                </a:lnTo>
                <a:cubicBezTo>
                  <a:pt x="216299" y="163806"/>
                  <a:pt x="219177" y="160929"/>
                  <a:pt x="222699" y="160929"/>
                </a:cubicBezTo>
                <a:lnTo>
                  <a:pt x="222752" y="160981"/>
                </a:lnTo>
                <a:close/>
                <a:moveTo>
                  <a:pt x="135400" y="160662"/>
                </a:moveTo>
                <a:cubicBezTo>
                  <a:pt x="138923" y="160662"/>
                  <a:pt x="141801" y="163540"/>
                  <a:pt x="141801" y="167063"/>
                </a:cubicBezTo>
                <a:lnTo>
                  <a:pt x="141801" y="205850"/>
                </a:lnTo>
                <a:cubicBezTo>
                  <a:pt x="141801" y="209373"/>
                  <a:pt x="138923" y="212250"/>
                  <a:pt x="135400" y="212250"/>
                </a:cubicBezTo>
                <a:lnTo>
                  <a:pt x="135347" y="212198"/>
                </a:lnTo>
                <a:lnTo>
                  <a:pt x="135028" y="212517"/>
                </a:lnTo>
                <a:cubicBezTo>
                  <a:pt x="131506" y="212517"/>
                  <a:pt x="128628" y="209639"/>
                  <a:pt x="128628" y="206117"/>
                </a:cubicBezTo>
                <a:lnTo>
                  <a:pt x="128628" y="167329"/>
                </a:lnTo>
                <a:cubicBezTo>
                  <a:pt x="128628" y="163806"/>
                  <a:pt x="131506" y="160929"/>
                  <a:pt x="135028" y="160929"/>
                </a:cubicBezTo>
                <a:lnTo>
                  <a:pt x="135080" y="160981"/>
                </a:lnTo>
                <a:close/>
                <a:moveTo>
                  <a:pt x="538148" y="160515"/>
                </a:moveTo>
                <a:cubicBezTo>
                  <a:pt x="548586" y="161374"/>
                  <a:pt x="556361" y="169621"/>
                  <a:pt x="556361" y="179286"/>
                </a:cubicBezTo>
                <a:lnTo>
                  <a:pt x="556361" y="194062"/>
                </a:lnTo>
                <a:cubicBezTo>
                  <a:pt x="556361" y="204113"/>
                  <a:pt x="548199" y="212275"/>
                  <a:pt x="538148" y="212275"/>
                </a:cubicBezTo>
                <a:cubicBezTo>
                  <a:pt x="528484" y="212275"/>
                  <a:pt x="520237" y="204457"/>
                  <a:pt x="519420" y="194535"/>
                </a:cubicBezTo>
                <a:lnTo>
                  <a:pt x="519377" y="179286"/>
                </a:lnTo>
                <a:cubicBezTo>
                  <a:pt x="519377" y="169105"/>
                  <a:pt x="527968" y="160515"/>
                  <a:pt x="538148" y="160515"/>
                </a:cubicBezTo>
                <a:close/>
                <a:moveTo>
                  <a:pt x="581702" y="160296"/>
                </a:moveTo>
                <a:cubicBezTo>
                  <a:pt x="585224" y="160296"/>
                  <a:pt x="588102" y="163173"/>
                  <a:pt x="588102" y="166696"/>
                </a:cubicBezTo>
                <a:lnTo>
                  <a:pt x="588102" y="205485"/>
                </a:lnTo>
                <a:cubicBezTo>
                  <a:pt x="588102" y="209006"/>
                  <a:pt x="585224" y="211884"/>
                  <a:pt x="581702" y="211884"/>
                </a:cubicBezTo>
                <a:cubicBezTo>
                  <a:pt x="578180" y="211884"/>
                  <a:pt x="575301" y="209006"/>
                  <a:pt x="575301" y="205485"/>
                </a:cubicBezTo>
                <a:lnTo>
                  <a:pt x="575301" y="166696"/>
                </a:lnTo>
                <a:cubicBezTo>
                  <a:pt x="575301" y="163173"/>
                  <a:pt x="578180" y="160296"/>
                  <a:pt x="581702" y="160296"/>
                </a:cubicBezTo>
                <a:close/>
                <a:moveTo>
                  <a:pt x="85915" y="128342"/>
                </a:moveTo>
                <a:lnTo>
                  <a:pt x="85915" y="141332"/>
                </a:lnTo>
                <a:lnTo>
                  <a:pt x="81890" y="145384"/>
                </a:lnTo>
                <a:lnTo>
                  <a:pt x="84953" y="129803"/>
                </a:lnTo>
                <a:close/>
                <a:moveTo>
                  <a:pt x="210384" y="107506"/>
                </a:moveTo>
                <a:lnTo>
                  <a:pt x="203870" y="114018"/>
                </a:lnTo>
                <a:lnTo>
                  <a:pt x="203870" y="128794"/>
                </a:lnTo>
                <a:lnTo>
                  <a:pt x="211111" y="136119"/>
                </a:lnTo>
                <a:lnTo>
                  <a:pt x="217717" y="129060"/>
                </a:lnTo>
                <a:lnTo>
                  <a:pt x="217717" y="114285"/>
                </a:lnTo>
                <a:close/>
                <a:moveTo>
                  <a:pt x="122714" y="107506"/>
                </a:moveTo>
                <a:lnTo>
                  <a:pt x="116200" y="114018"/>
                </a:lnTo>
                <a:lnTo>
                  <a:pt x="116200" y="128794"/>
                </a:lnTo>
                <a:lnTo>
                  <a:pt x="123439" y="136119"/>
                </a:lnTo>
                <a:lnTo>
                  <a:pt x="130047" y="129060"/>
                </a:lnTo>
                <a:lnTo>
                  <a:pt x="130047" y="114285"/>
                </a:lnTo>
                <a:close/>
                <a:moveTo>
                  <a:pt x="480270" y="107188"/>
                </a:moveTo>
                <a:cubicBezTo>
                  <a:pt x="476576" y="107188"/>
                  <a:pt x="473440" y="110324"/>
                  <a:pt x="473440" y="114018"/>
                </a:cubicBezTo>
                <a:lnTo>
                  <a:pt x="473440" y="128794"/>
                </a:lnTo>
                <a:cubicBezTo>
                  <a:pt x="473440" y="132532"/>
                  <a:pt x="476704" y="135839"/>
                  <a:pt x="480743" y="136183"/>
                </a:cubicBezTo>
                <a:cubicBezTo>
                  <a:pt x="483750" y="136183"/>
                  <a:pt x="487659" y="133133"/>
                  <a:pt x="487659" y="128794"/>
                </a:cubicBezTo>
                <a:lnTo>
                  <a:pt x="487659" y="114018"/>
                </a:lnTo>
                <a:cubicBezTo>
                  <a:pt x="487358" y="110453"/>
                  <a:pt x="484007" y="107188"/>
                  <a:pt x="480270" y="107188"/>
                </a:cubicBezTo>
                <a:close/>
                <a:moveTo>
                  <a:pt x="392599" y="107188"/>
                </a:moveTo>
                <a:cubicBezTo>
                  <a:pt x="388905" y="107188"/>
                  <a:pt x="385769" y="110324"/>
                  <a:pt x="385769" y="114018"/>
                </a:cubicBezTo>
                <a:lnTo>
                  <a:pt x="385769" y="128794"/>
                </a:lnTo>
                <a:cubicBezTo>
                  <a:pt x="385769" y="132532"/>
                  <a:pt x="389034" y="135839"/>
                  <a:pt x="393071" y="136183"/>
                </a:cubicBezTo>
                <a:cubicBezTo>
                  <a:pt x="396079" y="136183"/>
                  <a:pt x="399987" y="133133"/>
                  <a:pt x="399987" y="128794"/>
                </a:cubicBezTo>
                <a:lnTo>
                  <a:pt x="399987" y="114018"/>
                </a:lnTo>
                <a:cubicBezTo>
                  <a:pt x="399687" y="110453"/>
                  <a:pt x="396336" y="107188"/>
                  <a:pt x="392599" y="107188"/>
                </a:cubicBezTo>
                <a:close/>
                <a:moveTo>
                  <a:pt x="304971" y="107188"/>
                </a:moveTo>
                <a:cubicBezTo>
                  <a:pt x="301277" y="107188"/>
                  <a:pt x="298141" y="110324"/>
                  <a:pt x="298141" y="114018"/>
                </a:cubicBezTo>
                <a:lnTo>
                  <a:pt x="298141" y="128794"/>
                </a:lnTo>
                <a:cubicBezTo>
                  <a:pt x="298141" y="132532"/>
                  <a:pt x="301406" y="135839"/>
                  <a:pt x="305444" y="136183"/>
                </a:cubicBezTo>
                <a:cubicBezTo>
                  <a:pt x="308450" y="136183"/>
                  <a:pt x="312359" y="133133"/>
                  <a:pt x="312359" y="128794"/>
                </a:cubicBezTo>
                <a:lnTo>
                  <a:pt x="312359" y="114018"/>
                </a:lnTo>
                <a:cubicBezTo>
                  <a:pt x="312059" y="110453"/>
                  <a:pt x="308708" y="107188"/>
                  <a:pt x="304971" y="107188"/>
                </a:cubicBezTo>
                <a:close/>
                <a:moveTo>
                  <a:pt x="569375" y="106823"/>
                </a:moveTo>
                <a:cubicBezTo>
                  <a:pt x="565681" y="106823"/>
                  <a:pt x="562546" y="109958"/>
                  <a:pt x="562546" y="113653"/>
                </a:cubicBezTo>
                <a:lnTo>
                  <a:pt x="562546" y="128428"/>
                </a:lnTo>
                <a:cubicBezTo>
                  <a:pt x="562546" y="132166"/>
                  <a:pt x="565810" y="135472"/>
                  <a:pt x="569847" y="135816"/>
                </a:cubicBezTo>
                <a:cubicBezTo>
                  <a:pt x="572854" y="135816"/>
                  <a:pt x="576763" y="132767"/>
                  <a:pt x="576763" y="128428"/>
                </a:cubicBezTo>
                <a:lnTo>
                  <a:pt x="576763" y="113653"/>
                </a:lnTo>
                <a:cubicBezTo>
                  <a:pt x="576463" y="110087"/>
                  <a:pt x="573112" y="106823"/>
                  <a:pt x="569375" y="106823"/>
                </a:cubicBezTo>
                <a:close/>
                <a:moveTo>
                  <a:pt x="562281" y="98380"/>
                </a:moveTo>
                <a:lnTo>
                  <a:pt x="582211" y="112182"/>
                </a:lnTo>
                <a:lnTo>
                  <a:pt x="588126" y="121211"/>
                </a:lnTo>
                <a:lnTo>
                  <a:pt x="588146" y="128428"/>
                </a:lnTo>
                <a:cubicBezTo>
                  <a:pt x="588146" y="138608"/>
                  <a:pt x="579555" y="147199"/>
                  <a:pt x="569375" y="147199"/>
                </a:cubicBezTo>
                <a:cubicBezTo>
                  <a:pt x="558938" y="146341"/>
                  <a:pt x="551162" y="138094"/>
                  <a:pt x="551162" y="128428"/>
                </a:cubicBezTo>
                <a:lnTo>
                  <a:pt x="551162" y="113653"/>
                </a:lnTo>
                <a:cubicBezTo>
                  <a:pt x="551162" y="108627"/>
                  <a:pt x="553203" y="104074"/>
                  <a:pt x="556499" y="100777"/>
                </a:cubicBezTo>
                <a:close/>
                <a:moveTo>
                  <a:pt x="436712" y="96145"/>
                </a:moveTo>
                <a:cubicBezTo>
                  <a:pt x="440234" y="96145"/>
                  <a:pt x="443112" y="99023"/>
                  <a:pt x="443112" y="102545"/>
                </a:cubicBezTo>
                <a:lnTo>
                  <a:pt x="443112" y="141332"/>
                </a:lnTo>
                <a:cubicBezTo>
                  <a:pt x="443156" y="144898"/>
                  <a:pt x="440277" y="147776"/>
                  <a:pt x="436712" y="147776"/>
                </a:cubicBezTo>
                <a:cubicBezTo>
                  <a:pt x="433190" y="147776"/>
                  <a:pt x="430312" y="144898"/>
                  <a:pt x="430312" y="141375"/>
                </a:cubicBezTo>
                <a:lnTo>
                  <a:pt x="430312" y="102545"/>
                </a:lnTo>
                <a:cubicBezTo>
                  <a:pt x="430312" y="99023"/>
                  <a:pt x="433190" y="96145"/>
                  <a:pt x="436712" y="96145"/>
                </a:cubicBezTo>
                <a:close/>
                <a:moveTo>
                  <a:pt x="349084" y="96145"/>
                </a:moveTo>
                <a:cubicBezTo>
                  <a:pt x="352606" y="96145"/>
                  <a:pt x="355484" y="99023"/>
                  <a:pt x="355484" y="102545"/>
                </a:cubicBezTo>
                <a:lnTo>
                  <a:pt x="355484" y="141332"/>
                </a:lnTo>
                <a:cubicBezTo>
                  <a:pt x="355484" y="144898"/>
                  <a:pt x="352606" y="147776"/>
                  <a:pt x="349084" y="147776"/>
                </a:cubicBezTo>
                <a:cubicBezTo>
                  <a:pt x="345562" y="147776"/>
                  <a:pt x="342684" y="144898"/>
                  <a:pt x="342684" y="141375"/>
                </a:cubicBezTo>
                <a:lnTo>
                  <a:pt x="342684" y="102545"/>
                </a:lnTo>
                <a:cubicBezTo>
                  <a:pt x="342684" y="99023"/>
                  <a:pt x="345562" y="96145"/>
                  <a:pt x="349084" y="96145"/>
                </a:cubicBezTo>
                <a:close/>
                <a:moveTo>
                  <a:pt x="261413" y="96145"/>
                </a:moveTo>
                <a:cubicBezTo>
                  <a:pt x="264935" y="96145"/>
                  <a:pt x="267813" y="99023"/>
                  <a:pt x="267813" y="102545"/>
                </a:cubicBezTo>
                <a:lnTo>
                  <a:pt x="267813" y="141332"/>
                </a:lnTo>
                <a:cubicBezTo>
                  <a:pt x="267813" y="144898"/>
                  <a:pt x="264935" y="147776"/>
                  <a:pt x="261413" y="147776"/>
                </a:cubicBezTo>
                <a:cubicBezTo>
                  <a:pt x="257892" y="147776"/>
                  <a:pt x="255013" y="144898"/>
                  <a:pt x="255013" y="141375"/>
                </a:cubicBezTo>
                <a:lnTo>
                  <a:pt x="255013" y="102545"/>
                </a:lnTo>
                <a:cubicBezTo>
                  <a:pt x="254970" y="99023"/>
                  <a:pt x="257849" y="96145"/>
                  <a:pt x="261413" y="96145"/>
                </a:cubicBezTo>
                <a:close/>
                <a:moveTo>
                  <a:pt x="167143" y="96145"/>
                </a:moveTo>
                <a:cubicBezTo>
                  <a:pt x="170665" y="96145"/>
                  <a:pt x="173543" y="99023"/>
                  <a:pt x="173543" y="102545"/>
                </a:cubicBezTo>
                <a:lnTo>
                  <a:pt x="173543" y="141332"/>
                </a:lnTo>
                <a:cubicBezTo>
                  <a:pt x="173586" y="144898"/>
                  <a:pt x="170708" y="147776"/>
                  <a:pt x="167143" y="147776"/>
                </a:cubicBezTo>
                <a:lnTo>
                  <a:pt x="167089" y="147722"/>
                </a:lnTo>
                <a:lnTo>
                  <a:pt x="166772" y="148042"/>
                </a:lnTo>
                <a:cubicBezTo>
                  <a:pt x="163249" y="148042"/>
                  <a:pt x="160372" y="145164"/>
                  <a:pt x="160372" y="141642"/>
                </a:cubicBezTo>
                <a:lnTo>
                  <a:pt x="160372" y="102811"/>
                </a:lnTo>
                <a:cubicBezTo>
                  <a:pt x="160372" y="99289"/>
                  <a:pt x="163249" y="96411"/>
                  <a:pt x="166772" y="96411"/>
                </a:cubicBezTo>
                <a:lnTo>
                  <a:pt x="166824" y="96463"/>
                </a:lnTo>
                <a:close/>
                <a:moveTo>
                  <a:pt x="480313" y="95806"/>
                </a:moveTo>
                <a:cubicBezTo>
                  <a:pt x="489978" y="95806"/>
                  <a:pt x="498225" y="103623"/>
                  <a:pt x="499041" y="113546"/>
                </a:cubicBezTo>
                <a:lnTo>
                  <a:pt x="499084" y="128794"/>
                </a:lnTo>
                <a:cubicBezTo>
                  <a:pt x="499084" y="138975"/>
                  <a:pt x="490494" y="147565"/>
                  <a:pt x="480313" y="147565"/>
                </a:cubicBezTo>
                <a:cubicBezTo>
                  <a:pt x="469875" y="146706"/>
                  <a:pt x="462100" y="138459"/>
                  <a:pt x="462100" y="128794"/>
                </a:cubicBezTo>
                <a:lnTo>
                  <a:pt x="462100" y="114018"/>
                </a:lnTo>
                <a:cubicBezTo>
                  <a:pt x="462100" y="103967"/>
                  <a:pt x="470262" y="95806"/>
                  <a:pt x="480313" y="95806"/>
                </a:cubicBezTo>
                <a:close/>
                <a:moveTo>
                  <a:pt x="392643" y="95806"/>
                </a:moveTo>
                <a:cubicBezTo>
                  <a:pt x="402306" y="95806"/>
                  <a:pt x="410554" y="103623"/>
                  <a:pt x="411371" y="113546"/>
                </a:cubicBezTo>
                <a:lnTo>
                  <a:pt x="411414" y="128794"/>
                </a:lnTo>
                <a:cubicBezTo>
                  <a:pt x="411414" y="138975"/>
                  <a:pt x="402822" y="147565"/>
                  <a:pt x="392643" y="147565"/>
                </a:cubicBezTo>
                <a:cubicBezTo>
                  <a:pt x="382204" y="146706"/>
                  <a:pt x="374430" y="138459"/>
                  <a:pt x="374430" y="128794"/>
                </a:cubicBezTo>
                <a:lnTo>
                  <a:pt x="374430" y="114018"/>
                </a:lnTo>
                <a:cubicBezTo>
                  <a:pt x="374430" y="103967"/>
                  <a:pt x="382591" y="95806"/>
                  <a:pt x="392643" y="95806"/>
                </a:cubicBezTo>
                <a:close/>
                <a:moveTo>
                  <a:pt x="304971" y="95806"/>
                </a:moveTo>
                <a:cubicBezTo>
                  <a:pt x="314637" y="95806"/>
                  <a:pt x="322883" y="103623"/>
                  <a:pt x="323700" y="113546"/>
                </a:cubicBezTo>
                <a:lnTo>
                  <a:pt x="323742" y="128794"/>
                </a:lnTo>
                <a:cubicBezTo>
                  <a:pt x="323742" y="138975"/>
                  <a:pt x="315152" y="147565"/>
                  <a:pt x="304971" y="147565"/>
                </a:cubicBezTo>
                <a:cubicBezTo>
                  <a:pt x="294534" y="146706"/>
                  <a:pt x="286759" y="138459"/>
                  <a:pt x="286759" y="128794"/>
                </a:cubicBezTo>
                <a:lnTo>
                  <a:pt x="286759" y="114018"/>
                </a:lnTo>
                <a:cubicBezTo>
                  <a:pt x="286759" y="103967"/>
                  <a:pt x="294920" y="95806"/>
                  <a:pt x="304971" y="95806"/>
                </a:cubicBezTo>
                <a:close/>
                <a:moveTo>
                  <a:pt x="210744" y="95806"/>
                </a:moveTo>
                <a:cubicBezTo>
                  <a:pt x="220408" y="95806"/>
                  <a:pt x="228655" y="103623"/>
                  <a:pt x="229472" y="113546"/>
                </a:cubicBezTo>
                <a:lnTo>
                  <a:pt x="229515" y="128794"/>
                </a:lnTo>
                <a:cubicBezTo>
                  <a:pt x="229515" y="133884"/>
                  <a:pt x="227367" y="138577"/>
                  <a:pt x="223947" y="141997"/>
                </a:cubicBezTo>
                <a:lnTo>
                  <a:pt x="223632" y="142130"/>
                </a:lnTo>
                <a:lnTo>
                  <a:pt x="223576" y="142263"/>
                </a:lnTo>
                <a:cubicBezTo>
                  <a:pt x="220155" y="145684"/>
                  <a:pt x="215463" y="147831"/>
                  <a:pt x="210373" y="147831"/>
                </a:cubicBezTo>
                <a:cubicBezTo>
                  <a:pt x="199934" y="146973"/>
                  <a:pt x="192160" y="138726"/>
                  <a:pt x="192160" y="129060"/>
                </a:cubicBezTo>
                <a:lnTo>
                  <a:pt x="192160" y="114285"/>
                </a:lnTo>
                <a:cubicBezTo>
                  <a:pt x="192160" y="109259"/>
                  <a:pt x="194201" y="104706"/>
                  <a:pt x="197497" y="101410"/>
                </a:cubicBezTo>
                <a:lnTo>
                  <a:pt x="197812" y="101279"/>
                </a:lnTo>
                <a:lnTo>
                  <a:pt x="197869" y="101142"/>
                </a:lnTo>
                <a:cubicBezTo>
                  <a:pt x="201165" y="97846"/>
                  <a:pt x="205719" y="95806"/>
                  <a:pt x="210744" y="95806"/>
                </a:cubicBezTo>
                <a:close/>
                <a:moveTo>
                  <a:pt x="123073" y="95806"/>
                </a:moveTo>
                <a:cubicBezTo>
                  <a:pt x="132738" y="95806"/>
                  <a:pt x="140985" y="103623"/>
                  <a:pt x="141801" y="113546"/>
                </a:cubicBezTo>
                <a:lnTo>
                  <a:pt x="141844" y="128794"/>
                </a:lnTo>
                <a:cubicBezTo>
                  <a:pt x="141844" y="133884"/>
                  <a:pt x="139696" y="138577"/>
                  <a:pt x="136276" y="141997"/>
                </a:cubicBezTo>
                <a:lnTo>
                  <a:pt x="135961" y="142130"/>
                </a:lnTo>
                <a:lnTo>
                  <a:pt x="135904" y="142263"/>
                </a:lnTo>
                <a:cubicBezTo>
                  <a:pt x="132485" y="145684"/>
                  <a:pt x="127792" y="147831"/>
                  <a:pt x="122701" y="147831"/>
                </a:cubicBezTo>
                <a:cubicBezTo>
                  <a:pt x="112264" y="146973"/>
                  <a:pt x="104489" y="138726"/>
                  <a:pt x="104489" y="129060"/>
                </a:cubicBezTo>
                <a:lnTo>
                  <a:pt x="104489" y="114285"/>
                </a:lnTo>
                <a:cubicBezTo>
                  <a:pt x="104489" y="109259"/>
                  <a:pt x="106529" y="104706"/>
                  <a:pt x="109826" y="101410"/>
                </a:cubicBezTo>
                <a:lnTo>
                  <a:pt x="110141" y="101279"/>
                </a:lnTo>
                <a:lnTo>
                  <a:pt x="110197" y="101142"/>
                </a:lnTo>
                <a:cubicBezTo>
                  <a:pt x="113494" y="97846"/>
                  <a:pt x="118047" y="95806"/>
                  <a:pt x="123073" y="95806"/>
                </a:cubicBezTo>
                <a:close/>
                <a:moveTo>
                  <a:pt x="525818" y="95778"/>
                </a:moveTo>
                <a:cubicBezTo>
                  <a:pt x="529339" y="95778"/>
                  <a:pt x="532218" y="98656"/>
                  <a:pt x="532218" y="102178"/>
                </a:cubicBezTo>
                <a:lnTo>
                  <a:pt x="532218" y="140966"/>
                </a:lnTo>
                <a:cubicBezTo>
                  <a:pt x="532218" y="144531"/>
                  <a:pt x="529339" y="147409"/>
                  <a:pt x="525818" y="147409"/>
                </a:cubicBezTo>
                <a:cubicBezTo>
                  <a:pt x="522295" y="147409"/>
                  <a:pt x="519417" y="144531"/>
                  <a:pt x="519417" y="141010"/>
                </a:cubicBezTo>
                <a:lnTo>
                  <a:pt x="519417" y="102178"/>
                </a:lnTo>
                <a:cubicBezTo>
                  <a:pt x="519374" y="98656"/>
                  <a:pt x="522252" y="95778"/>
                  <a:pt x="525818" y="95778"/>
                </a:cubicBezTo>
                <a:close/>
                <a:moveTo>
                  <a:pt x="499147" y="73621"/>
                </a:moveTo>
                <a:lnTo>
                  <a:pt x="503721" y="74567"/>
                </a:lnTo>
                <a:lnTo>
                  <a:pt x="505756" y="77921"/>
                </a:lnTo>
                <a:lnTo>
                  <a:pt x="507642" y="84001"/>
                </a:lnTo>
                <a:lnTo>
                  <a:pt x="516722" y="80678"/>
                </a:lnTo>
                <a:lnTo>
                  <a:pt x="517789" y="81759"/>
                </a:lnTo>
                <a:lnTo>
                  <a:pt x="519884" y="79520"/>
                </a:lnTo>
                <a:lnTo>
                  <a:pt x="522694" y="78492"/>
                </a:lnTo>
                <a:lnTo>
                  <a:pt x="533454" y="80718"/>
                </a:lnTo>
                <a:lnTo>
                  <a:pt x="530564" y="87573"/>
                </a:lnTo>
                <a:cubicBezTo>
                  <a:pt x="527143" y="90994"/>
                  <a:pt x="522450" y="93141"/>
                  <a:pt x="517360" y="93141"/>
                </a:cubicBezTo>
                <a:cubicBezTo>
                  <a:pt x="506922" y="92281"/>
                  <a:pt x="499147" y="84035"/>
                  <a:pt x="499147" y="74370"/>
                </a:cubicBezTo>
                <a:close/>
                <a:moveTo>
                  <a:pt x="480203" y="71275"/>
                </a:moveTo>
                <a:lnTo>
                  <a:pt x="480203" y="86948"/>
                </a:lnTo>
                <a:cubicBezTo>
                  <a:pt x="480203" y="90469"/>
                  <a:pt x="477324" y="93348"/>
                  <a:pt x="473802" y="93348"/>
                </a:cubicBezTo>
                <a:cubicBezTo>
                  <a:pt x="470280" y="93348"/>
                  <a:pt x="467402" y="90469"/>
                  <a:pt x="467402" y="86948"/>
                </a:cubicBezTo>
                <a:lnTo>
                  <a:pt x="467402" y="73698"/>
                </a:lnTo>
                <a:close/>
                <a:moveTo>
                  <a:pt x="133031" y="59720"/>
                </a:moveTo>
                <a:lnTo>
                  <a:pt x="133031" y="85755"/>
                </a:lnTo>
                <a:cubicBezTo>
                  <a:pt x="133031" y="89278"/>
                  <a:pt x="130153" y="92155"/>
                  <a:pt x="126631" y="92155"/>
                </a:cubicBezTo>
                <a:cubicBezTo>
                  <a:pt x="123110" y="92155"/>
                  <a:pt x="120232" y="89278"/>
                  <a:pt x="120232" y="85755"/>
                </a:cubicBezTo>
                <a:lnTo>
                  <a:pt x="120232" y="76207"/>
                </a:lnTo>
                <a:lnTo>
                  <a:pt x="129467" y="62176"/>
                </a:lnTo>
                <a:close/>
                <a:moveTo>
                  <a:pt x="413671" y="54301"/>
                </a:moveTo>
                <a:lnTo>
                  <a:pt x="422860" y="63727"/>
                </a:lnTo>
                <a:lnTo>
                  <a:pt x="422860" y="74370"/>
                </a:lnTo>
                <a:cubicBezTo>
                  <a:pt x="422860" y="78107"/>
                  <a:pt x="426124" y="81415"/>
                  <a:pt x="430162" y="81759"/>
                </a:cubicBezTo>
                <a:lnTo>
                  <a:pt x="435196" y="76381"/>
                </a:lnTo>
                <a:lnTo>
                  <a:pt x="438004" y="79261"/>
                </a:lnTo>
                <a:lnTo>
                  <a:pt x="447126" y="77535"/>
                </a:lnTo>
                <a:lnTo>
                  <a:pt x="442893" y="87573"/>
                </a:lnTo>
                <a:cubicBezTo>
                  <a:pt x="439473" y="90993"/>
                  <a:pt x="434780" y="93141"/>
                  <a:pt x="429690" y="93141"/>
                </a:cubicBezTo>
                <a:cubicBezTo>
                  <a:pt x="419252" y="92281"/>
                  <a:pt x="411477" y="84035"/>
                  <a:pt x="411477" y="74370"/>
                </a:cubicBezTo>
                <a:lnTo>
                  <a:pt x="411477" y="59594"/>
                </a:lnTo>
                <a:close/>
                <a:moveTo>
                  <a:pt x="345485" y="51572"/>
                </a:moveTo>
                <a:cubicBezTo>
                  <a:pt x="341791" y="51572"/>
                  <a:pt x="338655" y="54708"/>
                  <a:pt x="338655" y="58401"/>
                </a:cubicBezTo>
                <a:lnTo>
                  <a:pt x="338655" y="73178"/>
                </a:lnTo>
                <a:cubicBezTo>
                  <a:pt x="338655" y="76915"/>
                  <a:pt x="341920" y="80222"/>
                  <a:pt x="345958" y="80566"/>
                </a:cubicBezTo>
                <a:cubicBezTo>
                  <a:pt x="348965" y="80566"/>
                  <a:pt x="352874" y="77516"/>
                  <a:pt x="352874" y="73178"/>
                </a:cubicBezTo>
                <a:lnTo>
                  <a:pt x="352874" y="58401"/>
                </a:lnTo>
                <a:cubicBezTo>
                  <a:pt x="352574" y="54837"/>
                  <a:pt x="349223" y="51572"/>
                  <a:pt x="345485" y="51572"/>
                </a:cubicBezTo>
                <a:close/>
                <a:moveTo>
                  <a:pt x="257815" y="51572"/>
                </a:moveTo>
                <a:cubicBezTo>
                  <a:pt x="254121" y="51572"/>
                  <a:pt x="250985" y="54708"/>
                  <a:pt x="250985" y="58401"/>
                </a:cubicBezTo>
                <a:lnTo>
                  <a:pt x="250985" y="73178"/>
                </a:lnTo>
                <a:cubicBezTo>
                  <a:pt x="250985" y="76915"/>
                  <a:pt x="254250" y="80222"/>
                  <a:pt x="258288" y="80566"/>
                </a:cubicBezTo>
                <a:cubicBezTo>
                  <a:pt x="261295" y="80566"/>
                  <a:pt x="265203" y="77516"/>
                  <a:pt x="265203" y="73178"/>
                </a:cubicBezTo>
                <a:lnTo>
                  <a:pt x="265203" y="58401"/>
                </a:lnTo>
                <a:cubicBezTo>
                  <a:pt x="264902" y="54837"/>
                  <a:pt x="261552" y="51572"/>
                  <a:pt x="257815" y="51572"/>
                </a:cubicBezTo>
                <a:close/>
                <a:moveTo>
                  <a:pt x="170187" y="51572"/>
                </a:moveTo>
                <a:cubicBezTo>
                  <a:pt x="166494" y="51572"/>
                  <a:pt x="163358" y="54708"/>
                  <a:pt x="163358" y="58401"/>
                </a:cubicBezTo>
                <a:lnTo>
                  <a:pt x="163358" y="73178"/>
                </a:lnTo>
                <a:cubicBezTo>
                  <a:pt x="163358" y="76915"/>
                  <a:pt x="166622" y="80222"/>
                  <a:pt x="170660" y="80566"/>
                </a:cubicBezTo>
                <a:cubicBezTo>
                  <a:pt x="173666" y="80566"/>
                  <a:pt x="177575" y="77516"/>
                  <a:pt x="177575" y="73178"/>
                </a:cubicBezTo>
                <a:lnTo>
                  <a:pt x="177575" y="58401"/>
                </a:lnTo>
                <a:cubicBezTo>
                  <a:pt x="177275" y="54837"/>
                  <a:pt x="173924" y="51572"/>
                  <a:pt x="170187" y="51572"/>
                </a:cubicBezTo>
                <a:close/>
                <a:moveTo>
                  <a:pt x="386134" y="41759"/>
                </a:moveTo>
                <a:cubicBezTo>
                  <a:pt x="389656" y="41759"/>
                  <a:pt x="392534" y="44637"/>
                  <a:pt x="392534" y="48160"/>
                </a:cubicBezTo>
                <a:lnTo>
                  <a:pt x="392534" y="86948"/>
                </a:lnTo>
                <a:cubicBezTo>
                  <a:pt x="392534" y="90469"/>
                  <a:pt x="389656" y="93348"/>
                  <a:pt x="386134" y="93348"/>
                </a:cubicBezTo>
                <a:cubicBezTo>
                  <a:pt x="382611" y="93348"/>
                  <a:pt x="379733" y="90469"/>
                  <a:pt x="379733" y="86948"/>
                </a:cubicBezTo>
                <a:lnTo>
                  <a:pt x="379733" y="48160"/>
                </a:lnTo>
                <a:cubicBezTo>
                  <a:pt x="379733" y="44637"/>
                  <a:pt x="382611" y="41759"/>
                  <a:pt x="386134" y="41759"/>
                </a:cubicBezTo>
                <a:close/>
                <a:moveTo>
                  <a:pt x="301928" y="40567"/>
                </a:moveTo>
                <a:cubicBezTo>
                  <a:pt x="305450" y="40567"/>
                  <a:pt x="308328" y="43445"/>
                  <a:pt x="308328" y="46968"/>
                </a:cubicBezTo>
                <a:lnTo>
                  <a:pt x="308328" y="85755"/>
                </a:lnTo>
                <a:cubicBezTo>
                  <a:pt x="308371" y="89278"/>
                  <a:pt x="305493" y="92155"/>
                  <a:pt x="301928" y="92155"/>
                </a:cubicBezTo>
                <a:cubicBezTo>
                  <a:pt x="298405" y="92155"/>
                  <a:pt x="295528" y="89278"/>
                  <a:pt x="295528" y="85755"/>
                </a:cubicBezTo>
                <a:lnTo>
                  <a:pt x="295528" y="46968"/>
                </a:lnTo>
                <a:cubicBezTo>
                  <a:pt x="295528" y="43445"/>
                  <a:pt x="298405" y="40567"/>
                  <a:pt x="301928" y="40567"/>
                </a:cubicBezTo>
                <a:close/>
                <a:moveTo>
                  <a:pt x="214300" y="40567"/>
                </a:moveTo>
                <a:cubicBezTo>
                  <a:pt x="217822" y="40567"/>
                  <a:pt x="220700" y="43445"/>
                  <a:pt x="220700" y="46968"/>
                </a:cubicBezTo>
                <a:lnTo>
                  <a:pt x="220700" y="85755"/>
                </a:lnTo>
                <a:cubicBezTo>
                  <a:pt x="220700" y="89278"/>
                  <a:pt x="217822" y="92155"/>
                  <a:pt x="214300" y="92155"/>
                </a:cubicBezTo>
                <a:cubicBezTo>
                  <a:pt x="210778" y="92155"/>
                  <a:pt x="207900" y="89278"/>
                  <a:pt x="207900" y="85755"/>
                </a:cubicBezTo>
                <a:lnTo>
                  <a:pt x="207900" y="46968"/>
                </a:lnTo>
                <a:cubicBezTo>
                  <a:pt x="207900" y="43445"/>
                  <a:pt x="210778" y="40567"/>
                  <a:pt x="214300" y="40567"/>
                </a:cubicBezTo>
                <a:close/>
                <a:moveTo>
                  <a:pt x="345529" y="40189"/>
                </a:moveTo>
                <a:cubicBezTo>
                  <a:pt x="355193" y="40189"/>
                  <a:pt x="363440" y="48007"/>
                  <a:pt x="364257" y="57930"/>
                </a:cubicBezTo>
                <a:lnTo>
                  <a:pt x="364300" y="73178"/>
                </a:lnTo>
                <a:cubicBezTo>
                  <a:pt x="364300" y="83358"/>
                  <a:pt x="355709" y="91949"/>
                  <a:pt x="345529" y="91949"/>
                </a:cubicBezTo>
                <a:cubicBezTo>
                  <a:pt x="335091" y="91090"/>
                  <a:pt x="327316" y="82842"/>
                  <a:pt x="327316" y="73178"/>
                </a:cubicBezTo>
                <a:lnTo>
                  <a:pt x="327316" y="58401"/>
                </a:lnTo>
                <a:cubicBezTo>
                  <a:pt x="327316" y="48351"/>
                  <a:pt x="335477" y="40189"/>
                  <a:pt x="345529" y="40189"/>
                </a:cubicBezTo>
                <a:close/>
                <a:moveTo>
                  <a:pt x="257858" y="40189"/>
                </a:moveTo>
                <a:cubicBezTo>
                  <a:pt x="267523" y="40189"/>
                  <a:pt x="275770" y="48007"/>
                  <a:pt x="276586" y="57930"/>
                </a:cubicBezTo>
                <a:lnTo>
                  <a:pt x="276629" y="73178"/>
                </a:lnTo>
                <a:cubicBezTo>
                  <a:pt x="276629" y="83358"/>
                  <a:pt x="268038" y="91949"/>
                  <a:pt x="257858" y="91949"/>
                </a:cubicBezTo>
                <a:cubicBezTo>
                  <a:pt x="247420" y="91090"/>
                  <a:pt x="239646" y="82842"/>
                  <a:pt x="239646" y="73178"/>
                </a:cubicBezTo>
                <a:lnTo>
                  <a:pt x="239646" y="58401"/>
                </a:lnTo>
                <a:cubicBezTo>
                  <a:pt x="239646" y="48351"/>
                  <a:pt x="247807" y="40189"/>
                  <a:pt x="257858" y="40189"/>
                </a:cubicBezTo>
                <a:close/>
                <a:moveTo>
                  <a:pt x="170187" y="40189"/>
                </a:moveTo>
                <a:cubicBezTo>
                  <a:pt x="179853" y="40189"/>
                  <a:pt x="188099" y="48007"/>
                  <a:pt x="188916" y="57930"/>
                </a:cubicBezTo>
                <a:lnTo>
                  <a:pt x="188958" y="73178"/>
                </a:lnTo>
                <a:cubicBezTo>
                  <a:pt x="188958" y="83358"/>
                  <a:pt x="180368" y="91949"/>
                  <a:pt x="170187" y="91949"/>
                </a:cubicBezTo>
                <a:cubicBezTo>
                  <a:pt x="159750" y="91090"/>
                  <a:pt x="151975" y="82842"/>
                  <a:pt x="151975" y="73178"/>
                </a:cubicBezTo>
                <a:lnTo>
                  <a:pt x="151975" y="58401"/>
                </a:lnTo>
                <a:cubicBezTo>
                  <a:pt x="151975" y="48351"/>
                  <a:pt x="160137" y="40189"/>
                  <a:pt x="170187" y="40189"/>
                </a:cubicBezTo>
                <a:close/>
                <a:moveTo>
                  <a:pt x="188915" y="21208"/>
                </a:moveTo>
                <a:lnTo>
                  <a:pt x="188915" y="21358"/>
                </a:lnTo>
                <a:cubicBezTo>
                  <a:pt x="188915" y="24880"/>
                  <a:pt x="186037" y="27758"/>
                  <a:pt x="182514" y="27758"/>
                </a:cubicBezTo>
                <a:lnTo>
                  <a:pt x="181248" y="26492"/>
                </a:lnTo>
                <a:close/>
                <a:moveTo>
                  <a:pt x="351455" y="15543"/>
                </a:moveTo>
                <a:lnTo>
                  <a:pt x="364256" y="20197"/>
                </a:lnTo>
                <a:lnTo>
                  <a:pt x="364256" y="21358"/>
                </a:lnTo>
                <a:cubicBezTo>
                  <a:pt x="364256" y="24880"/>
                  <a:pt x="361378" y="27758"/>
                  <a:pt x="357855" y="27758"/>
                </a:cubicBezTo>
                <a:cubicBezTo>
                  <a:pt x="354333" y="27758"/>
                  <a:pt x="351455" y="24880"/>
                  <a:pt x="351455" y="21358"/>
                </a:cubicBezTo>
                <a:close/>
                <a:moveTo>
                  <a:pt x="244844" y="3245"/>
                </a:moveTo>
                <a:lnTo>
                  <a:pt x="244844" y="9936"/>
                </a:lnTo>
                <a:cubicBezTo>
                  <a:pt x="244844" y="19987"/>
                  <a:pt x="236683" y="28149"/>
                  <a:pt x="226631" y="28149"/>
                </a:cubicBezTo>
                <a:cubicBezTo>
                  <a:pt x="221799" y="28149"/>
                  <a:pt x="217321" y="26194"/>
                  <a:pt x="213949" y="23000"/>
                </a:cubicBezTo>
                <a:lnTo>
                  <a:pt x="208874" y="12430"/>
                </a:lnTo>
                <a:lnTo>
                  <a:pt x="219242" y="9145"/>
                </a:lnTo>
                <a:lnTo>
                  <a:pt x="219242" y="9936"/>
                </a:lnTo>
                <a:cubicBezTo>
                  <a:pt x="219544" y="13501"/>
                  <a:pt x="222894" y="16766"/>
                  <a:pt x="226631" y="16766"/>
                </a:cubicBezTo>
                <a:cubicBezTo>
                  <a:pt x="230325" y="16766"/>
                  <a:pt x="233461" y="13630"/>
                  <a:pt x="233461" y="9936"/>
                </a:cubicBezTo>
                <a:lnTo>
                  <a:pt x="233461" y="4641"/>
                </a:lnTo>
                <a:lnTo>
                  <a:pt x="234515" y="4307"/>
                </a:lnTo>
                <a:close/>
                <a:moveTo>
                  <a:pt x="295548" y="2231"/>
                </a:moveTo>
                <a:lnTo>
                  <a:pt x="306911" y="3555"/>
                </a:lnTo>
                <a:lnTo>
                  <a:pt x="306911" y="9936"/>
                </a:lnTo>
                <a:cubicBezTo>
                  <a:pt x="307212" y="13501"/>
                  <a:pt x="310562" y="16766"/>
                  <a:pt x="314299" y="16766"/>
                </a:cubicBezTo>
                <a:cubicBezTo>
                  <a:pt x="317993" y="16766"/>
                  <a:pt x="321128" y="13630"/>
                  <a:pt x="321128" y="9936"/>
                </a:cubicBezTo>
                <a:lnTo>
                  <a:pt x="321128" y="5211"/>
                </a:lnTo>
                <a:lnTo>
                  <a:pt x="323940" y="5539"/>
                </a:lnTo>
                <a:lnTo>
                  <a:pt x="332511" y="8655"/>
                </a:lnTo>
                <a:lnTo>
                  <a:pt x="332511" y="9936"/>
                </a:lnTo>
                <a:cubicBezTo>
                  <a:pt x="332511" y="19987"/>
                  <a:pt x="324350" y="28149"/>
                  <a:pt x="314299" y="28149"/>
                </a:cubicBezTo>
                <a:cubicBezTo>
                  <a:pt x="304633" y="28149"/>
                  <a:pt x="296387" y="20331"/>
                  <a:pt x="295570" y="10409"/>
                </a:cubicBezTo>
                <a:close/>
                <a:moveTo>
                  <a:pt x="276404" y="0"/>
                </a:moveTo>
                <a:lnTo>
                  <a:pt x="276586" y="21"/>
                </a:lnTo>
                <a:lnTo>
                  <a:pt x="276586" y="21358"/>
                </a:lnTo>
                <a:cubicBezTo>
                  <a:pt x="276586" y="24880"/>
                  <a:pt x="273708" y="27758"/>
                  <a:pt x="270185" y="27758"/>
                </a:cubicBezTo>
                <a:cubicBezTo>
                  <a:pt x="266663" y="27758"/>
                  <a:pt x="263785" y="24880"/>
                  <a:pt x="263785" y="21358"/>
                </a:cubicBezTo>
                <a:lnTo>
                  <a:pt x="263785" y="1297"/>
                </a:lnTo>
                <a:close/>
              </a:path>
            </a:pathLst>
          </a:custGeom>
          <a:solidFill>
            <a:schemeClr val="accent1">
              <a:lumMod val="90000"/>
            </a:schemeClr>
          </a:solidFill>
          <a:ln w="9719" cap="flat">
            <a:noFill/>
            <a:prstDash val="solid"/>
            <a:miter/>
          </a:ln>
        </p:spPr>
        <p:txBody>
          <a:bodyPr wrap="square" rtlCol="0" anchor="ctr">
            <a:noAutofit/>
          </a:bodyPr>
          <a:lstStyle/>
          <a:p>
            <a:pPr defTabSz="914367">
              <a:defRPr/>
            </a:pPr>
            <a:endParaRPr lang="en-US" sz="1765" dirty="0">
              <a:solidFill>
                <a:srgbClr val="000000"/>
              </a:solidFill>
              <a:latin typeface="Segoe UI"/>
            </a:endParaRPr>
          </a:p>
        </p:txBody>
      </p:sp>
      <p:sp>
        <p:nvSpPr>
          <p:cNvPr id="83" name="Freeform 7">
            <a:extLst>
              <a:ext uri="{FF2B5EF4-FFF2-40B4-BE49-F238E27FC236}">
                <a16:creationId xmlns:a16="http://schemas.microsoft.com/office/drawing/2014/main" id="{FB7DD7F2-E913-43C8-A233-4BCD5499CCBB}"/>
              </a:ext>
            </a:extLst>
          </p:cNvPr>
          <p:cNvSpPr>
            <a:spLocks/>
          </p:cNvSpPr>
          <p:nvPr/>
        </p:nvSpPr>
        <p:spPr bwMode="auto">
          <a:xfrm>
            <a:off x="7398231" y="3253355"/>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noFill/>
          <a:ln w="1905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algn="ctr" defTabSz="610979">
              <a:defRPr/>
            </a:pPr>
            <a:endParaRPr lang="en-US" sz="1203" kern="0">
              <a:solidFill>
                <a:srgbClr val="353535"/>
              </a:solidFill>
              <a:latin typeface="Segoe UI Semilight"/>
            </a:endParaRPr>
          </a:p>
        </p:txBody>
      </p:sp>
      <p:grpSp>
        <p:nvGrpSpPr>
          <p:cNvPr id="84" name="magnifying glass" descr="magnifying glass, search, statistics">
            <a:extLst>
              <a:ext uri="{FF2B5EF4-FFF2-40B4-BE49-F238E27FC236}">
                <a16:creationId xmlns:a16="http://schemas.microsoft.com/office/drawing/2014/main" id="{0E62D6CA-057D-4A3D-B168-39BBBA4E4257}"/>
              </a:ext>
            </a:extLst>
          </p:cNvPr>
          <p:cNvGrpSpPr/>
          <p:nvPr/>
        </p:nvGrpSpPr>
        <p:grpSpPr>
          <a:xfrm>
            <a:off x="7812620" y="3449320"/>
            <a:ext cx="552393" cy="552393"/>
            <a:chOff x="6342178" y="3062267"/>
            <a:chExt cx="386282" cy="386282"/>
          </a:xfrm>
        </p:grpSpPr>
        <p:sp>
          <p:nvSpPr>
            <p:cNvPr id="85" name="Freeform: Shape 84">
              <a:extLst>
                <a:ext uri="{FF2B5EF4-FFF2-40B4-BE49-F238E27FC236}">
                  <a16:creationId xmlns:a16="http://schemas.microsoft.com/office/drawing/2014/main" id="{F9B45D42-3008-4FF3-9A1F-264CF7D339E1}"/>
                </a:ext>
              </a:extLst>
            </p:cNvPr>
            <p:cNvSpPr/>
            <p:nvPr/>
          </p:nvSpPr>
          <p:spPr>
            <a:xfrm>
              <a:off x="6358556" y="3079220"/>
              <a:ext cx="254866" cy="25486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rgbClr val="F8F7F6"/>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86" name="Freeform: Shape 85">
              <a:extLst>
                <a:ext uri="{FF2B5EF4-FFF2-40B4-BE49-F238E27FC236}">
                  <a16:creationId xmlns:a16="http://schemas.microsoft.com/office/drawing/2014/main" id="{D25651E8-B108-40A3-BFF4-67A714B1A656}"/>
                </a:ext>
              </a:extLst>
            </p:cNvPr>
            <p:cNvSpPr/>
            <p:nvPr/>
          </p:nvSpPr>
          <p:spPr>
            <a:xfrm>
              <a:off x="6345290" y="3066371"/>
              <a:ext cx="374335" cy="378317"/>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0078D4"/>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87" name="Freeform: Shape 86">
              <a:extLst>
                <a:ext uri="{FF2B5EF4-FFF2-40B4-BE49-F238E27FC236}">
                  <a16:creationId xmlns:a16="http://schemas.microsoft.com/office/drawing/2014/main" id="{84B61A0D-1AD3-41C2-B5AC-630FDE257A2A}"/>
                </a:ext>
              </a:extLst>
            </p:cNvPr>
            <p:cNvSpPr/>
            <p:nvPr/>
          </p:nvSpPr>
          <p:spPr>
            <a:xfrm>
              <a:off x="6435779" y="3146281"/>
              <a:ext cx="19911" cy="119469"/>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0078D4"/>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88" name="Freeform: Shape 87">
              <a:extLst>
                <a:ext uri="{FF2B5EF4-FFF2-40B4-BE49-F238E27FC236}">
                  <a16:creationId xmlns:a16="http://schemas.microsoft.com/office/drawing/2014/main" id="{E17689ED-83CC-4E24-A696-E5168ABB0B55}"/>
                </a:ext>
              </a:extLst>
            </p:cNvPr>
            <p:cNvSpPr/>
            <p:nvPr/>
          </p:nvSpPr>
          <p:spPr>
            <a:xfrm>
              <a:off x="6475668" y="3186820"/>
              <a:ext cx="19911" cy="79646"/>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89" name="Freeform: Shape 88">
              <a:extLst>
                <a:ext uri="{FF2B5EF4-FFF2-40B4-BE49-F238E27FC236}">
                  <a16:creationId xmlns:a16="http://schemas.microsoft.com/office/drawing/2014/main" id="{2B8415AA-B509-4381-9FB9-04E18276731A}"/>
                </a:ext>
              </a:extLst>
            </p:cNvPr>
            <p:cNvSpPr/>
            <p:nvPr/>
          </p:nvSpPr>
          <p:spPr>
            <a:xfrm>
              <a:off x="6516093" y="3226907"/>
              <a:ext cx="19911" cy="39823"/>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defTabSz="914367">
                <a:defRPr/>
              </a:pPr>
              <a:endParaRPr lang="en-US" sz="1765">
                <a:solidFill>
                  <a:srgbClr val="000000"/>
                </a:solidFill>
                <a:latin typeface="Segoe UI"/>
              </a:endParaRPr>
            </a:p>
          </p:txBody>
        </p:sp>
      </p:grpSp>
      <p:cxnSp>
        <p:nvCxnSpPr>
          <p:cNvPr id="51" name="Straight Arrow Connector 50">
            <a:extLst>
              <a:ext uri="{FF2B5EF4-FFF2-40B4-BE49-F238E27FC236}">
                <a16:creationId xmlns:a16="http://schemas.microsoft.com/office/drawing/2014/main" id="{A281E9FB-48B1-44A2-8CED-AF765FB1F05F}"/>
              </a:ext>
            </a:extLst>
          </p:cNvPr>
          <p:cNvCxnSpPr>
            <a:cxnSpLocks/>
          </p:cNvCxnSpPr>
          <p:nvPr/>
        </p:nvCxnSpPr>
        <p:spPr>
          <a:xfrm flipH="1">
            <a:off x="6421539" y="3629655"/>
            <a:ext cx="670559"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43EE777-AE81-48ED-9A1D-EE2C968AB55C}"/>
              </a:ext>
            </a:extLst>
          </p:cNvPr>
          <p:cNvCxnSpPr>
            <a:cxnSpLocks/>
          </p:cNvCxnSpPr>
          <p:nvPr/>
        </p:nvCxnSpPr>
        <p:spPr>
          <a:xfrm flipH="1">
            <a:off x="8454033" y="3637886"/>
            <a:ext cx="670559"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04EC9F51-284F-4AD3-9BBA-E4E1C846C086}"/>
              </a:ext>
            </a:extLst>
          </p:cNvPr>
          <p:cNvSpPr/>
          <p:nvPr/>
        </p:nvSpPr>
        <p:spPr>
          <a:xfrm flipH="1">
            <a:off x="9573267" y="4165815"/>
            <a:ext cx="1545887" cy="1231106"/>
          </a:xfrm>
          <a:prstGeom prst="rect">
            <a:avLst/>
          </a:prstGeom>
          <a:noFill/>
        </p:spPr>
        <p:txBody>
          <a:bodyPr wrap="square" lIns="0" tIns="0" rIns="0" bIns="0" anchor="ctr">
            <a:spAutoFit/>
          </a:bodyPr>
          <a:lstStyle/>
          <a:p>
            <a:pPr algn="ctr" defTabSz="950878">
              <a:defRPr/>
            </a:pPr>
            <a:r>
              <a:rPr lang="en-US" sz="1600" u="sng" dirty="0">
                <a:latin typeface="Segoe UI Semibold" panose="020B0702040204020203" pitchFamily="34" charset="0"/>
                <a:cs typeface="Segoe UI Semibold" panose="020B0702040204020203" pitchFamily="34" charset="0"/>
              </a:rPr>
              <a:t>Action</a:t>
            </a:r>
          </a:p>
          <a:p>
            <a:pPr algn="ctr" defTabSz="950878">
              <a:defRPr/>
            </a:pPr>
            <a:r>
              <a:rPr lang="en-US" sz="1600" i="1" dirty="0">
                <a:latin typeface="Segoe UI Semibold" panose="020B0702040204020203" pitchFamily="34" charset="0"/>
                <a:cs typeface="Segoe UI Semibold" panose="020B0702040204020203" pitchFamily="34" charset="0"/>
              </a:rPr>
              <a:t>Decision to retire and replace certain devices</a:t>
            </a:r>
          </a:p>
        </p:txBody>
      </p:sp>
      <p:sp>
        <p:nvSpPr>
          <p:cNvPr id="99" name="Freeform: Shape 98">
            <a:extLst>
              <a:ext uri="{FF2B5EF4-FFF2-40B4-BE49-F238E27FC236}">
                <a16:creationId xmlns:a16="http://schemas.microsoft.com/office/drawing/2014/main" id="{05A0CD19-323A-446E-9681-6DA854AA00BD}"/>
              </a:ext>
            </a:extLst>
          </p:cNvPr>
          <p:cNvSpPr/>
          <p:nvPr/>
        </p:nvSpPr>
        <p:spPr bwMode="auto">
          <a:xfrm>
            <a:off x="2769335" y="4970250"/>
            <a:ext cx="8423147" cy="1227480"/>
          </a:xfrm>
          <a:custGeom>
            <a:avLst/>
            <a:gdLst>
              <a:gd name="connsiteX0" fmla="*/ 7644665 w 8423147"/>
              <a:gd name="connsiteY0" fmla="*/ 69110 h 1227480"/>
              <a:gd name="connsiteX1" fmla="*/ 7705625 w 8423147"/>
              <a:gd name="connsiteY1" fmla="*/ 1227350 h 1227480"/>
              <a:gd name="connsiteX2" fmla="*/ 44985 w 8423147"/>
              <a:gd name="connsiteY2" fmla="*/ 8150 h 1227480"/>
              <a:gd name="connsiteX3" fmla="*/ 5114825 w 8423147"/>
              <a:gd name="connsiteY3" fmla="*/ 790470 h 1227480"/>
            </a:gdLst>
            <a:ahLst/>
            <a:cxnLst>
              <a:cxn ang="0">
                <a:pos x="connsiteX0" y="connsiteY0"/>
              </a:cxn>
              <a:cxn ang="0">
                <a:pos x="connsiteX1" y="connsiteY1"/>
              </a:cxn>
              <a:cxn ang="0">
                <a:pos x="connsiteX2" y="connsiteY2"/>
              </a:cxn>
              <a:cxn ang="0">
                <a:pos x="connsiteX3" y="connsiteY3"/>
              </a:cxn>
            </a:cxnLst>
            <a:rect l="l" t="t" r="r" b="b"/>
            <a:pathLst>
              <a:path w="8423147" h="1227480">
                <a:moveTo>
                  <a:pt x="7644665" y="69110"/>
                </a:moveTo>
                <a:cubicBezTo>
                  <a:pt x="8308451" y="653310"/>
                  <a:pt x="8972238" y="1237510"/>
                  <a:pt x="7705625" y="1227350"/>
                </a:cubicBezTo>
                <a:cubicBezTo>
                  <a:pt x="6439012" y="1217190"/>
                  <a:pt x="476785" y="80963"/>
                  <a:pt x="44985" y="8150"/>
                </a:cubicBezTo>
                <a:cubicBezTo>
                  <a:pt x="-386815" y="-64663"/>
                  <a:pt x="2364005" y="362903"/>
                  <a:pt x="5114825" y="7904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1" name="Connector: Elbow 100">
            <a:extLst>
              <a:ext uri="{FF2B5EF4-FFF2-40B4-BE49-F238E27FC236}">
                <a16:creationId xmlns:a16="http://schemas.microsoft.com/office/drawing/2014/main" id="{DAF20007-C3EC-407B-BB44-0E6B95C57282}"/>
              </a:ext>
            </a:extLst>
          </p:cNvPr>
          <p:cNvCxnSpPr>
            <a:cxnSpLocks/>
            <a:stCxn id="10" idx="2"/>
          </p:cNvCxnSpPr>
          <p:nvPr/>
        </p:nvCxnSpPr>
        <p:spPr>
          <a:xfrm rot="5400000" flipH="1" flipV="1">
            <a:off x="5713380" y="932206"/>
            <a:ext cx="2477823" cy="8122296"/>
          </a:xfrm>
          <a:prstGeom prst="bentConnector4">
            <a:avLst>
              <a:gd name="adj1" fmla="val -9226"/>
              <a:gd name="adj2" fmla="val 108921"/>
            </a:avLst>
          </a:prstGeom>
          <a:ln w="28575">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AB93651-D20F-4D2A-8CE2-03311540932C}"/>
              </a:ext>
            </a:extLst>
          </p:cNvPr>
          <p:cNvSpPr txBox="1"/>
          <p:nvPr/>
        </p:nvSpPr>
        <p:spPr>
          <a:xfrm>
            <a:off x="7960708" y="167701"/>
            <a:ext cx="6219824" cy="369332"/>
          </a:xfrm>
          <a:prstGeom prst="rect">
            <a:avLst/>
          </a:prstGeom>
          <a:noFill/>
        </p:spPr>
        <p:txBody>
          <a:bodyPr wrap="square">
            <a:spAutoFit/>
          </a:bodyPr>
          <a:lstStyle/>
          <a:p>
            <a:r>
              <a:rPr lang="en-US" dirty="0"/>
              <a:t>https://aka.ms/get-started-azure-2021</a:t>
            </a:r>
          </a:p>
        </p:txBody>
      </p:sp>
      <p:sp>
        <p:nvSpPr>
          <p:cNvPr id="114" name="TextBox 113">
            <a:extLst>
              <a:ext uri="{FF2B5EF4-FFF2-40B4-BE49-F238E27FC236}">
                <a16:creationId xmlns:a16="http://schemas.microsoft.com/office/drawing/2014/main" id="{8D524D60-1C5F-4151-A6B5-A8E2247227AD}"/>
              </a:ext>
            </a:extLst>
          </p:cNvPr>
          <p:cNvSpPr txBox="1"/>
          <p:nvPr/>
        </p:nvSpPr>
        <p:spPr>
          <a:xfrm>
            <a:off x="7700537" y="152271"/>
            <a:ext cx="4505325" cy="369332"/>
          </a:xfrm>
          <a:prstGeom prst="rect">
            <a:avLst/>
          </a:prstGeom>
          <a:solidFill>
            <a:srgbClr val="FFC000"/>
          </a:solidFill>
        </p:spPr>
        <p:txBody>
          <a:bodyPr wrap="square">
            <a:spAutoFit/>
          </a:bodyPr>
          <a:lstStyle/>
          <a:p>
            <a:r>
              <a:rPr lang="en-US" b="1" dirty="0">
                <a:solidFill>
                  <a:schemeClr val="bg1"/>
                </a:solidFill>
                <a:latin typeface="+mj-lt"/>
              </a:rPr>
              <a:t>https://aka.ms/get-started-azure-2021</a:t>
            </a:r>
          </a:p>
        </p:txBody>
      </p:sp>
    </p:spTree>
    <p:extLst>
      <p:ext uri="{BB962C8B-B14F-4D97-AF65-F5344CB8AC3E}">
        <p14:creationId xmlns:p14="http://schemas.microsoft.com/office/powerpoint/2010/main" val="1115253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33333E-6 -3.33333E-6 L 3.33333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581C6455-EAAA-423E-B1A5-7DC597DEB662}"/>
              </a:ext>
            </a:extLst>
          </p:cNvPr>
          <p:cNvSpPr/>
          <p:nvPr/>
        </p:nvSpPr>
        <p:spPr bwMode="auto">
          <a:xfrm>
            <a:off x="691060" y="2059824"/>
            <a:ext cx="2335621" cy="91313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cloud"/>
          <p:cNvSpPr>
            <a:spLocks noChangeAspect="1"/>
          </p:cNvSpPr>
          <p:nvPr/>
        </p:nvSpPr>
        <p:spPr bwMode="black">
          <a:xfrm>
            <a:off x="2732315" y="1541877"/>
            <a:ext cx="8905582" cy="46004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610" rtlCol="0" anchor="ctr"/>
          <a:lstStyle/>
          <a:p>
            <a:pPr marL="0" marR="0" lvl="0" indent="0" algn="ctr" defTabSz="913874" rtl="0" eaLnBrk="1" fontAlgn="auto" latinLnBrk="0" hangingPunct="1">
              <a:lnSpc>
                <a:spcPct val="80000"/>
              </a:lnSpc>
              <a:spcBef>
                <a:spcPts val="0"/>
              </a:spcBef>
              <a:spcAft>
                <a:spcPts val="0"/>
              </a:spcAft>
              <a:buClrTx/>
              <a:buSzTx/>
              <a:buFontTx/>
              <a:buNone/>
              <a:tabLst/>
              <a:defRPr/>
            </a:pPr>
            <a:endParaRPr kumimoji="0" lang="en-US" sz="4400" b="0" i="0" u="none" strike="noStrike" kern="0" cap="none" spc="-15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74" name="Rectangle 73"/>
          <p:cNvSpPr/>
          <p:nvPr/>
        </p:nvSpPr>
        <p:spPr bwMode="auto">
          <a:xfrm>
            <a:off x="9276866" y="1922867"/>
            <a:ext cx="2324187" cy="172042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394741" y="2903892"/>
            <a:ext cx="763904" cy="785820"/>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sp>
        <p:nvSpPr>
          <p:cNvPr id="3" name="Rectangle 2"/>
          <p:cNvSpPr/>
          <p:nvPr/>
        </p:nvSpPr>
        <p:spPr>
          <a:xfrm>
            <a:off x="9607067" y="2716800"/>
            <a:ext cx="700926" cy="253611"/>
          </a:xfrm>
          <a:prstGeom prst="rect">
            <a:avLst/>
          </a:prstGeom>
        </p:spPr>
        <p:txBody>
          <a:bodyPr wrap="square">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Power BI</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sp>
        <p:nvSpPr>
          <p:cNvPr id="151" name="Rectangle 150"/>
          <p:cNvSpPr/>
          <p:nvPr/>
        </p:nvSpPr>
        <p:spPr>
          <a:xfrm>
            <a:off x="9471094" y="3409606"/>
            <a:ext cx="999247"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PowerApps</a:t>
            </a:r>
          </a:p>
        </p:txBody>
      </p:sp>
      <p:sp>
        <p:nvSpPr>
          <p:cNvPr id="166" name="Rectangle 165"/>
          <p:cNvSpPr/>
          <p:nvPr/>
        </p:nvSpPr>
        <p:spPr>
          <a:xfrm>
            <a:off x="10565966" y="3409606"/>
            <a:ext cx="807297"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Web Apps</a:t>
            </a:r>
          </a:p>
        </p:txBody>
      </p:sp>
      <p:sp>
        <p:nvSpPr>
          <p:cNvPr id="167" name="Rectangle 166"/>
          <p:cNvSpPr/>
          <p:nvPr/>
        </p:nvSpPr>
        <p:spPr>
          <a:xfrm>
            <a:off x="10419132" y="2766593"/>
            <a:ext cx="1064179"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Mobile Apps</a:t>
            </a:r>
          </a:p>
        </p:txBody>
      </p:sp>
      <p:sp>
        <p:nvSpPr>
          <p:cNvPr id="164" name="Rectangle 163"/>
          <p:cNvSpPr/>
          <p:nvPr/>
        </p:nvSpPr>
        <p:spPr>
          <a:xfrm>
            <a:off x="9351084" y="1935295"/>
            <a:ext cx="2245218" cy="466490"/>
          </a:xfrm>
          <a:prstGeom prst="rect">
            <a:avLst/>
          </a:prstGeom>
        </p:spPr>
        <p:txBody>
          <a:bodyPr wrap="square">
            <a:spAutoFit/>
          </a:bodyPr>
          <a:lstStyle/>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Manage</a:t>
            </a:r>
          </a:p>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a:ea typeface="+mn-ea"/>
                <a:cs typeface="+mn-cs"/>
              </a:rPr>
              <a:t>View and manage solutions</a:t>
            </a:r>
          </a:p>
        </p:txBody>
      </p:sp>
      <p:sp>
        <p:nvSpPr>
          <p:cNvPr id="183" name="Rectangle 182">
            <a:extLst>
              <a:ext uri="{FF2B5EF4-FFF2-40B4-BE49-F238E27FC236}">
                <a16:creationId xmlns:a16="http://schemas.microsoft.com/office/drawing/2014/main" id="{54A6F7DA-8B8E-4D0C-B1AF-2072ED15DF9D}"/>
              </a:ext>
            </a:extLst>
          </p:cNvPr>
          <p:cNvSpPr/>
          <p:nvPr/>
        </p:nvSpPr>
        <p:spPr bwMode="auto">
          <a:xfrm>
            <a:off x="706763" y="4984575"/>
            <a:ext cx="2312743" cy="106539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01" rIns="0" bIns="91375"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Sphere</a:t>
            </a:r>
          </a:p>
        </p:txBody>
      </p:sp>
      <p:cxnSp>
        <p:nvCxnSpPr>
          <p:cNvPr id="148" name="2 Arrow">
            <a:extLst>
              <a:ext uri="{FF2B5EF4-FFF2-40B4-BE49-F238E27FC236}">
                <a16:creationId xmlns:a16="http://schemas.microsoft.com/office/drawing/2014/main" id="{34ABF04A-E2D6-4859-B2F2-9032F1DC0AC0}"/>
              </a:ext>
            </a:extLst>
          </p:cNvPr>
          <p:cNvCxnSpPr>
            <a:cxnSpLocks/>
            <a:stCxn id="9220" idx="3"/>
            <a:endCxn id="158" idx="2"/>
          </p:cNvCxnSpPr>
          <p:nvPr/>
        </p:nvCxnSpPr>
        <p:spPr>
          <a:xfrm>
            <a:off x="1294565" y="5456470"/>
            <a:ext cx="441334" cy="909"/>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20" name="Picture 4" descr="Image result for Azure Sphere logo">
            <a:extLst>
              <a:ext uri="{FF2B5EF4-FFF2-40B4-BE49-F238E27FC236}">
                <a16:creationId xmlns:a16="http://schemas.microsoft.com/office/drawing/2014/main" id="{06763744-A87F-40D5-9D28-6F1EECF12C2A}"/>
              </a:ext>
            </a:extLst>
          </p:cNvPr>
          <p:cNvPicPr>
            <a:picLocks noChangeAspect="1" noChangeArrowheads="1"/>
          </p:cNvPicPr>
          <p:nvPr/>
        </p:nvPicPr>
        <p:blipFill rotWithShape="1">
          <a:blip r:embed="rId3" cstate="print">
            <a:duotone>
              <a:prstClr val="black"/>
              <a:srgbClr val="D9C3A5">
                <a:tint val="50000"/>
                <a:satMod val="180000"/>
              </a:srgbClr>
            </a:duotone>
            <a:extLst>
              <a:ext uri="{28A0092B-C50C-407E-A947-70E740481C1C}">
                <a14:useLocalDpi xmlns:a14="http://schemas.microsoft.com/office/drawing/2010/main" val="0"/>
              </a:ext>
            </a:extLst>
          </a:blip>
          <a:srcRect l="20166" t="58207" r="63528" b="16896"/>
          <a:stretch/>
        </p:blipFill>
        <p:spPr bwMode="auto">
          <a:xfrm>
            <a:off x="1031032" y="5323908"/>
            <a:ext cx="263533" cy="265123"/>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4" descr="Image result for Azure Sphere logo">
            <a:extLst>
              <a:ext uri="{FF2B5EF4-FFF2-40B4-BE49-F238E27FC236}">
                <a16:creationId xmlns:a16="http://schemas.microsoft.com/office/drawing/2014/main" id="{C435FEFC-C68F-4E29-8D60-71CDE4E91F7C}"/>
              </a:ext>
            </a:extLst>
          </p:cNvPr>
          <p:cNvPicPr>
            <a:picLocks noChangeAspect="1" noChangeArrowheads="1"/>
          </p:cNvPicPr>
          <p:nvPr/>
        </p:nvPicPr>
        <p:blipFill rotWithShape="1">
          <a:blip r:embed="rId4" cstate="print">
            <a:duotone>
              <a:prstClr val="black"/>
              <a:srgbClr val="D9C3A5">
                <a:tint val="50000"/>
                <a:satMod val="180000"/>
              </a:srgbClr>
            </a:duotone>
            <a:extLst>
              <a:ext uri="{28A0092B-C50C-407E-A947-70E740481C1C}">
                <a14:useLocalDpi xmlns:a14="http://schemas.microsoft.com/office/drawing/2010/main" val="0"/>
              </a:ext>
            </a:extLst>
          </a:blip>
          <a:srcRect l="64216" t="57031" r="17628" b="15600"/>
          <a:stretch/>
        </p:blipFill>
        <p:spPr bwMode="auto">
          <a:xfrm>
            <a:off x="1735899" y="5319515"/>
            <a:ext cx="277656" cy="275727"/>
          </a:xfrm>
          <a:prstGeom prst="ellipse">
            <a:avLst/>
          </a:prstGeom>
          <a:noFill/>
          <a:extLst>
            <a:ext uri="{909E8E84-426E-40DD-AFC4-6F175D3DCCD1}">
              <a14:hiddenFill xmlns:a14="http://schemas.microsoft.com/office/drawing/2010/main">
                <a:solidFill>
                  <a:srgbClr val="FFFFFF"/>
                </a:solidFill>
              </a14:hiddenFill>
            </a:ext>
          </a:extLst>
        </p:spPr>
      </p:pic>
      <p:cxnSp>
        <p:nvCxnSpPr>
          <p:cNvPr id="171" name="2 Arrow">
            <a:extLst>
              <a:ext uri="{FF2B5EF4-FFF2-40B4-BE49-F238E27FC236}">
                <a16:creationId xmlns:a16="http://schemas.microsoft.com/office/drawing/2014/main" id="{01E594EB-7C9A-4CCD-9556-428836EB4FB4}"/>
              </a:ext>
            </a:extLst>
          </p:cNvPr>
          <p:cNvCxnSpPr>
            <a:cxnSpLocks/>
            <a:stCxn id="158" idx="6"/>
            <a:endCxn id="9234" idx="1"/>
          </p:cNvCxnSpPr>
          <p:nvPr/>
        </p:nvCxnSpPr>
        <p:spPr>
          <a:xfrm>
            <a:off x="2013555" y="5457379"/>
            <a:ext cx="474524" cy="3216"/>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EAD382E-2ECD-42FE-B651-3378CD53DA58}"/>
              </a:ext>
            </a:extLst>
          </p:cNvPr>
          <p:cNvSpPr txBox="1"/>
          <p:nvPr/>
        </p:nvSpPr>
        <p:spPr>
          <a:xfrm>
            <a:off x="783269" y="5621605"/>
            <a:ext cx="742464"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Secured MCU</a:t>
            </a:r>
          </a:p>
        </p:txBody>
      </p:sp>
      <p:sp>
        <p:nvSpPr>
          <p:cNvPr id="132" name="Rectangle 131">
            <a:extLst>
              <a:ext uri="{FF2B5EF4-FFF2-40B4-BE49-F238E27FC236}">
                <a16:creationId xmlns:a16="http://schemas.microsoft.com/office/drawing/2014/main" id="{E4D8D7AD-94E8-4B58-B2F7-BDBE2DA5F9E8}"/>
              </a:ext>
            </a:extLst>
          </p:cNvPr>
          <p:cNvSpPr/>
          <p:nvPr/>
        </p:nvSpPr>
        <p:spPr bwMode="auto">
          <a:xfrm>
            <a:off x="9283065" y="4118775"/>
            <a:ext cx="2324187" cy="143946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TextBox 171">
            <a:extLst>
              <a:ext uri="{FF2B5EF4-FFF2-40B4-BE49-F238E27FC236}">
                <a16:creationId xmlns:a16="http://schemas.microsoft.com/office/drawing/2014/main" id="{A74ED67D-0EAF-41C5-9BA4-072225AAC444}"/>
              </a:ext>
            </a:extLst>
          </p:cNvPr>
          <p:cNvSpPr txBox="1"/>
          <p:nvPr/>
        </p:nvSpPr>
        <p:spPr>
          <a:xfrm>
            <a:off x="1525001" y="5621605"/>
            <a:ext cx="689065"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Secured OS</a:t>
            </a:r>
          </a:p>
        </p:txBody>
      </p:sp>
      <p:sp>
        <p:nvSpPr>
          <p:cNvPr id="173" name="TextBox 172">
            <a:extLst>
              <a:ext uri="{FF2B5EF4-FFF2-40B4-BE49-F238E27FC236}">
                <a16:creationId xmlns:a16="http://schemas.microsoft.com/office/drawing/2014/main" id="{B66E424D-44E5-44D2-9DB0-FC7B9AD11E85}"/>
              </a:ext>
            </a:extLst>
          </p:cNvPr>
          <p:cNvSpPr txBox="1"/>
          <p:nvPr/>
        </p:nvSpPr>
        <p:spPr>
          <a:xfrm>
            <a:off x="2145887" y="5621605"/>
            <a:ext cx="964266"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Cloud Security</a:t>
            </a:r>
          </a:p>
        </p:txBody>
      </p:sp>
      <p:pic>
        <p:nvPicPr>
          <p:cNvPr id="9234" name="Picture 6" descr="https://azurecomcdn.azureedge.net/mediahandler/acomblog/media/Default/blog/bd5000d5-6cba-45c7-9d88-d081731c0989.png">
            <a:extLst>
              <a:ext uri="{FF2B5EF4-FFF2-40B4-BE49-F238E27FC236}">
                <a16:creationId xmlns:a16="http://schemas.microsoft.com/office/drawing/2014/main" id="{77840F2A-3195-4028-A2DD-BD8C2EEDED3B}"/>
              </a:ext>
            </a:extLst>
          </p:cNvPr>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l="42184" t="7472" r="40288" b="61275"/>
          <a:stretch/>
        </p:blipFill>
        <p:spPr bwMode="auto">
          <a:xfrm>
            <a:off x="2488079" y="5315581"/>
            <a:ext cx="247021" cy="29002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Web Apps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81407" y="3063997"/>
            <a:ext cx="582971" cy="3060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4242" y="2417812"/>
            <a:ext cx="328636" cy="328636"/>
          </a:xfrm>
          <a:prstGeom prst="rect">
            <a:avLst/>
          </a:prstGeom>
        </p:spPr>
      </p:pic>
      <p:sp>
        <p:nvSpPr>
          <p:cNvPr id="87" name="Rectangle 86"/>
          <p:cNvSpPr/>
          <p:nvPr/>
        </p:nvSpPr>
        <p:spPr>
          <a:xfrm>
            <a:off x="9192791" y="4173810"/>
            <a:ext cx="2469740" cy="466556"/>
          </a:xfrm>
          <a:prstGeom prst="rect">
            <a:avLst/>
          </a:prstGeom>
        </p:spPr>
        <p:txBody>
          <a:bodyPr wrap="square">
            <a:spAutoFit/>
          </a:bodyPr>
          <a:lstStyle/>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Business Integration</a:t>
            </a:r>
          </a:p>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a:ea typeface="+mn-ea"/>
                <a:cs typeface="+mn-cs"/>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9895085" y="4960918"/>
            <a:ext cx="1129513" cy="28607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685539" y="4667578"/>
            <a:ext cx="1454802" cy="286232"/>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Dynamics 365</a:t>
            </a:r>
          </a:p>
        </p:txBody>
      </p: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85539" y="2291282"/>
            <a:ext cx="572958" cy="572958"/>
          </a:xfrm>
          <a:prstGeom prst="rect">
            <a:avLst/>
          </a:prstGeom>
        </p:spPr>
      </p:pic>
      <p:cxnSp>
        <p:nvCxnSpPr>
          <p:cNvPr id="128" name="2 Arrow">
            <a:extLst>
              <a:ext uri="{FF2B5EF4-FFF2-40B4-BE49-F238E27FC236}">
                <a16:creationId xmlns:a16="http://schemas.microsoft.com/office/drawing/2014/main" id="{B9A264F2-14BA-4FAF-83F8-40E41B110E63}"/>
              </a:ext>
            </a:extLst>
          </p:cNvPr>
          <p:cNvCxnSpPr>
            <a:cxnSpLocks/>
            <a:stCxn id="183" idx="0"/>
            <a:endCxn id="124" idx="2"/>
          </p:cNvCxnSpPr>
          <p:nvPr/>
        </p:nvCxnSpPr>
        <p:spPr>
          <a:xfrm flipH="1" flipV="1">
            <a:off x="1852875" y="4718602"/>
            <a:ext cx="10260" cy="26597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12E254B-2FF4-49CF-9C73-FB3637AEA62C}"/>
              </a:ext>
            </a:extLst>
          </p:cNvPr>
          <p:cNvGrpSpPr/>
          <p:nvPr/>
        </p:nvGrpSpPr>
        <p:grpSpPr>
          <a:xfrm>
            <a:off x="689717" y="3253163"/>
            <a:ext cx="2416207" cy="1465439"/>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01" rIns="0" bIns="91375"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endPar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2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200"/>
                </a:spcAft>
                <a:buClrTx/>
                <a:buSzTx/>
                <a:buFontTx/>
                <a:buNone/>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Edge Modules: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Protocol Adaptation</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Functions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Stream Analytics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Machine Learning</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AI</a:t>
              </a:r>
            </a:p>
          </p:txBody>
        </p:sp>
        <p:pic>
          <p:nvPicPr>
            <p:cNvPr id="129" name="Picture 8" descr="Image result for Azure IoT Edge logo png">
              <a:extLst>
                <a:ext uri="{FF2B5EF4-FFF2-40B4-BE49-F238E27FC236}">
                  <a16:creationId xmlns:a16="http://schemas.microsoft.com/office/drawing/2014/main" id="{F747B297-48AB-4EFF-B7CC-780901916D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55486" y="2463377"/>
              <a:ext cx="322193" cy="400879"/>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B085ECA-40D5-4A12-9C55-85ABCE56E43C}"/>
                </a:ext>
              </a:extLst>
            </p:cNvPr>
            <p:cNvSpPr/>
            <p:nvPr/>
          </p:nvSpPr>
          <p:spPr>
            <a:xfrm>
              <a:off x="1324829" y="2884060"/>
              <a:ext cx="780305" cy="448308"/>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IoT Edge</a:t>
              </a:r>
            </a:p>
          </p:txBody>
        </p:sp>
      </p:grpSp>
      <p:sp>
        <p:nvSpPr>
          <p:cNvPr id="154" name="Rectangle 153">
            <a:extLst>
              <a:ext uri="{FF2B5EF4-FFF2-40B4-BE49-F238E27FC236}">
                <a16:creationId xmlns:a16="http://schemas.microsoft.com/office/drawing/2014/main" id="{CF228F15-4C7B-4AF1-9745-A4C6A1B755CA}"/>
              </a:ext>
            </a:extLst>
          </p:cNvPr>
          <p:cNvSpPr/>
          <p:nvPr/>
        </p:nvSpPr>
        <p:spPr bwMode="auto">
          <a:xfrm>
            <a:off x="710636" y="6180637"/>
            <a:ext cx="10885666" cy="51936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27" bIns="91375" numCol="1" spcCol="0" rtlCol="0" fromWordArt="0" anchor="ctr" anchorCtr="0" forceAA="0" compatLnSpc="1">
            <a:prstTxWarp prst="textNoShape">
              <a:avLst/>
            </a:prstTxWarp>
            <a:noAutofit/>
          </a:bodyPr>
          <a:lstStyle/>
          <a:p>
            <a:pPr marL="2112557" marR="0" lvl="0" indent="-115866" algn="l" defTabSz="60946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rPr>
              <a:t>Integrated view for </a:t>
            </a:r>
            <a:r>
              <a:rPr kumimoji="0" lang="en-US" sz="900" b="0" i="0" u="none" strike="noStrike" kern="0" cap="none" spc="0" normalizeH="0" baseline="0" noProof="0">
                <a:ln>
                  <a:noFill/>
                </a:ln>
                <a:solidFill>
                  <a:srgbClr val="37A5D1"/>
                </a:solidFill>
                <a:effectLst/>
                <a:uLnTx/>
                <a:uFillTx/>
                <a:latin typeface="Segoe UI"/>
                <a:ea typeface="+mn-ea"/>
                <a:cs typeface="+mn-cs"/>
              </a:rPr>
              <a:t>CISO &amp; SecOps personas </a:t>
            </a:r>
            <a:r>
              <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rPr>
              <a:t>to review enterprise security posture, including IoT solutions.</a:t>
            </a:r>
          </a:p>
          <a:p>
            <a:pPr marL="2112557" marR="0" lvl="0" indent="-115866" algn="l" defTabSz="60946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Calibri" panose="020F0502020204030204" pitchFamily="34" charset="0"/>
                <a:cs typeface="+mn-cs"/>
              </a:rPr>
              <a:t>Holistic view of IoT solution security posture for </a:t>
            </a:r>
            <a:r>
              <a:rPr kumimoji="0" lang="en-US" sz="900" b="0" i="0" u="none" strike="noStrike" kern="1200" cap="none" spc="0" normalizeH="0" baseline="0" noProof="0">
                <a:ln>
                  <a:noFill/>
                </a:ln>
                <a:solidFill>
                  <a:srgbClr val="37A5D1"/>
                </a:solidFill>
                <a:effectLst/>
                <a:uLnTx/>
                <a:uFillTx/>
                <a:latin typeface="Segoe UI"/>
                <a:ea typeface="Calibri" panose="020F0502020204030204" pitchFamily="34" charset="0"/>
                <a:cs typeface="+mn-cs"/>
              </a:rPr>
              <a:t>DevOps and IoT solution managers </a:t>
            </a:r>
            <a:r>
              <a:rPr kumimoji="0" lang="en-US" sz="900" b="0" i="0" u="none" strike="noStrike" kern="1200" cap="none" spc="0" normalizeH="0" baseline="0" noProof="0">
                <a:ln>
                  <a:noFill/>
                </a:ln>
                <a:solidFill>
                  <a:srgbClr val="000000">
                    <a:lumMod val="75000"/>
                    <a:lumOff val="25000"/>
                  </a:srgbClr>
                </a:solidFill>
                <a:effectLst/>
                <a:uLnTx/>
                <a:uFillTx/>
                <a:latin typeface="Segoe UI"/>
                <a:ea typeface="Calibri" panose="020F0502020204030204" pitchFamily="34" charset="0"/>
                <a:cs typeface="+mn-cs"/>
              </a:rPr>
              <a:t>to review and manage day to day security status</a:t>
            </a:r>
            <a:endPar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pic>
        <p:nvPicPr>
          <p:cNvPr id="156" name="Picture 2" descr="Image result for Azure Security Center Icon">
            <a:extLst>
              <a:ext uri="{FF2B5EF4-FFF2-40B4-BE49-F238E27FC236}">
                <a16:creationId xmlns:a16="http://schemas.microsoft.com/office/drawing/2014/main" id="{9F976DFE-92AC-4A91-95AD-9CA3400485B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0591" y="6283185"/>
            <a:ext cx="336060" cy="3360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26FD01-7A81-4EA5-A5EA-2A31F9033A4F}"/>
              </a:ext>
            </a:extLst>
          </p:cNvPr>
          <p:cNvSpPr/>
          <p:nvPr/>
        </p:nvSpPr>
        <p:spPr>
          <a:xfrm>
            <a:off x="1144098" y="6252375"/>
            <a:ext cx="1303001" cy="397032"/>
          </a:xfrm>
          <a:prstGeom prst="rect">
            <a:avLst/>
          </a:prstGeom>
        </p:spPr>
        <p:txBody>
          <a:bodyPr wrap="square">
            <a:spAutoFit/>
          </a:bodyPr>
          <a:lstStyle/>
          <a:p>
            <a:pPr marL="0" marR="0" lvl="0" indent="0" algn="ctr" defTabSz="913397" rtl="0" eaLnBrk="1" fontAlgn="base" latinLnBrk="0" hangingPunct="1">
              <a:lnSpc>
                <a:spcPct val="90000"/>
              </a:lnSpc>
              <a:spcBef>
                <a:spcPct val="0"/>
              </a:spcBef>
              <a:spcAft>
                <a:spcPts val="0"/>
              </a:spcAft>
              <a:buClrTx/>
              <a:buSzTx/>
              <a:buFontTx/>
              <a:buNone/>
              <a:tabLst/>
              <a:defRPr/>
            </a:pPr>
            <a:r>
              <a:rPr kumimoji="0" lang="en-US" sz="1100" b="1" i="0" u="none" strike="noStrike" kern="0" cap="none" spc="0" normalizeH="0" baseline="0" noProof="0" dirty="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Defender for IoT</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71284" y="3027240"/>
            <a:ext cx="414880" cy="351265"/>
          </a:xfrm>
          <a:prstGeom prst="rect">
            <a:avLst/>
          </a:prstGeom>
          <a:noFill/>
          <a:extLst>
            <a:ext uri="{909E8E84-426E-40DD-AFC4-6F175D3DCCD1}">
              <a14:hiddenFill xmlns:a14="http://schemas.microsoft.com/office/drawing/2010/main">
                <a:solidFill>
                  <a:srgbClr val="FFFFFF"/>
                </a:solidFill>
              </a14:hiddenFill>
            </a:ext>
          </a:extLst>
        </p:spPr>
      </p:pic>
      <p:sp>
        <p:nvSpPr>
          <p:cNvPr id="245" name="Rectangle 244">
            <a:extLst>
              <a:ext uri="{FF2B5EF4-FFF2-40B4-BE49-F238E27FC236}">
                <a16:creationId xmlns:a16="http://schemas.microsoft.com/office/drawing/2014/main" id="{A8A66C6E-568C-46D5-A888-3EC6658D9CC1}"/>
              </a:ext>
            </a:extLst>
          </p:cNvPr>
          <p:cNvSpPr/>
          <p:nvPr/>
        </p:nvSpPr>
        <p:spPr>
          <a:xfrm>
            <a:off x="9432579" y="5214300"/>
            <a:ext cx="2098617" cy="286232"/>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3</a:t>
            </a:r>
            <a:r>
              <a:rPr kumimoji="0" lang="en-US" sz="1400" b="0" i="0" u="none" strike="noStrike" kern="0" cap="none" spc="0" normalizeH="0" baseline="3000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rd</a:t>
            </a: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 Party applications</a:t>
            </a:r>
          </a:p>
        </p:txBody>
      </p: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p:cNvCxnSpPr>
          <p:nvPr/>
        </p:nvCxnSpPr>
        <p:spPr>
          <a:xfrm flipV="1">
            <a:off x="10445159" y="3648171"/>
            <a:ext cx="0" cy="470604"/>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51666" y="2137135"/>
            <a:ext cx="1796176" cy="136627"/>
          </a:xfrm>
          <a:prstGeom prst="rect">
            <a:avLst/>
          </a:prstGeom>
          <a:solidFill>
            <a:schemeClr val="bg1"/>
          </a:solidFill>
          <a:ln>
            <a:noFill/>
            <a:headEnd type="none" w="med" len="med"/>
            <a:tailEnd type="none" w="med" len="med"/>
          </a:ln>
        </p:spPr>
        <p:txBody>
          <a:bodyPr wrap="square" lIns="0" tIns="0" rIns="0" bIns="0" rtlCol="0">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8B78670F-F152-41D3-95AF-4F76BC221B56}"/>
              </a:ext>
            </a:extLst>
          </p:cNvPr>
          <p:cNvGrpSpPr/>
          <p:nvPr/>
        </p:nvGrpSpPr>
        <p:grpSpPr>
          <a:xfrm>
            <a:off x="974603" y="2771354"/>
            <a:ext cx="1764159" cy="114747"/>
            <a:chOff x="871619" y="1823040"/>
            <a:chExt cx="1796202" cy="116335"/>
          </a:xfrm>
        </p:grpSpPr>
        <p:sp>
          <p:nvSpPr>
            <p:cNvPr id="143" name="Frame 5">
              <a:extLst>
                <a:ext uri="{FF2B5EF4-FFF2-40B4-BE49-F238E27FC236}">
                  <a16:creationId xmlns:a16="http://schemas.microsoft.com/office/drawing/2014/main" id="{4D458441-6EAC-47EC-AD56-CCE73FDA11D2}"/>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Frame 5">
              <a:extLst>
                <a:ext uri="{FF2B5EF4-FFF2-40B4-BE49-F238E27FC236}">
                  <a16:creationId xmlns:a16="http://schemas.microsoft.com/office/drawing/2014/main" id="{955D953F-2C45-474F-8759-6D725ABC64FE}"/>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Frame 5">
              <a:extLst>
                <a:ext uri="{FF2B5EF4-FFF2-40B4-BE49-F238E27FC236}">
                  <a16:creationId xmlns:a16="http://schemas.microsoft.com/office/drawing/2014/main" id="{C6D68C34-3C97-4516-861B-DB4344BA220C}"/>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9" name="Frame 5">
              <a:extLst>
                <a:ext uri="{FF2B5EF4-FFF2-40B4-BE49-F238E27FC236}">
                  <a16:creationId xmlns:a16="http://schemas.microsoft.com/office/drawing/2014/main" id="{A2CBC0F6-4BC4-4C7B-B217-A104F0E9A2D0}"/>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2" name="Frame 5">
              <a:extLst>
                <a:ext uri="{FF2B5EF4-FFF2-40B4-BE49-F238E27FC236}">
                  <a16:creationId xmlns:a16="http://schemas.microsoft.com/office/drawing/2014/main" id="{F2EABB8A-3C23-450C-9BF7-91DDF79FC4C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3" name="Frame 5">
              <a:extLst>
                <a:ext uri="{FF2B5EF4-FFF2-40B4-BE49-F238E27FC236}">
                  <a16:creationId xmlns:a16="http://schemas.microsoft.com/office/drawing/2014/main" id="{E2F64DE5-087B-46A0-9914-6CD973F310EE}"/>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Frame 5">
              <a:extLst>
                <a:ext uri="{FF2B5EF4-FFF2-40B4-BE49-F238E27FC236}">
                  <a16:creationId xmlns:a16="http://schemas.microsoft.com/office/drawing/2014/main" id="{F4E7823A-B703-40B9-86CA-A9B2181E7FCB}"/>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2" name="Frame 5">
              <a:extLst>
                <a:ext uri="{FF2B5EF4-FFF2-40B4-BE49-F238E27FC236}">
                  <a16:creationId xmlns:a16="http://schemas.microsoft.com/office/drawing/2014/main" id="{2E57E8B2-E3AF-4563-9737-FD35A225460B}"/>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Frame 5">
              <a:extLst>
                <a:ext uri="{FF2B5EF4-FFF2-40B4-BE49-F238E27FC236}">
                  <a16:creationId xmlns:a16="http://schemas.microsoft.com/office/drawing/2014/main" id="{FFACC293-4719-4DFD-874C-D80DA45297BD}"/>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Frame 5">
              <a:extLst>
                <a:ext uri="{FF2B5EF4-FFF2-40B4-BE49-F238E27FC236}">
                  <a16:creationId xmlns:a16="http://schemas.microsoft.com/office/drawing/2014/main" id="{D725DB21-A051-4EFE-AFF7-07D9E2322838}"/>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4" name="Frame 5">
              <a:extLst>
                <a:ext uri="{FF2B5EF4-FFF2-40B4-BE49-F238E27FC236}">
                  <a16:creationId xmlns:a16="http://schemas.microsoft.com/office/drawing/2014/main" id="{44A0E126-BC75-420B-8281-951C954B4818}"/>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6" name="Frame 5">
              <a:extLst>
                <a:ext uri="{FF2B5EF4-FFF2-40B4-BE49-F238E27FC236}">
                  <a16:creationId xmlns:a16="http://schemas.microsoft.com/office/drawing/2014/main" id="{FBB9ECBC-B81B-49E0-BAAC-37F6CF59A194}"/>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1030159" y="4428645"/>
            <a:ext cx="231380" cy="12774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675241" y="4408659"/>
            <a:ext cx="112129" cy="168275"/>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396497" y="4408659"/>
            <a:ext cx="134621" cy="168275"/>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213933" y="4408659"/>
            <a:ext cx="171554" cy="16827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522384" y="4408659"/>
            <a:ext cx="163134" cy="168275"/>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930217" y="4408659"/>
            <a:ext cx="145637" cy="16827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cxnSp>
        <p:nvCxnSpPr>
          <p:cNvPr id="178" name="2 Arrow">
            <a:extLst>
              <a:ext uri="{FF2B5EF4-FFF2-40B4-BE49-F238E27FC236}">
                <a16:creationId xmlns:a16="http://schemas.microsoft.com/office/drawing/2014/main" id="{1467568E-E4FD-4A9A-8FEA-8A8BE84920BD}"/>
              </a:ext>
            </a:extLst>
          </p:cNvPr>
          <p:cNvCxnSpPr>
            <a:cxnSpLocks/>
            <a:stCxn id="124" idx="0"/>
            <a:endCxn id="123" idx="2"/>
          </p:cNvCxnSpPr>
          <p:nvPr/>
        </p:nvCxnSpPr>
        <p:spPr>
          <a:xfrm flipV="1">
            <a:off x="1852875" y="2972956"/>
            <a:ext cx="5996" cy="280207"/>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3FA4D944-BC9F-4965-A686-1620FB306821}"/>
              </a:ext>
            </a:extLst>
          </p:cNvPr>
          <p:cNvGrpSpPr/>
          <p:nvPr/>
        </p:nvGrpSpPr>
        <p:grpSpPr>
          <a:xfrm>
            <a:off x="974603" y="5065534"/>
            <a:ext cx="1764159" cy="114747"/>
            <a:chOff x="871619" y="1823040"/>
            <a:chExt cx="1796202" cy="116335"/>
          </a:xfrm>
        </p:grpSpPr>
        <p:sp>
          <p:nvSpPr>
            <p:cNvPr id="181" name="Frame 5">
              <a:extLst>
                <a:ext uri="{FF2B5EF4-FFF2-40B4-BE49-F238E27FC236}">
                  <a16:creationId xmlns:a16="http://schemas.microsoft.com/office/drawing/2014/main" id="{07D024B7-E255-4D4B-BB9E-161546F236BB}"/>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5" name="Frame 5">
              <a:extLst>
                <a:ext uri="{FF2B5EF4-FFF2-40B4-BE49-F238E27FC236}">
                  <a16:creationId xmlns:a16="http://schemas.microsoft.com/office/drawing/2014/main" id="{62C3B660-5845-4A59-BCE3-CBC6120CEBC6}"/>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Frame 5">
              <a:extLst>
                <a:ext uri="{FF2B5EF4-FFF2-40B4-BE49-F238E27FC236}">
                  <a16:creationId xmlns:a16="http://schemas.microsoft.com/office/drawing/2014/main" id="{FEE426A0-5C97-4458-8AAE-B26D19672D46}"/>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Frame 5">
              <a:extLst>
                <a:ext uri="{FF2B5EF4-FFF2-40B4-BE49-F238E27FC236}">
                  <a16:creationId xmlns:a16="http://schemas.microsoft.com/office/drawing/2014/main" id="{4CA768D7-95A9-49EC-BA39-ACE759ED53FC}"/>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Frame 5">
              <a:extLst>
                <a:ext uri="{FF2B5EF4-FFF2-40B4-BE49-F238E27FC236}">
                  <a16:creationId xmlns:a16="http://schemas.microsoft.com/office/drawing/2014/main" id="{5C11AFFF-B5B6-497E-BF07-FF97A857B97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Frame 5">
              <a:extLst>
                <a:ext uri="{FF2B5EF4-FFF2-40B4-BE49-F238E27FC236}">
                  <a16:creationId xmlns:a16="http://schemas.microsoft.com/office/drawing/2014/main" id="{7EED7A35-C332-4874-AF6A-1C2FEFD8F272}"/>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1" name="Frame 5">
              <a:extLst>
                <a:ext uri="{FF2B5EF4-FFF2-40B4-BE49-F238E27FC236}">
                  <a16:creationId xmlns:a16="http://schemas.microsoft.com/office/drawing/2014/main" id="{DCF59D93-9E1D-44AA-A8EE-E71849D2CFE2}"/>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2" name="Frame 5">
              <a:extLst>
                <a:ext uri="{FF2B5EF4-FFF2-40B4-BE49-F238E27FC236}">
                  <a16:creationId xmlns:a16="http://schemas.microsoft.com/office/drawing/2014/main" id="{63B5534B-B050-48A4-A571-6EF35480B5AA}"/>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3" name="Frame 5">
              <a:extLst>
                <a:ext uri="{FF2B5EF4-FFF2-40B4-BE49-F238E27FC236}">
                  <a16:creationId xmlns:a16="http://schemas.microsoft.com/office/drawing/2014/main" id="{A9F9FDA5-A496-41FB-9CB7-B80C2474D20C}"/>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Frame 5">
              <a:extLst>
                <a:ext uri="{FF2B5EF4-FFF2-40B4-BE49-F238E27FC236}">
                  <a16:creationId xmlns:a16="http://schemas.microsoft.com/office/drawing/2014/main" id="{7A59550C-D801-4123-A032-080AE3E93226}"/>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3" name="Frame 5">
              <a:extLst>
                <a:ext uri="{FF2B5EF4-FFF2-40B4-BE49-F238E27FC236}">
                  <a16:creationId xmlns:a16="http://schemas.microsoft.com/office/drawing/2014/main" id="{BE731515-4283-4495-BCA1-824B9AD03D7C}"/>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4" name="Frame 5">
              <a:extLst>
                <a:ext uri="{FF2B5EF4-FFF2-40B4-BE49-F238E27FC236}">
                  <a16:creationId xmlns:a16="http://schemas.microsoft.com/office/drawing/2014/main" id="{07301A5D-7611-4D59-A03A-A678E265FD68}"/>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 name="Rectangle 3">
            <a:extLst>
              <a:ext uri="{FF2B5EF4-FFF2-40B4-BE49-F238E27FC236}">
                <a16:creationId xmlns:a16="http://schemas.microsoft.com/office/drawing/2014/main" id="{CA20291D-3AAD-4C9A-BAA8-84C16329B711}"/>
              </a:ext>
            </a:extLst>
          </p:cNvPr>
          <p:cNvSpPr/>
          <p:nvPr/>
        </p:nvSpPr>
        <p:spPr>
          <a:xfrm>
            <a:off x="706763" y="2156158"/>
            <a:ext cx="2322095" cy="688227"/>
          </a:xfrm>
          <a:prstGeom prst="rect">
            <a:avLst/>
          </a:prstGeom>
        </p:spPr>
        <p:txBody>
          <a:bodyPr wrap="square" lIns="0" rIns="0">
            <a:spAutoFit/>
          </a:bodyPr>
          <a:lstStyle/>
          <a:p>
            <a:pPr marL="0" marR="0" lvl="0" indent="0" algn="ctr" defTabSz="914192" rtl="0" eaLnBrk="1" fontAlgn="auto" latinLnBrk="0" hangingPunct="1">
              <a:lnSpc>
                <a:spcPct val="100000"/>
              </a:lnSpc>
              <a:spcBef>
                <a:spcPts val="0"/>
              </a:spcBef>
              <a:spcAft>
                <a:spcPts val="0"/>
              </a:spcAft>
              <a:buClrTx/>
              <a:buSzPct val="90000"/>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Azure IoT Device SDK</a:t>
            </a:r>
          </a:p>
          <a:p>
            <a:pPr marL="0" marR="0" lvl="1" indent="0" algn="ctr" defTabSz="914192" rtl="0" eaLnBrk="1" fontAlgn="auto" latinLnBrk="0" hangingPunct="1">
              <a:lnSpc>
                <a:spcPct val="90000"/>
              </a:lnSpc>
              <a:spcBef>
                <a:spcPts val="200"/>
              </a:spcBef>
              <a:spcAft>
                <a:spcPts val="0"/>
              </a:spcAft>
              <a:buClr>
                <a:srgbClr val="FFFFFF">
                  <a:lumMod val="75000"/>
                </a:srgbClr>
              </a:buClr>
              <a:buSzPct val="100000"/>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3</a:t>
            </a:r>
            <a:r>
              <a:rPr kumimoji="0" lang="en-US" sz="900" b="0" i="0" u="none" strike="noStrike" kern="1200" cap="none" spc="0" normalizeH="0" baseline="30000" noProof="0">
                <a:ln>
                  <a:noFill/>
                </a:ln>
                <a:solidFill>
                  <a:srgbClr val="000000">
                    <a:lumMod val="75000"/>
                    <a:lumOff val="25000"/>
                  </a:srgbClr>
                </a:solidFill>
                <a:effectLst/>
                <a:uLnTx/>
                <a:uFillTx/>
                <a:latin typeface="Segoe UI"/>
                <a:ea typeface="+mn-ea"/>
                <a:cs typeface="+mn-cs"/>
              </a:rPr>
              <a:t>rd</a:t>
            </a: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 Party Industry specific sensors &amp; devices</a:t>
            </a:r>
            <a:endParaRPr kumimoji="0" lang="en-US" sz="900" b="0" i="0" u="none" strike="noStrike" kern="0" cap="none" spc="0" normalizeH="0" baseline="0" noProof="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endParaRPr>
          </a:p>
          <a:p>
            <a:pPr marL="0" marR="0" lvl="1" indent="0" algn="ctr" defTabSz="914192" rtl="0" eaLnBrk="1" fontAlgn="auto" latinLnBrk="0" hangingPunct="1">
              <a:lnSpc>
                <a:spcPct val="90000"/>
              </a:lnSpc>
              <a:spcBef>
                <a:spcPts val="200"/>
              </a:spcBef>
              <a:spcAft>
                <a:spcPts val="0"/>
              </a:spcAft>
              <a:buClr>
                <a:srgbClr val="FFFFFF">
                  <a:lumMod val="75000"/>
                </a:srgbClr>
              </a:buClr>
              <a:buSzPct val="100000"/>
              <a:buFontTx/>
              <a:buNone/>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(RTOS, Linux, Windows, Android, iOS) </a:t>
            </a:r>
          </a:p>
          <a:p>
            <a:pPr marL="0" marR="0" lvl="1" indent="0" algn="ctr" defTabSz="914192" rtl="0" eaLnBrk="1" fontAlgn="auto" latinLnBrk="0" hangingPunct="1">
              <a:lnSpc>
                <a:spcPct val="90000"/>
              </a:lnSpc>
              <a:spcBef>
                <a:spcPts val="0"/>
              </a:spcBef>
              <a:spcAft>
                <a:spcPts val="0"/>
              </a:spcAft>
              <a:buClr>
                <a:srgbClr val="FFFFFF">
                  <a:lumMod val="75000"/>
                </a:srgbClr>
              </a:buClr>
              <a:buSzPct val="100000"/>
              <a:buFontTx/>
              <a:buNone/>
              <a:tabLst/>
              <a:defRPr/>
            </a:pPr>
            <a:endPar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49033C2A-0BF2-40F5-9F47-E32B316E758B}"/>
              </a:ext>
            </a:extLst>
          </p:cNvPr>
          <p:cNvGrpSpPr/>
          <p:nvPr/>
        </p:nvGrpSpPr>
        <p:grpSpPr>
          <a:xfrm>
            <a:off x="6380636" y="2885271"/>
            <a:ext cx="652761" cy="827569"/>
            <a:chOff x="6663694" y="2228737"/>
            <a:chExt cx="744372" cy="939715"/>
          </a:xfrm>
        </p:grpSpPr>
        <p:pic>
          <p:nvPicPr>
            <p:cNvPr id="7" name="Picture 6">
              <a:extLst>
                <a:ext uri="{FF2B5EF4-FFF2-40B4-BE49-F238E27FC236}">
                  <a16:creationId xmlns:a16="http://schemas.microsoft.com/office/drawing/2014/main" id="{B236328B-9750-48CA-9DB7-B9718D44E8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0229" y="2228737"/>
              <a:ext cx="717837" cy="724273"/>
            </a:xfrm>
            <a:prstGeom prst="rect">
              <a:avLst/>
            </a:prstGeom>
          </p:spPr>
        </p:pic>
        <p:sp>
          <p:nvSpPr>
            <p:cNvPr id="109" name="Rectangle 108">
              <a:extLst>
                <a:ext uri="{FF2B5EF4-FFF2-40B4-BE49-F238E27FC236}">
                  <a16:creationId xmlns:a16="http://schemas.microsoft.com/office/drawing/2014/main" id="{D4F9BA13-E5F6-4D19-9A58-24CF8F175DEE}"/>
                </a:ext>
              </a:extLst>
            </p:cNvPr>
            <p:cNvSpPr/>
            <p:nvPr/>
          </p:nvSpPr>
          <p:spPr>
            <a:xfrm>
              <a:off x="6663694" y="2920226"/>
              <a:ext cx="736564"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IoT Hub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33" name="Group 232">
            <a:extLst>
              <a:ext uri="{FF2B5EF4-FFF2-40B4-BE49-F238E27FC236}">
                <a16:creationId xmlns:a16="http://schemas.microsoft.com/office/drawing/2014/main" id="{BD0BC07E-4AF7-47CA-9467-94FAE72D4BCE}"/>
              </a:ext>
            </a:extLst>
          </p:cNvPr>
          <p:cNvGrpSpPr/>
          <p:nvPr/>
        </p:nvGrpSpPr>
        <p:grpSpPr>
          <a:xfrm>
            <a:off x="3949201" y="4152683"/>
            <a:ext cx="786055" cy="680881"/>
            <a:chOff x="2838579" y="4660806"/>
            <a:chExt cx="800219" cy="690210"/>
          </a:xfrm>
        </p:grpSpPr>
        <p:pic>
          <p:nvPicPr>
            <p:cNvPr id="2052" name="Picture 4" descr="Image result for Azure Container Registry icon">
              <a:extLst>
                <a:ext uri="{FF2B5EF4-FFF2-40B4-BE49-F238E27FC236}">
                  <a16:creationId xmlns:a16="http://schemas.microsoft.com/office/drawing/2014/main" id="{2BABF26C-FEA0-4D7E-BEEE-7A8C8686E195}"/>
                </a:ext>
              </a:extLst>
            </p:cNvPr>
            <p:cNvPicPr>
              <a:picLocks noChangeAspect="1" noChangeArrowheads="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7449" y="4660806"/>
              <a:ext cx="357211" cy="357211"/>
            </a:xfrm>
            <a:prstGeom prst="ellipse">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3EF067DC-E5FA-4661-A0BE-9AE16F5CE324}"/>
                </a:ext>
              </a:extLst>
            </p:cNvPr>
            <p:cNvSpPr/>
            <p:nvPr/>
          </p:nvSpPr>
          <p:spPr>
            <a:xfrm>
              <a:off x="2838579" y="5000151"/>
              <a:ext cx="800219"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Container </a:t>
              </a:r>
            </a:p>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Registry</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 name="Group 21">
            <a:extLst>
              <a:ext uri="{FF2B5EF4-FFF2-40B4-BE49-F238E27FC236}">
                <a16:creationId xmlns:a16="http://schemas.microsoft.com/office/drawing/2014/main" id="{931D7F99-22A3-4C8F-8A63-2A4B3DEEBF38}"/>
              </a:ext>
            </a:extLst>
          </p:cNvPr>
          <p:cNvGrpSpPr/>
          <p:nvPr/>
        </p:nvGrpSpPr>
        <p:grpSpPr>
          <a:xfrm>
            <a:off x="4519767" y="4549552"/>
            <a:ext cx="877383" cy="622954"/>
            <a:chOff x="4624886" y="4156843"/>
            <a:chExt cx="893193" cy="631489"/>
          </a:xfrm>
        </p:grpSpPr>
        <p:pic>
          <p:nvPicPr>
            <p:cNvPr id="2050" name="Picture 2" descr="Image result for Azure Kubernetes icon">
              <a:extLst>
                <a:ext uri="{FF2B5EF4-FFF2-40B4-BE49-F238E27FC236}">
                  <a16:creationId xmlns:a16="http://schemas.microsoft.com/office/drawing/2014/main" id="{BC3D65C2-3CED-4D3A-86E9-2D7977AF8D1E}"/>
                </a:ext>
              </a:extLst>
            </p:cNvPr>
            <p:cNvPicPr>
              <a:picLocks noChangeAspect="1" noChangeArrowheads="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0160" y="4156843"/>
              <a:ext cx="263876" cy="263876"/>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A4B0BD5-F11F-4503-BF88-FBB974672369}"/>
                </a:ext>
              </a:extLst>
            </p:cNvPr>
            <p:cNvSpPr/>
            <p:nvPr/>
          </p:nvSpPr>
          <p:spPr>
            <a:xfrm>
              <a:off x="4624886" y="4437467"/>
              <a:ext cx="893193"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Kubernetes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Service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9" name="Group 228">
            <a:extLst>
              <a:ext uri="{FF2B5EF4-FFF2-40B4-BE49-F238E27FC236}">
                <a16:creationId xmlns:a16="http://schemas.microsoft.com/office/drawing/2014/main" id="{76A7F3D8-79D3-4883-B8AC-C4331DD2D9D5}"/>
              </a:ext>
            </a:extLst>
          </p:cNvPr>
          <p:cNvGrpSpPr/>
          <p:nvPr/>
        </p:nvGrpSpPr>
        <p:grpSpPr>
          <a:xfrm>
            <a:off x="7010271" y="4755589"/>
            <a:ext cx="756138" cy="642545"/>
            <a:chOff x="6574257" y="4745712"/>
            <a:chExt cx="769763" cy="651348"/>
          </a:xfrm>
        </p:grpSpPr>
        <p:pic>
          <p:nvPicPr>
            <p:cNvPr id="125" name="Picture 124">
              <a:extLst>
                <a:ext uri="{FF2B5EF4-FFF2-40B4-BE49-F238E27FC236}">
                  <a16:creationId xmlns:a16="http://schemas.microsoft.com/office/drawing/2014/main" id="{8B80BDD0-B7F1-4A25-A270-02DE91CE3729}"/>
                </a:ext>
              </a:extLst>
            </p:cNvPr>
            <p:cNvPicPr>
              <a:picLocks noChangeAspect="1"/>
            </p:cNvPicPr>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11280" y="4745712"/>
              <a:ext cx="281168" cy="281168"/>
            </a:xfrm>
            <a:prstGeom prst="rect">
              <a:avLst/>
            </a:prstGeom>
          </p:spPr>
        </p:pic>
        <p:sp>
          <p:nvSpPr>
            <p:cNvPr id="126" name="Rectangle 125">
              <a:extLst>
                <a:ext uri="{FF2B5EF4-FFF2-40B4-BE49-F238E27FC236}">
                  <a16:creationId xmlns:a16="http://schemas.microsoft.com/office/drawing/2014/main" id="{60489E3D-4EFF-44EA-BD96-FEA815C54086}"/>
                </a:ext>
              </a:extLst>
            </p:cNvPr>
            <p:cNvSpPr/>
            <p:nvPr/>
          </p:nvSpPr>
          <p:spPr>
            <a:xfrm>
              <a:off x="6574257" y="5046195"/>
              <a:ext cx="769763"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Compute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(VMs)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7" name="Group 226">
            <a:extLst>
              <a:ext uri="{FF2B5EF4-FFF2-40B4-BE49-F238E27FC236}">
                <a16:creationId xmlns:a16="http://schemas.microsoft.com/office/drawing/2014/main" id="{7F0570E2-AC42-4256-BF9E-676891E7A02D}"/>
              </a:ext>
            </a:extLst>
          </p:cNvPr>
          <p:cNvGrpSpPr/>
          <p:nvPr/>
        </p:nvGrpSpPr>
        <p:grpSpPr>
          <a:xfrm>
            <a:off x="5526651" y="5037656"/>
            <a:ext cx="715197" cy="696078"/>
            <a:chOff x="4154467" y="1454211"/>
            <a:chExt cx="728084" cy="705615"/>
          </a:xfrm>
        </p:grpSpPr>
        <p:pic>
          <p:nvPicPr>
            <p:cNvPr id="2054" name="Picture 6" descr="Image result for Azure Content Delivery Network icon">
              <a:extLst>
                <a:ext uri="{FF2B5EF4-FFF2-40B4-BE49-F238E27FC236}">
                  <a16:creationId xmlns:a16="http://schemas.microsoft.com/office/drawing/2014/main" id="{B6DB172B-D7EA-45C3-959F-EFF382CE64FF}"/>
                </a:ext>
              </a:extLst>
            </p:cNvPr>
            <p:cNvPicPr>
              <a:picLocks noChangeAspect="1" noChangeArrowheads="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1010" y="1454211"/>
              <a:ext cx="391617" cy="206252"/>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7BA62860-CF22-43D5-A13B-CB62B18D3E79}"/>
                </a:ext>
              </a:extLst>
            </p:cNvPr>
            <p:cNvSpPr/>
            <p:nvPr/>
          </p:nvSpPr>
          <p:spPr>
            <a:xfrm>
              <a:off x="4154467" y="1679695"/>
              <a:ext cx="728084" cy="480131"/>
            </a:xfrm>
            <a:prstGeom prst="rect">
              <a:avLst/>
            </a:prstGeom>
            <a:solidFill>
              <a:srgbClr val="FFFFFF"/>
            </a:solidFill>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Content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Delivery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Network </a:t>
              </a:r>
            </a:p>
          </p:txBody>
        </p:sp>
      </p:grpSp>
      <p:grpSp>
        <p:nvGrpSpPr>
          <p:cNvPr id="30" name="Group 29">
            <a:extLst>
              <a:ext uri="{FF2B5EF4-FFF2-40B4-BE49-F238E27FC236}">
                <a16:creationId xmlns:a16="http://schemas.microsoft.com/office/drawing/2014/main" id="{024537A9-CE73-402D-8C63-37CB1E429193}"/>
              </a:ext>
            </a:extLst>
          </p:cNvPr>
          <p:cNvGrpSpPr/>
          <p:nvPr/>
        </p:nvGrpSpPr>
        <p:grpSpPr>
          <a:xfrm>
            <a:off x="5227590" y="4276547"/>
            <a:ext cx="691577" cy="618970"/>
            <a:chOff x="4072737" y="3746830"/>
            <a:chExt cx="704039" cy="627450"/>
          </a:xfrm>
        </p:grpSpPr>
        <p:pic>
          <p:nvPicPr>
            <p:cNvPr id="2056" name="Picture 8" descr="Related image">
              <a:extLst>
                <a:ext uri="{FF2B5EF4-FFF2-40B4-BE49-F238E27FC236}">
                  <a16:creationId xmlns:a16="http://schemas.microsoft.com/office/drawing/2014/main" id="{36765CA9-28C4-4386-A1E9-C5E05318BC49}"/>
                </a:ext>
              </a:extLst>
            </p:cNvPr>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5091" y="3746830"/>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451FAC6B-C239-4409-8149-36A43AA8EC2C}"/>
                </a:ext>
              </a:extLst>
            </p:cNvPr>
            <p:cNvSpPr/>
            <p:nvPr/>
          </p:nvSpPr>
          <p:spPr>
            <a:xfrm>
              <a:off x="4072737" y="4023415"/>
              <a:ext cx="704039"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Data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Explorer </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30" name="Group 229">
            <a:extLst>
              <a:ext uri="{FF2B5EF4-FFF2-40B4-BE49-F238E27FC236}">
                <a16:creationId xmlns:a16="http://schemas.microsoft.com/office/drawing/2014/main" id="{AFCC1583-C364-4319-8F15-1CD170D16743}"/>
              </a:ext>
            </a:extLst>
          </p:cNvPr>
          <p:cNvGrpSpPr/>
          <p:nvPr/>
        </p:nvGrpSpPr>
        <p:grpSpPr>
          <a:xfrm>
            <a:off x="6542274" y="5302330"/>
            <a:ext cx="817548" cy="526158"/>
            <a:chOff x="5653891" y="4736093"/>
            <a:chExt cx="832279" cy="533367"/>
          </a:xfrm>
        </p:grpSpPr>
        <p:pic>
          <p:nvPicPr>
            <p:cNvPr id="2060" name="Picture 12" descr="Related image">
              <a:extLst>
                <a:ext uri="{FF2B5EF4-FFF2-40B4-BE49-F238E27FC236}">
                  <a16:creationId xmlns:a16="http://schemas.microsoft.com/office/drawing/2014/main" id="{3A1E8A2A-B033-4BDA-AC71-F81DF165ADBC}"/>
                </a:ext>
              </a:extLst>
            </p:cNvPr>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3132" y="4736093"/>
              <a:ext cx="370462" cy="304699"/>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4A221316-5E29-46F8-A010-8B39B85F886E}"/>
                </a:ext>
              </a:extLst>
            </p:cNvPr>
            <p:cNvSpPr/>
            <p:nvPr/>
          </p:nvSpPr>
          <p:spPr>
            <a:xfrm>
              <a:off x="5653891" y="5047861"/>
              <a:ext cx="832279" cy="221599"/>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Front Door</a:t>
              </a:r>
            </a:p>
          </p:txBody>
        </p:sp>
      </p:grpSp>
      <p:grpSp>
        <p:nvGrpSpPr>
          <p:cNvPr id="232" name="Group 231">
            <a:extLst>
              <a:ext uri="{FF2B5EF4-FFF2-40B4-BE49-F238E27FC236}">
                <a16:creationId xmlns:a16="http://schemas.microsoft.com/office/drawing/2014/main" id="{4EF842AA-79DC-445B-A202-F956EB8BED08}"/>
              </a:ext>
            </a:extLst>
          </p:cNvPr>
          <p:cNvGrpSpPr/>
          <p:nvPr/>
        </p:nvGrpSpPr>
        <p:grpSpPr>
          <a:xfrm>
            <a:off x="8196567" y="4869883"/>
            <a:ext cx="738801" cy="818309"/>
            <a:chOff x="3791473" y="4437467"/>
            <a:chExt cx="752114" cy="829521"/>
          </a:xfrm>
        </p:grpSpPr>
        <p:pic>
          <p:nvPicPr>
            <p:cNvPr id="137" name="Picture 136">
              <a:extLst>
                <a:ext uri="{FF2B5EF4-FFF2-40B4-BE49-F238E27FC236}">
                  <a16:creationId xmlns:a16="http://schemas.microsoft.com/office/drawing/2014/main" id="{439D9E90-1077-472C-A3B7-2C0EE3123533}"/>
                </a:ext>
              </a:extLst>
            </p:cNvPr>
            <p:cNvPicPr>
              <a:picLocks noChangeAspect="1"/>
            </p:cNvPicPr>
            <p:nvPr/>
          </p:nvPicPr>
          <p:blipFill>
            <a:blip r:embed="rId1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87024" y="4437467"/>
              <a:ext cx="340214" cy="340214"/>
            </a:xfrm>
            <a:prstGeom prst="rect">
              <a:avLst/>
            </a:prstGeom>
          </p:spPr>
        </p:pic>
        <p:sp>
          <p:nvSpPr>
            <p:cNvPr id="138" name="Rectangle 137">
              <a:extLst>
                <a:ext uri="{FF2B5EF4-FFF2-40B4-BE49-F238E27FC236}">
                  <a16:creationId xmlns:a16="http://schemas.microsoft.com/office/drawing/2014/main" id="{9934739D-8189-4EEF-B8A5-DE797A985815}"/>
                </a:ext>
              </a:extLst>
            </p:cNvPr>
            <p:cNvSpPr/>
            <p:nvPr/>
          </p:nvSpPr>
          <p:spPr>
            <a:xfrm>
              <a:off x="3791473" y="4786857"/>
              <a:ext cx="752114" cy="480131"/>
            </a:xfrm>
            <a:prstGeom prst="rect">
              <a:avLst/>
            </a:prstGeom>
          </p:spPr>
          <p:txBody>
            <a:bodyPr wrap="square">
              <a:no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Resource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Manager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(ARM)</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31" name="Group 230">
            <a:extLst>
              <a:ext uri="{FF2B5EF4-FFF2-40B4-BE49-F238E27FC236}">
                <a16:creationId xmlns:a16="http://schemas.microsoft.com/office/drawing/2014/main" id="{6AFA5298-A94F-4A28-92D5-FFB9E24E5029}"/>
              </a:ext>
            </a:extLst>
          </p:cNvPr>
          <p:cNvGrpSpPr/>
          <p:nvPr/>
        </p:nvGrpSpPr>
        <p:grpSpPr>
          <a:xfrm>
            <a:off x="6179012" y="4830316"/>
            <a:ext cx="633316" cy="545189"/>
            <a:chOff x="7567678" y="4583361"/>
            <a:chExt cx="644728" cy="552659"/>
          </a:xfrm>
        </p:grpSpPr>
        <p:pic>
          <p:nvPicPr>
            <p:cNvPr id="2066" name="Picture 18" descr="Image result for &quot;Azure blob storage&quot; icon">
              <a:extLst>
                <a:ext uri="{FF2B5EF4-FFF2-40B4-BE49-F238E27FC236}">
                  <a16:creationId xmlns:a16="http://schemas.microsoft.com/office/drawing/2014/main" id="{B09F250C-F64D-46C8-8BF2-330B100A5D70}"/>
                </a:ext>
              </a:extLst>
            </p:cNvPr>
            <p:cNvPicPr>
              <a:picLocks noChangeAspect="1" noChangeArrowheads="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54563" y="4583361"/>
              <a:ext cx="311305" cy="311305"/>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463B01D8-122D-4E86-B100-9CCE0C305653}"/>
                </a:ext>
              </a:extLst>
            </p:cNvPr>
            <p:cNvSpPr/>
            <p:nvPr/>
          </p:nvSpPr>
          <p:spPr>
            <a:xfrm>
              <a:off x="7567678" y="4914421"/>
              <a:ext cx="644728" cy="221599"/>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Storage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8" name="Group 227">
            <a:extLst>
              <a:ext uri="{FF2B5EF4-FFF2-40B4-BE49-F238E27FC236}">
                <a16:creationId xmlns:a16="http://schemas.microsoft.com/office/drawing/2014/main" id="{53FC60D3-86B5-425F-9F29-F2B934358748}"/>
              </a:ext>
            </a:extLst>
          </p:cNvPr>
          <p:cNvGrpSpPr/>
          <p:nvPr/>
        </p:nvGrpSpPr>
        <p:grpSpPr>
          <a:xfrm>
            <a:off x="3820813" y="5022272"/>
            <a:ext cx="649142" cy="746991"/>
            <a:chOff x="3877663" y="3493210"/>
            <a:chExt cx="660839" cy="757225"/>
          </a:xfrm>
        </p:grpSpPr>
        <p:sp>
          <p:nvSpPr>
            <p:cNvPr id="6" name="Rectangle 5">
              <a:extLst>
                <a:ext uri="{FF2B5EF4-FFF2-40B4-BE49-F238E27FC236}">
                  <a16:creationId xmlns:a16="http://schemas.microsoft.com/office/drawing/2014/main" id="{EAEBEEA4-131D-4750-9885-CA37B14E4F67}"/>
                </a:ext>
              </a:extLst>
            </p:cNvPr>
            <p:cNvSpPr/>
            <p:nvPr/>
          </p:nvSpPr>
          <p:spPr>
            <a:xfrm>
              <a:off x="3877663" y="3807141"/>
              <a:ext cx="660839" cy="443294"/>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Domain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Name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System</a:t>
              </a:r>
            </a:p>
          </p:txBody>
        </p:sp>
        <p:pic>
          <p:nvPicPr>
            <p:cNvPr id="142" name="Picture 141">
              <a:extLst>
                <a:ext uri="{FF2B5EF4-FFF2-40B4-BE49-F238E27FC236}">
                  <a16:creationId xmlns:a16="http://schemas.microsoft.com/office/drawing/2014/main" id="{B7D62602-0CE8-4D7C-9136-7EA0D094670F}"/>
                </a:ext>
              </a:extLst>
            </p:cNvPr>
            <p:cNvPicPr>
              <a:picLocks noChangeAspect="1"/>
            </p:cNvPicPr>
            <p:nvPr/>
          </p:nvPicPr>
          <p:blipFill>
            <a:blip r:embed="rId2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57214" y="3493210"/>
              <a:ext cx="281168" cy="281168"/>
            </a:xfrm>
            <a:prstGeom prst="rect">
              <a:avLst/>
            </a:prstGeom>
          </p:spPr>
        </p:pic>
      </p:grpSp>
      <p:grpSp>
        <p:nvGrpSpPr>
          <p:cNvPr id="20" name="Group 19">
            <a:extLst>
              <a:ext uri="{FF2B5EF4-FFF2-40B4-BE49-F238E27FC236}">
                <a16:creationId xmlns:a16="http://schemas.microsoft.com/office/drawing/2014/main" id="{2C2670BB-566F-486E-9CD2-D078E7CC3B33}"/>
              </a:ext>
            </a:extLst>
          </p:cNvPr>
          <p:cNvGrpSpPr/>
          <p:nvPr/>
        </p:nvGrpSpPr>
        <p:grpSpPr>
          <a:xfrm>
            <a:off x="7503205" y="5256253"/>
            <a:ext cx="785462" cy="448087"/>
            <a:chOff x="8497772" y="761774"/>
            <a:chExt cx="799615" cy="454226"/>
          </a:xfrm>
        </p:grpSpPr>
        <p:pic>
          <p:nvPicPr>
            <p:cNvPr id="2070" name="Picture 22" descr="Related image">
              <a:extLst>
                <a:ext uri="{FF2B5EF4-FFF2-40B4-BE49-F238E27FC236}">
                  <a16:creationId xmlns:a16="http://schemas.microsoft.com/office/drawing/2014/main" id="{9368ABC5-2E23-41BB-9416-B9A68F202DD9}"/>
                </a:ext>
              </a:extLst>
            </p:cNvPr>
            <p:cNvPicPr>
              <a:picLocks noChangeAspect="1" noChangeArrowheads="1"/>
            </p:cNvPicPr>
            <p:nvPr/>
          </p:nvPicPr>
          <p:blipFill>
            <a:blip r:embed="rId2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358" y="761774"/>
              <a:ext cx="308205" cy="21110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6F82B0F1-C363-499B-B089-4265E441C3DE}"/>
                </a:ext>
              </a:extLst>
            </p:cNvPr>
            <p:cNvSpPr/>
            <p:nvPr/>
          </p:nvSpPr>
          <p:spPr>
            <a:xfrm>
              <a:off x="8497772" y="962084"/>
              <a:ext cx="799615" cy="253916"/>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Microsoft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Flow</a:t>
              </a:r>
            </a:p>
          </p:txBody>
        </p:sp>
      </p:grpSp>
      <p:grpSp>
        <p:nvGrpSpPr>
          <p:cNvPr id="226" name="Group 225">
            <a:extLst>
              <a:ext uri="{FF2B5EF4-FFF2-40B4-BE49-F238E27FC236}">
                <a16:creationId xmlns:a16="http://schemas.microsoft.com/office/drawing/2014/main" id="{24A0EE38-847A-45FD-8E8B-2583CACAC239}"/>
              </a:ext>
            </a:extLst>
          </p:cNvPr>
          <p:cNvGrpSpPr/>
          <p:nvPr/>
        </p:nvGrpSpPr>
        <p:grpSpPr>
          <a:xfrm>
            <a:off x="8075555" y="3756399"/>
            <a:ext cx="785462" cy="590885"/>
            <a:chOff x="7658355" y="3881660"/>
            <a:chExt cx="799615" cy="598981"/>
          </a:xfrm>
        </p:grpSpPr>
        <p:sp>
          <p:nvSpPr>
            <p:cNvPr id="147" name="Rectangle 146">
              <a:extLst>
                <a:ext uri="{FF2B5EF4-FFF2-40B4-BE49-F238E27FC236}">
                  <a16:creationId xmlns:a16="http://schemas.microsoft.com/office/drawing/2014/main" id="{66C3ECA8-6D32-4B9E-84D3-F1276FFB30BC}"/>
                </a:ext>
              </a:extLst>
            </p:cNvPr>
            <p:cNvSpPr/>
            <p:nvPr/>
          </p:nvSpPr>
          <p:spPr>
            <a:xfrm>
              <a:off x="7658355" y="4226725"/>
              <a:ext cx="799615" cy="253916"/>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Key Vault</a:t>
              </a:r>
            </a:p>
          </p:txBody>
        </p:sp>
        <p:pic>
          <p:nvPicPr>
            <p:cNvPr id="150" name="Picture 149">
              <a:extLst>
                <a:ext uri="{FF2B5EF4-FFF2-40B4-BE49-F238E27FC236}">
                  <a16:creationId xmlns:a16="http://schemas.microsoft.com/office/drawing/2014/main" id="{B5FBD6A1-1E47-406E-9575-5DAFD9484D39}"/>
                </a:ext>
              </a:extLst>
            </p:cNvPr>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713" y="3881660"/>
              <a:ext cx="309285" cy="309285"/>
            </a:xfrm>
            <a:prstGeom prst="rect">
              <a:avLst/>
            </a:prstGeom>
          </p:spPr>
        </p:pic>
      </p:grpSp>
      <p:grpSp>
        <p:nvGrpSpPr>
          <p:cNvPr id="234" name="Group 233">
            <a:extLst>
              <a:ext uri="{FF2B5EF4-FFF2-40B4-BE49-F238E27FC236}">
                <a16:creationId xmlns:a16="http://schemas.microsoft.com/office/drawing/2014/main" id="{061B0745-FFC0-41AA-A534-4F912F058466}"/>
              </a:ext>
            </a:extLst>
          </p:cNvPr>
          <p:cNvGrpSpPr/>
          <p:nvPr/>
        </p:nvGrpSpPr>
        <p:grpSpPr>
          <a:xfrm>
            <a:off x="4563032" y="5296573"/>
            <a:ext cx="864008" cy="552822"/>
            <a:chOff x="4674904" y="4918972"/>
            <a:chExt cx="879577" cy="560396"/>
          </a:xfrm>
        </p:grpSpPr>
        <p:pic>
          <p:nvPicPr>
            <p:cNvPr id="159" name="Picture 158">
              <a:extLst>
                <a:ext uri="{FF2B5EF4-FFF2-40B4-BE49-F238E27FC236}">
                  <a16:creationId xmlns:a16="http://schemas.microsoft.com/office/drawing/2014/main" id="{21001C42-43C3-4B3C-9494-8BAA197DE041}"/>
                </a:ext>
              </a:extLst>
            </p:cNvPr>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83461" y="4918972"/>
              <a:ext cx="283655" cy="283655"/>
            </a:xfrm>
            <a:prstGeom prst="rect">
              <a:avLst/>
            </a:prstGeom>
          </p:spPr>
        </p:pic>
        <p:sp>
          <p:nvSpPr>
            <p:cNvPr id="160" name="Rectangle 159">
              <a:extLst>
                <a:ext uri="{FF2B5EF4-FFF2-40B4-BE49-F238E27FC236}">
                  <a16:creationId xmlns:a16="http://schemas.microsoft.com/office/drawing/2014/main" id="{0792FF1C-0991-476A-BCC2-9A3E49A75F7F}"/>
                </a:ext>
              </a:extLst>
            </p:cNvPr>
            <p:cNvSpPr/>
            <p:nvPr/>
          </p:nvSpPr>
          <p:spPr>
            <a:xfrm>
              <a:off x="4674904" y="5225452"/>
              <a:ext cx="879577" cy="253916"/>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Service Bus</a:t>
              </a:r>
            </a:p>
          </p:txBody>
        </p:sp>
      </p:grpSp>
      <p:grpSp>
        <p:nvGrpSpPr>
          <p:cNvPr id="18" name="Group 17">
            <a:extLst>
              <a:ext uri="{FF2B5EF4-FFF2-40B4-BE49-F238E27FC236}">
                <a16:creationId xmlns:a16="http://schemas.microsoft.com/office/drawing/2014/main" id="{619F04BB-988A-4F82-B16C-066712AF7548}"/>
              </a:ext>
            </a:extLst>
          </p:cNvPr>
          <p:cNvGrpSpPr/>
          <p:nvPr/>
        </p:nvGrpSpPr>
        <p:grpSpPr>
          <a:xfrm>
            <a:off x="7635091" y="4348790"/>
            <a:ext cx="842414" cy="568046"/>
            <a:chOff x="7470980" y="1703240"/>
            <a:chExt cx="857594" cy="575829"/>
          </a:xfrm>
        </p:grpSpPr>
        <p:pic>
          <p:nvPicPr>
            <p:cNvPr id="161" name="Picture 160">
              <a:extLst>
                <a:ext uri="{FF2B5EF4-FFF2-40B4-BE49-F238E27FC236}">
                  <a16:creationId xmlns:a16="http://schemas.microsoft.com/office/drawing/2014/main" id="{26EDBA28-9F8E-46DB-B5AE-5461FA4C784E}"/>
                </a:ext>
              </a:extLst>
            </p:cNvPr>
            <p:cNvPicPr>
              <a:picLocks noChangeAspect="1"/>
            </p:cNvPicPr>
            <p:nvPr/>
          </p:nvPicPr>
          <p:blipFill>
            <a:blip r:embed="rId2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56404" y="1703240"/>
              <a:ext cx="281168" cy="281168"/>
            </a:xfrm>
            <a:prstGeom prst="rect">
              <a:avLst/>
            </a:prstGeom>
          </p:spPr>
        </p:pic>
        <p:sp>
          <p:nvSpPr>
            <p:cNvPr id="168" name="Rectangle 167">
              <a:extLst>
                <a:ext uri="{FF2B5EF4-FFF2-40B4-BE49-F238E27FC236}">
                  <a16:creationId xmlns:a16="http://schemas.microsoft.com/office/drawing/2014/main" id="{6ED8223F-CD8D-4BC2-B998-ADE01342C7A8}"/>
                </a:ext>
              </a:extLst>
            </p:cNvPr>
            <p:cNvSpPr/>
            <p:nvPr/>
          </p:nvSpPr>
          <p:spPr>
            <a:xfrm>
              <a:off x="7470980" y="1990376"/>
              <a:ext cx="857594" cy="288693"/>
            </a:xfrm>
            <a:prstGeom prst="rect">
              <a:avLst/>
            </a:prstGeom>
            <a:noFill/>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Application Insights</a:t>
              </a:r>
            </a:p>
          </p:txBody>
        </p:sp>
      </p:grpSp>
      <p:grpSp>
        <p:nvGrpSpPr>
          <p:cNvPr id="237" name="Group 236">
            <a:extLst>
              <a:ext uri="{FF2B5EF4-FFF2-40B4-BE49-F238E27FC236}">
                <a16:creationId xmlns:a16="http://schemas.microsoft.com/office/drawing/2014/main" id="{B266D78F-845F-4BAD-995A-488494C095DD}"/>
              </a:ext>
            </a:extLst>
          </p:cNvPr>
          <p:cNvGrpSpPr/>
          <p:nvPr/>
        </p:nvGrpSpPr>
        <p:grpSpPr>
          <a:xfrm>
            <a:off x="4773509" y="1998569"/>
            <a:ext cx="3524079" cy="2733209"/>
            <a:chOff x="4705374" y="1462628"/>
            <a:chExt cx="3587580" cy="2770657"/>
          </a:xfrm>
        </p:grpSpPr>
        <p:grpSp>
          <p:nvGrpSpPr>
            <p:cNvPr id="235" name="Group 234">
              <a:extLst>
                <a:ext uri="{FF2B5EF4-FFF2-40B4-BE49-F238E27FC236}">
                  <a16:creationId xmlns:a16="http://schemas.microsoft.com/office/drawing/2014/main" id="{5A63D90E-7B16-40A0-8C05-4C1BCE0523C8}"/>
                </a:ext>
              </a:extLst>
            </p:cNvPr>
            <p:cNvGrpSpPr/>
            <p:nvPr/>
          </p:nvGrpSpPr>
          <p:grpSpPr>
            <a:xfrm>
              <a:off x="4705374" y="1462628"/>
              <a:ext cx="3134847" cy="2770657"/>
              <a:chOff x="4763249" y="1416328"/>
              <a:chExt cx="3134847" cy="2770657"/>
            </a:xfrm>
          </p:grpSpPr>
          <p:sp>
            <p:nvSpPr>
              <p:cNvPr id="44" name="Oval 43">
                <a:extLst>
                  <a:ext uri="{FF2B5EF4-FFF2-40B4-BE49-F238E27FC236}">
                    <a16:creationId xmlns:a16="http://schemas.microsoft.com/office/drawing/2014/main" id="{3FE9DBB9-8AA8-4C97-B9D0-F035B9FA5808}"/>
                  </a:ext>
                </a:extLst>
              </p:cNvPr>
              <p:cNvSpPr/>
              <p:nvPr/>
            </p:nvSpPr>
            <p:spPr bwMode="auto">
              <a:xfrm>
                <a:off x="5615521" y="1623528"/>
                <a:ext cx="2249510" cy="2179722"/>
              </a:xfrm>
              <a:prstGeom prst="ellipse">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8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3DC9682D-CFF1-4B95-9012-EC30E20F09F3}"/>
                  </a:ext>
                </a:extLst>
              </p:cNvPr>
              <p:cNvGrpSpPr/>
              <p:nvPr/>
            </p:nvGrpSpPr>
            <p:grpSpPr>
              <a:xfrm>
                <a:off x="6339227" y="1416328"/>
                <a:ext cx="756938" cy="593180"/>
                <a:chOff x="6461281" y="1590285"/>
                <a:chExt cx="756938" cy="593180"/>
              </a:xfrm>
            </p:grpSpPr>
            <p:pic>
              <p:nvPicPr>
                <p:cNvPr id="15" name="Picture 14">
                  <a:extLst>
                    <a:ext uri="{FF2B5EF4-FFF2-40B4-BE49-F238E27FC236}">
                      <a16:creationId xmlns:a16="http://schemas.microsoft.com/office/drawing/2014/main" id="{589E683D-DCB9-467A-83E7-DBEBB90747F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41119" y="1590285"/>
                  <a:ext cx="424585" cy="424584"/>
                </a:xfrm>
                <a:prstGeom prst="rect">
                  <a:avLst/>
                </a:prstGeom>
              </p:spPr>
            </p:pic>
            <p:sp>
              <p:nvSpPr>
                <p:cNvPr id="110" name="Rectangle 109">
                  <a:extLst>
                    <a:ext uri="{FF2B5EF4-FFF2-40B4-BE49-F238E27FC236}">
                      <a16:creationId xmlns:a16="http://schemas.microsoft.com/office/drawing/2014/main" id="{3A6A7787-0CF5-4CF1-8B53-A9751A71FA2D}"/>
                    </a:ext>
                  </a:extLst>
                </p:cNvPr>
                <p:cNvSpPr/>
                <p:nvPr/>
              </p:nvSpPr>
              <p:spPr>
                <a:xfrm>
                  <a:off x="6461281" y="1961866"/>
                  <a:ext cx="756938" cy="221599"/>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Functions</a:t>
                  </a:r>
                </a:p>
              </p:txBody>
            </p:sp>
          </p:grpSp>
          <p:grpSp>
            <p:nvGrpSpPr>
              <p:cNvPr id="25" name="Group 24">
                <a:extLst>
                  <a:ext uri="{FF2B5EF4-FFF2-40B4-BE49-F238E27FC236}">
                    <a16:creationId xmlns:a16="http://schemas.microsoft.com/office/drawing/2014/main" id="{1F838EBB-6FB8-4FA3-9ADE-1CF21FABF6B1}"/>
                  </a:ext>
                </a:extLst>
              </p:cNvPr>
              <p:cNvGrpSpPr/>
              <p:nvPr/>
            </p:nvGrpSpPr>
            <p:grpSpPr>
              <a:xfrm>
                <a:off x="5604376" y="1605487"/>
                <a:ext cx="800219" cy="594792"/>
                <a:chOff x="5309454" y="2451934"/>
                <a:chExt cx="896375" cy="666261"/>
              </a:xfrm>
            </p:grpSpPr>
            <p:pic>
              <p:nvPicPr>
                <p:cNvPr id="21" name="Picture 20">
                  <a:extLst>
                    <a:ext uri="{FF2B5EF4-FFF2-40B4-BE49-F238E27FC236}">
                      <a16:creationId xmlns:a16="http://schemas.microsoft.com/office/drawing/2014/main" id="{1DC0A53D-F0CA-4E6E-A464-E1F13CE70C2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7630" t="28585" r="27785" b="25862"/>
                <a:stretch/>
              </p:blipFill>
              <p:spPr>
                <a:xfrm>
                  <a:off x="5541088" y="2451934"/>
                  <a:ext cx="433968" cy="443388"/>
                </a:xfrm>
                <a:prstGeom prst="rect">
                  <a:avLst/>
                </a:prstGeom>
              </p:spPr>
            </p:pic>
            <p:sp>
              <p:nvSpPr>
                <p:cNvPr id="111" name="Rectangle 110">
                  <a:extLst>
                    <a:ext uri="{FF2B5EF4-FFF2-40B4-BE49-F238E27FC236}">
                      <a16:creationId xmlns:a16="http://schemas.microsoft.com/office/drawing/2014/main" id="{FF204C91-C3FA-4011-AA0F-74583099B738}"/>
                    </a:ext>
                  </a:extLst>
                </p:cNvPr>
                <p:cNvSpPr/>
                <p:nvPr/>
              </p:nvSpPr>
              <p:spPr>
                <a:xfrm>
                  <a:off x="5309454" y="2869969"/>
                  <a:ext cx="896375"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 Azure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84F947FB-3BF2-44CD-89F0-82B6A0B53605}"/>
                  </a:ext>
                </a:extLst>
              </p:cNvPr>
              <p:cNvGrpSpPr/>
              <p:nvPr/>
            </p:nvGrpSpPr>
            <p:grpSpPr>
              <a:xfrm>
                <a:off x="6729470" y="3545744"/>
                <a:ext cx="864340" cy="574918"/>
                <a:chOff x="6817831" y="3760305"/>
                <a:chExt cx="968200" cy="643999"/>
              </a:xfrm>
            </p:grpSpPr>
            <p:pic>
              <p:nvPicPr>
                <p:cNvPr id="17" name="Picture 16" descr="A picture containing clipart, vector graphics&#10;&#10;Description automatically generated">
                  <a:extLst>
                    <a:ext uri="{FF2B5EF4-FFF2-40B4-BE49-F238E27FC236}">
                      <a16:creationId xmlns:a16="http://schemas.microsoft.com/office/drawing/2014/main" id="{AB80B5F8-9159-4811-99F4-53A9ABD27DE4}"/>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20563" r="20086"/>
                <a:stretch/>
              </p:blipFill>
              <p:spPr>
                <a:xfrm>
                  <a:off x="7088221" y="3760305"/>
                  <a:ext cx="457179" cy="405032"/>
                </a:xfrm>
                <a:prstGeom prst="rect">
                  <a:avLst/>
                </a:prstGeom>
              </p:spPr>
            </p:pic>
            <p:sp>
              <p:nvSpPr>
                <p:cNvPr id="113" name="Rectangle 112">
                  <a:extLst>
                    <a:ext uri="{FF2B5EF4-FFF2-40B4-BE49-F238E27FC236}">
                      <a16:creationId xmlns:a16="http://schemas.microsoft.com/office/drawing/2014/main" id="{7D9A7F5A-9CB3-499B-A991-A6FFD0925CE3}"/>
                    </a:ext>
                  </a:extLst>
                </p:cNvPr>
                <p:cNvSpPr/>
                <p:nvPr/>
              </p:nvSpPr>
              <p:spPr>
                <a:xfrm>
                  <a:off x="6817831" y="4156078"/>
                  <a:ext cx="968200"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Cosmos DB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0FD56217-72AF-466C-A69F-41883817525E}"/>
                  </a:ext>
                </a:extLst>
              </p:cNvPr>
              <p:cNvGrpSpPr/>
              <p:nvPr/>
            </p:nvGrpSpPr>
            <p:grpSpPr>
              <a:xfrm>
                <a:off x="7082088" y="1697940"/>
                <a:ext cx="816008" cy="540281"/>
                <a:chOff x="6276099" y="2139768"/>
                <a:chExt cx="914060" cy="605198"/>
              </a:xfrm>
            </p:grpSpPr>
            <p:sp>
              <p:nvSpPr>
                <p:cNvPr id="119" name="Rectangle 118">
                  <a:extLst>
                    <a:ext uri="{FF2B5EF4-FFF2-40B4-BE49-F238E27FC236}">
                      <a16:creationId xmlns:a16="http://schemas.microsoft.com/office/drawing/2014/main" id="{78955F4C-9275-4911-B42A-EE4F95081BF0}"/>
                    </a:ext>
                  </a:extLst>
                </p:cNvPr>
                <p:cNvSpPr/>
                <p:nvPr/>
              </p:nvSpPr>
              <p:spPr>
                <a:xfrm>
                  <a:off x="6276099" y="2496740"/>
                  <a:ext cx="914060" cy="248226"/>
                </a:xfrm>
                <a:prstGeom prst="rect">
                  <a:avLst/>
                </a:prstGeom>
              </p:spPr>
              <p:txBody>
                <a:bodyPr wrap="square">
                  <a:spAutoFit/>
                </a:bodyPr>
                <a:lstStyle/>
                <a:p>
                  <a:pPr marL="0" marR="0" lvl="0" indent="0" algn="ctr" defTabSz="913222" rtl="0" eaLnBrk="1" fontAlgn="base" latinLnBrk="0" hangingPunct="1">
                    <a:lnSpc>
                      <a:spcPct val="8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Web Apps</a:t>
                  </a:r>
                </a:p>
              </p:txBody>
            </p:sp>
            <p:pic>
              <p:nvPicPr>
                <p:cNvPr id="120" name="Picture 8" descr="Image result for Web Apps Logo png">
                  <a:extLst>
                    <a:ext uri="{FF2B5EF4-FFF2-40B4-BE49-F238E27FC236}">
                      <a16:creationId xmlns:a16="http://schemas.microsoft.com/office/drawing/2014/main" id="{49A89354-F889-4C5A-82A7-B7E2FE5816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270" y="2139768"/>
                  <a:ext cx="707219" cy="371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CB1AD332-78D6-416B-97A8-1110467A6667}"/>
                  </a:ext>
                </a:extLst>
              </p:cNvPr>
              <p:cNvGrpSpPr/>
              <p:nvPr/>
            </p:nvGrpSpPr>
            <p:grpSpPr>
              <a:xfrm>
                <a:off x="5823414" y="3473239"/>
                <a:ext cx="1018227" cy="713746"/>
                <a:chOff x="7115614" y="1593320"/>
                <a:chExt cx="1140578" cy="799510"/>
              </a:xfrm>
            </p:grpSpPr>
            <p:pic>
              <p:nvPicPr>
                <p:cNvPr id="31" name="Picture 30" descr="A close up of a logo&#10;&#10;Description automatically generated">
                  <a:extLst>
                    <a:ext uri="{FF2B5EF4-FFF2-40B4-BE49-F238E27FC236}">
                      <a16:creationId xmlns:a16="http://schemas.microsoft.com/office/drawing/2014/main" id="{5A0FB7AE-0244-42D2-BB37-E686491F376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25346" y="1593320"/>
                  <a:ext cx="472281" cy="472280"/>
                </a:xfrm>
                <a:prstGeom prst="rect">
                  <a:avLst/>
                </a:prstGeom>
              </p:spPr>
            </p:pic>
            <p:sp>
              <p:nvSpPr>
                <p:cNvPr id="131" name="Rectangle 130">
                  <a:extLst>
                    <a:ext uri="{FF2B5EF4-FFF2-40B4-BE49-F238E27FC236}">
                      <a16:creationId xmlns:a16="http://schemas.microsoft.com/office/drawing/2014/main" id="{E9B44A82-8944-470E-8CE0-308712AD3EFD}"/>
                    </a:ext>
                  </a:extLst>
                </p:cNvPr>
                <p:cNvSpPr/>
                <p:nvPr/>
              </p:nvSpPr>
              <p:spPr>
                <a:xfrm>
                  <a:off x="7115614" y="1999805"/>
                  <a:ext cx="1140578" cy="393025"/>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Stream </a:t>
                  </a:r>
                </a:p>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Analytics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C4BB6D84-870E-4649-B45C-F8B445DB3FCD}"/>
                  </a:ext>
                </a:extLst>
              </p:cNvPr>
              <p:cNvGrpSpPr/>
              <p:nvPr/>
            </p:nvGrpSpPr>
            <p:grpSpPr>
              <a:xfrm>
                <a:off x="5237598" y="2374432"/>
                <a:ext cx="797013" cy="572713"/>
                <a:chOff x="7584979" y="3709856"/>
                <a:chExt cx="892782" cy="641532"/>
              </a:xfrm>
            </p:grpSpPr>
            <p:pic>
              <p:nvPicPr>
                <p:cNvPr id="34" name="Picture 33">
                  <a:extLst>
                    <a:ext uri="{FF2B5EF4-FFF2-40B4-BE49-F238E27FC236}">
                      <a16:creationId xmlns:a16="http://schemas.microsoft.com/office/drawing/2014/main" id="{DEBAC1F9-F108-4C79-B222-BBB54B870660}"/>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864920" y="3709856"/>
                  <a:ext cx="382294" cy="382295"/>
                </a:xfrm>
                <a:prstGeom prst="rect">
                  <a:avLst/>
                </a:prstGeom>
              </p:spPr>
            </p:pic>
            <p:sp>
              <p:nvSpPr>
                <p:cNvPr id="133" name="Rectangle 132">
                  <a:extLst>
                    <a:ext uri="{FF2B5EF4-FFF2-40B4-BE49-F238E27FC236}">
                      <a16:creationId xmlns:a16="http://schemas.microsoft.com/office/drawing/2014/main" id="{EAD7A5E1-0B21-4C27-BA50-EEF56C7EE3FE}"/>
                    </a:ext>
                  </a:extLst>
                </p:cNvPr>
                <p:cNvSpPr/>
                <p:nvPr/>
              </p:nvSpPr>
              <p:spPr>
                <a:xfrm>
                  <a:off x="7584979" y="4103161"/>
                  <a:ext cx="892782" cy="248227"/>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Event Hub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5" name="Group 224">
                <a:extLst>
                  <a:ext uri="{FF2B5EF4-FFF2-40B4-BE49-F238E27FC236}">
                    <a16:creationId xmlns:a16="http://schemas.microsoft.com/office/drawing/2014/main" id="{84269072-2943-4FAF-AFFF-0B40AF13CACF}"/>
                  </a:ext>
                </a:extLst>
              </p:cNvPr>
              <p:cNvGrpSpPr/>
              <p:nvPr/>
            </p:nvGrpSpPr>
            <p:grpSpPr>
              <a:xfrm>
                <a:off x="4763249" y="3114585"/>
                <a:ext cx="1267927" cy="480131"/>
                <a:chOff x="4979163" y="3290948"/>
                <a:chExt cx="1267927" cy="480131"/>
              </a:xfrm>
            </p:grpSpPr>
            <p:sp>
              <p:nvSpPr>
                <p:cNvPr id="141" name="Rectangle 140">
                  <a:extLst>
                    <a:ext uri="{FF2B5EF4-FFF2-40B4-BE49-F238E27FC236}">
                      <a16:creationId xmlns:a16="http://schemas.microsoft.com/office/drawing/2014/main" id="{604F545E-9F11-4EFC-9E30-0C2ED763619A}"/>
                    </a:ext>
                  </a:extLst>
                </p:cNvPr>
                <p:cNvSpPr/>
                <p:nvPr/>
              </p:nvSpPr>
              <p:spPr>
                <a:xfrm>
                  <a:off x="4979163" y="3290948"/>
                  <a:ext cx="943740" cy="480131"/>
                </a:xfrm>
                <a:prstGeom prst="rect">
                  <a:avLst/>
                </a:prstGeom>
              </p:spPr>
              <p:txBody>
                <a:bodyPr wrap="square">
                  <a:noAutofit/>
                </a:bodyPr>
                <a:lstStyle/>
                <a:p>
                  <a:pPr marL="0" marR="0" lvl="0" indent="0" algn="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Device</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Provisioning Service</a:t>
                  </a:r>
                </a:p>
              </p:txBody>
            </p:sp>
            <p:pic>
              <p:nvPicPr>
                <p:cNvPr id="10" name="Picture 9">
                  <a:extLst>
                    <a:ext uri="{FF2B5EF4-FFF2-40B4-BE49-F238E27FC236}">
                      <a16:creationId xmlns:a16="http://schemas.microsoft.com/office/drawing/2014/main" id="{787E8E0C-8EAE-45AD-8137-25024AC9B276}"/>
                    </a:ext>
                  </a:extLst>
                </p:cNvPr>
                <p:cNvPicPr>
                  <a:picLocks noChangeAspect="1"/>
                </p:cNvPicPr>
                <p:nvPr/>
              </p:nvPicPr>
              <p:blipFill rotWithShape="1">
                <a:blip r:embed="rId31"/>
                <a:srcRect l="25147" r="25264"/>
                <a:stretch/>
              </p:blipFill>
              <p:spPr>
                <a:xfrm>
                  <a:off x="5906034" y="3370375"/>
                  <a:ext cx="341056" cy="343882"/>
                </a:xfrm>
                <a:prstGeom prst="rect">
                  <a:avLst/>
                </a:prstGeom>
              </p:spPr>
            </p:pic>
          </p:grpSp>
        </p:grpSp>
        <p:grpSp>
          <p:nvGrpSpPr>
            <p:cNvPr id="28" name="Group 27">
              <a:extLst>
                <a:ext uri="{FF2B5EF4-FFF2-40B4-BE49-F238E27FC236}">
                  <a16:creationId xmlns:a16="http://schemas.microsoft.com/office/drawing/2014/main" id="{16B6DA37-838E-45FC-8C43-BE1F8EB9D726}"/>
                </a:ext>
              </a:extLst>
            </p:cNvPr>
            <p:cNvGrpSpPr/>
            <p:nvPr/>
          </p:nvGrpSpPr>
          <p:grpSpPr>
            <a:xfrm>
              <a:off x="7232922" y="3046305"/>
              <a:ext cx="1011337" cy="695101"/>
              <a:chOff x="6948531" y="3199804"/>
              <a:chExt cx="1132861" cy="778625"/>
            </a:xfrm>
          </p:grpSpPr>
          <p:pic>
            <p:nvPicPr>
              <p:cNvPr id="19" name="Picture 18" descr="A picture containing clipart&#10;&#10;Description automatically generated">
                <a:extLst>
                  <a:ext uri="{FF2B5EF4-FFF2-40B4-BE49-F238E27FC236}">
                    <a16:creationId xmlns:a16="http://schemas.microsoft.com/office/drawing/2014/main" id="{CDBB2002-ED54-4881-A11C-AE6C10CBDCBE}"/>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15916" r="17956"/>
              <a:stretch/>
            </p:blipFill>
            <p:spPr>
              <a:xfrm>
                <a:off x="7267043" y="3199804"/>
                <a:ext cx="458568" cy="378527"/>
              </a:xfrm>
              <a:prstGeom prst="rect">
                <a:avLst/>
              </a:prstGeom>
            </p:spPr>
          </p:pic>
          <p:sp>
            <p:nvSpPr>
              <p:cNvPr id="112" name="Rectangle 111">
                <a:extLst>
                  <a:ext uri="{FF2B5EF4-FFF2-40B4-BE49-F238E27FC236}">
                    <a16:creationId xmlns:a16="http://schemas.microsoft.com/office/drawing/2014/main" id="{5DC47CD7-9F0D-4131-ADF0-FC47CBD160F9}"/>
                  </a:ext>
                </a:extLst>
              </p:cNvPr>
              <p:cNvSpPr/>
              <p:nvPr/>
            </p:nvSpPr>
            <p:spPr>
              <a:xfrm>
                <a:off x="6948531" y="3585404"/>
                <a:ext cx="1132861" cy="393025"/>
              </a:xfrm>
              <a:prstGeom prst="rect">
                <a:avLst/>
              </a:prstGeom>
            </p:spPr>
            <p:txBody>
              <a:bodyPr wrap="squar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Time Series Insights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16" name="Group 15">
              <a:extLst>
                <a:ext uri="{FF2B5EF4-FFF2-40B4-BE49-F238E27FC236}">
                  <a16:creationId xmlns:a16="http://schemas.microsoft.com/office/drawing/2014/main" id="{0730C3CF-4676-4492-A8FC-9361A90A4CC7}"/>
                </a:ext>
              </a:extLst>
            </p:cNvPr>
            <p:cNvGrpSpPr/>
            <p:nvPr/>
          </p:nvGrpSpPr>
          <p:grpSpPr>
            <a:xfrm>
              <a:off x="7595385" y="2370645"/>
              <a:ext cx="697569" cy="565369"/>
              <a:chOff x="7455056" y="2438842"/>
              <a:chExt cx="697569" cy="565369"/>
            </a:xfrm>
          </p:grpSpPr>
          <p:pic>
            <p:nvPicPr>
              <p:cNvPr id="2062" name="Picture 14" descr="Image result for &quot;Azure maps&quot; icon">
                <a:extLst>
                  <a:ext uri="{FF2B5EF4-FFF2-40B4-BE49-F238E27FC236}">
                    <a16:creationId xmlns:a16="http://schemas.microsoft.com/office/drawing/2014/main" id="{5B0902EA-C042-44E7-AB4D-8AE4CA99FCC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528284" y="2438842"/>
                <a:ext cx="293464" cy="377945"/>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C72BE447-4395-42CB-8E6C-6C3AF5443163}"/>
                  </a:ext>
                </a:extLst>
              </p:cNvPr>
              <p:cNvSpPr/>
              <p:nvPr/>
            </p:nvSpPr>
            <p:spPr>
              <a:xfrm>
                <a:off x="7455056" y="2782612"/>
                <a:ext cx="697569" cy="221599"/>
              </a:xfrm>
              <a:prstGeom prst="rect">
                <a:avLst/>
              </a:prstGeom>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Maps</a:t>
                </a:r>
              </a:p>
            </p:txBody>
          </p:sp>
        </p:grpSp>
      </p:grpSp>
      <p:cxnSp>
        <p:nvCxnSpPr>
          <p:cNvPr id="216" name="2   Arrow fg">
            <a:extLst>
              <a:ext uri="{FF2B5EF4-FFF2-40B4-BE49-F238E27FC236}">
                <a16:creationId xmlns:a16="http://schemas.microsoft.com/office/drawing/2014/main" id="{4151DD31-5F0D-4C86-B342-04E207E2CCF4}"/>
              </a:ext>
            </a:extLst>
          </p:cNvPr>
          <p:cNvCxnSpPr>
            <a:cxnSpLocks/>
          </p:cNvCxnSpPr>
          <p:nvPr/>
        </p:nvCxnSpPr>
        <p:spPr>
          <a:xfrm flipV="1">
            <a:off x="3057679" y="3968274"/>
            <a:ext cx="485036" cy="7547"/>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458CC69D-AE4E-48AE-A526-7110565EBCC5}"/>
              </a:ext>
            </a:extLst>
          </p:cNvPr>
          <p:cNvSpPr/>
          <p:nvPr/>
        </p:nvSpPr>
        <p:spPr bwMode="auto">
          <a:xfrm>
            <a:off x="3802153" y="2041669"/>
            <a:ext cx="5067834" cy="3780862"/>
          </a:xfrm>
          <a:prstGeom prst="rect">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182880" bIns="91388" numCol="1" spcCol="0" rtlCol="0" fromWordArt="0" anchor="b" anchorCtr="0" forceAA="0" compatLnSpc="1">
            <a:prstTxWarp prst="textNoShape">
              <a:avLst/>
            </a:prstTxWarp>
            <a:noAutofit/>
          </a:bodyPr>
          <a:lstStyle/>
          <a:p>
            <a:pPr marL="0" marR="0" lvl="0" indent="0" algn="ctr" defTabSz="913397"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cxnSp>
        <p:nvCxnSpPr>
          <p:cNvPr id="218" name="2 Arrow">
            <a:extLst>
              <a:ext uri="{FF2B5EF4-FFF2-40B4-BE49-F238E27FC236}">
                <a16:creationId xmlns:a16="http://schemas.microsoft.com/office/drawing/2014/main" id="{23361EFC-C34E-4E60-9B9A-A10D0AA53E6C}"/>
              </a:ext>
            </a:extLst>
          </p:cNvPr>
          <p:cNvCxnSpPr>
            <a:cxnSpLocks/>
          </p:cNvCxnSpPr>
          <p:nvPr/>
        </p:nvCxnSpPr>
        <p:spPr>
          <a:xfrm flipV="1">
            <a:off x="3060121" y="5500782"/>
            <a:ext cx="485036" cy="8807"/>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AEC930D-2AF0-43A2-A808-CA363C377535}"/>
              </a:ext>
            </a:extLst>
          </p:cNvPr>
          <p:cNvCxnSpPr>
            <a:cxnSpLocks/>
          </p:cNvCxnSpPr>
          <p:nvPr/>
        </p:nvCxnSpPr>
        <p:spPr>
          <a:xfrm>
            <a:off x="8861017" y="2628672"/>
            <a:ext cx="473009"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96EACF0-F5C6-4A92-B84D-8DAAE27CA7C8}"/>
              </a:ext>
            </a:extLst>
          </p:cNvPr>
          <p:cNvCxnSpPr>
            <a:cxnSpLocks/>
          </p:cNvCxnSpPr>
          <p:nvPr/>
        </p:nvCxnSpPr>
        <p:spPr>
          <a:xfrm>
            <a:off x="8861017" y="4799363"/>
            <a:ext cx="473009"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2   Arrow fg">
            <a:extLst>
              <a:ext uri="{FF2B5EF4-FFF2-40B4-BE49-F238E27FC236}">
                <a16:creationId xmlns:a16="http://schemas.microsoft.com/office/drawing/2014/main" id="{4DA84D20-14A1-49E5-9D1E-9ED90522E3F4}"/>
              </a:ext>
            </a:extLst>
          </p:cNvPr>
          <p:cNvCxnSpPr>
            <a:cxnSpLocks/>
          </p:cNvCxnSpPr>
          <p:nvPr/>
        </p:nvCxnSpPr>
        <p:spPr>
          <a:xfrm>
            <a:off x="3068322" y="2509905"/>
            <a:ext cx="485036"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Title 1">
            <a:extLst>
              <a:ext uri="{FF2B5EF4-FFF2-40B4-BE49-F238E27FC236}">
                <a16:creationId xmlns:a16="http://schemas.microsoft.com/office/drawing/2014/main" id="{7F84B16C-B438-42E9-B73C-C9CF006429FD}"/>
              </a:ext>
            </a:extLst>
          </p:cNvPr>
          <p:cNvSpPr>
            <a:spLocks noGrp="1"/>
          </p:cNvSpPr>
          <p:nvPr>
            <p:ph type="title"/>
          </p:nvPr>
        </p:nvSpPr>
        <p:spPr>
          <a:xfrm>
            <a:off x="455994" y="252740"/>
            <a:ext cx="11303917" cy="813819"/>
          </a:xfrm>
        </p:spPr>
        <p:txBody>
          <a:bodyPr/>
          <a:lstStyle/>
          <a:p>
            <a:r>
              <a:rPr lang="en-US" dirty="0">
                <a:ea typeface="Calibri" panose="020F0502020204030204" pitchFamily="34" charset="0"/>
              </a:rPr>
              <a:t>Your options for building IoT solutions</a:t>
            </a:r>
            <a:endParaRPr lang="en-US" dirty="0">
              <a:latin typeface="Segoe UI Light" panose="020B0502040204020203" pitchFamily="34" charset="0"/>
              <a:cs typeface="Segoe UI Light" panose="020B0502040204020203" pitchFamily="34" charset="0"/>
            </a:endParaRPr>
          </a:p>
        </p:txBody>
      </p:sp>
      <p:sp>
        <p:nvSpPr>
          <p:cNvPr id="186" name="Title 1">
            <a:extLst>
              <a:ext uri="{FF2B5EF4-FFF2-40B4-BE49-F238E27FC236}">
                <a16:creationId xmlns:a16="http://schemas.microsoft.com/office/drawing/2014/main" id="{4051E31D-61FE-449A-80FC-8012B2BA9C85}"/>
              </a:ext>
            </a:extLst>
          </p:cNvPr>
          <p:cNvSpPr txBox="1">
            <a:spLocks/>
          </p:cNvSpPr>
          <p:nvPr/>
        </p:nvSpPr>
        <p:spPr>
          <a:xfrm>
            <a:off x="455994" y="719441"/>
            <a:ext cx="11303917" cy="46862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Semibold"/>
                <a:ea typeface="Calibri" panose="020F0502020204030204" pitchFamily="34" charset="0"/>
                <a:cs typeface="Segoe UI" pitchFamily="34" charset="0"/>
              </a:rPr>
              <a:t>Option 1. Build from the ground up with platform as a service options (Lego blocks) </a:t>
            </a:r>
            <a:endParaRPr kumimoji="0" lang="en-US" sz="20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Light" panose="020B0502040204020203" pitchFamily="34" charset="0"/>
              <a:ea typeface="+mn-ea"/>
              <a:cs typeface="Segoe UI Light" panose="020B0502040204020203" pitchFamily="34" charset="0"/>
            </a:endParaRPr>
          </a:p>
        </p:txBody>
      </p:sp>
      <p:grpSp>
        <p:nvGrpSpPr>
          <p:cNvPr id="201" name="Group 200">
            <a:extLst>
              <a:ext uri="{FF2B5EF4-FFF2-40B4-BE49-F238E27FC236}">
                <a16:creationId xmlns:a16="http://schemas.microsoft.com/office/drawing/2014/main" id="{56B68C2E-A1A5-4B3B-9729-A5394324DCAC}"/>
              </a:ext>
            </a:extLst>
          </p:cNvPr>
          <p:cNvGrpSpPr/>
          <p:nvPr/>
        </p:nvGrpSpPr>
        <p:grpSpPr>
          <a:xfrm>
            <a:off x="55402" y="1171162"/>
            <a:ext cx="12105100" cy="785353"/>
            <a:chOff x="76016" y="1047480"/>
            <a:chExt cx="12105100" cy="785353"/>
          </a:xfrm>
        </p:grpSpPr>
        <p:sp>
          <p:nvSpPr>
            <p:cNvPr id="202" name="Arrow: Pentagon 201">
              <a:extLst>
                <a:ext uri="{FF2B5EF4-FFF2-40B4-BE49-F238E27FC236}">
                  <a16:creationId xmlns:a16="http://schemas.microsoft.com/office/drawing/2014/main" id="{03FA57EB-AB98-4DB9-9338-1043CFB86612}"/>
                </a:ext>
              </a:extLst>
            </p:cNvPr>
            <p:cNvSpPr/>
            <p:nvPr/>
          </p:nvSpPr>
          <p:spPr bwMode="auto">
            <a:xfrm>
              <a:off x="8100147" y="1047480"/>
              <a:ext cx="4080969" cy="783368"/>
            </a:xfrm>
            <a:prstGeom prst="homePlat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05" name="Arrow: Pentagon 204">
              <a:extLst>
                <a:ext uri="{FF2B5EF4-FFF2-40B4-BE49-F238E27FC236}">
                  <a16:creationId xmlns:a16="http://schemas.microsoft.com/office/drawing/2014/main" id="{2D2F4D23-4FCD-40B7-BE8D-1D0AB0DE09AE}"/>
                </a:ext>
              </a:extLst>
            </p:cNvPr>
            <p:cNvSpPr/>
            <p:nvPr/>
          </p:nvSpPr>
          <p:spPr bwMode="auto">
            <a:xfrm>
              <a:off x="3426501" y="1048827"/>
              <a:ext cx="5397770" cy="784006"/>
            </a:xfrm>
            <a:prstGeom prst="homePlate">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06" name="Arrow: Pentagon 205">
              <a:extLst>
                <a:ext uri="{FF2B5EF4-FFF2-40B4-BE49-F238E27FC236}">
                  <a16:creationId xmlns:a16="http://schemas.microsoft.com/office/drawing/2014/main" id="{5E5E099F-DDC8-4919-B5E5-EF4FD776593C}"/>
                </a:ext>
              </a:extLst>
            </p:cNvPr>
            <p:cNvSpPr/>
            <p:nvPr/>
          </p:nvSpPr>
          <p:spPr bwMode="auto">
            <a:xfrm>
              <a:off x="76016" y="1048624"/>
              <a:ext cx="3730394" cy="783368"/>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grpSp>
          <p:nvGrpSpPr>
            <p:cNvPr id="207" name="Group 206">
              <a:extLst>
                <a:ext uri="{FF2B5EF4-FFF2-40B4-BE49-F238E27FC236}">
                  <a16:creationId xmlns:a16="http://schemas.microsoft.com/office/drawing/2014/main" id="{A7BF5811-4CA5-4AF0-9E94-D944E3DBF6C6}"/>
                </a:ext>
              </a:extLst>
            </p:cNvPr>
            <p:cNvGrpSpPr/>
            <p:nvPr/>
          </p:nvGrpSpPr>
          <p:grpSpPr>
            <a:xfrm>
              <a:off x="8673895" y="1100729"/>
              <a:ext cx="3320220" cy="636925"/>
              <a:chOff x="7922517" y="4588193"/>
              <a:chExt cx="2892514" cy="636925"/>
            </a:xfrm>
          </p:grpSpPr>
          <p:sp>
            <p:nvSpPr>
              <p:cNvPr id="214" name="TextBox 213">
                <a:extLst>
                  <a:ext uri="{FF2B5EF4-FFF2-40B4-BE49-F238E27FC236}">
                    <a16:creationId xmlns:a16="http://schemas.microsoft.com/office/drawing/2014/main" id="{A3D0EB8B-4C54-4396-9C3B-85102F8FEBC7}"/>
                  </a:ext>
                </a:extLst>
              </p:cNvPr>
              <p:cNvSpPr txBox="1"/>
              <p:nvPr/>
            </p:nvSpPr>
            <p:spPr>
              <a:xfrm>
                <a:off x="8053522" y="4837704"/>
                <a:ext cx="2576970" cy="38741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Optimize operations, increase profitability, &amp; create more compelling business models</a:t>
                </a:r>
              </a:p>
            </p:txBody>
          </p:sp>
          <p:sp>
            <p:nvSpPr>
              <p:cNvPr id="215" name="TextBox 214">
                <a:extLst>
                  <a:ext uri="{FF2B5EF4-FFF2-40B4-BE49-F238E27FC236}">
                    <a16:creationId xmlns:a16="http://schemas.microsoft.com/office/drawing/2014/main" id="{4E8C06AB-9826-48A4-95B0-6633C6AF6407}"/>
                  </a:ext>
                </a:extLst>
              </p:cNvPr>
              <p:cNvSpPr txBox="1"/>
              <p:nvPr/>
            </p:nvSpPr>
            <p:spPr>
              <a:xfrm>
                <a:off x="7922517" y="4588193"/>
                <a:ext cx="2892514" cy="207942"/>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ACTION</a:t>
                </a:r>
              </a:p>
            </p:txBody>
          </p:sp>
        </p:grpSp>
        <p:grpSp>
          <p:nvGrpSpPr>
            <p:cNvPr id="208" name="Group 207">
              <a:extLst>
                <a:ext uri="{FF2B5EF4-FFF2-40B4-BE49-F238E27FC236}">
                  <a16:creationId xmlns:a16="http://schemas.microsoft.com/office/drawing/2014/main" id="{DB2C7267-A011-4D41-A874-9B239441E765}"/>
                </a:ext>
              </a:extLst>
            </p:cNvPr>
            <p:cNvGrpSpPr/>
            <p:nvPr/>
          </p:nvGrpSpPr>
          <p:grpSpPr>
            <a:xfrm>
              <a:off x="4295017" y="1099369"/>
              <a:ext cx="3764034" cy="501473"/>
              <a:chOff x="2333581" y="4589739"/>
              <a:chExt cx="2589205" cy="430312"/>
            </a:xfrm>
          </p:grpSpPr>
          <p:sp>
            <p:nvSpPr>
              <p:cNvPr id="212" name="TextBox 211">
                <a:extLst>
                  <a:ext uri="{FF2B5EF4-FFF2-40B4-BE49-F238E27FC236}">
                    <a16:creationId xmlns:a16="http://schemas.microsoft.com/office/drawing/2014/main" id="{0C8F8F5F-AE24-401A-AC9A-9B841C37934D}"/>
                  </a:ext>
                </a:extLst>
              </p:cNvPr>
              <p:cNvSpPr txBox="1"/>
              <p:nvPr/>
            </p:nvSpPr>
            <p:spPr>
              <a:xfrm>
                <a:off x="2468907" y="4861920"/>
                <a:ext cx="2414566" cy="158131"/>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Identify patterns in data, automate rules &amp; alerts </a:t>
                </a:r>
              </a:p>
            </p:txBody>
          </p:sp>
          <p:sp>
            <p:nvSpPr>
              <p:cNvPr id="213" name="TextBox 212">
                <a:extLst>
                  <a:ext uri="{FF2B5EF4-FFF2-40B4-BE49-F238E27FC236}">
                    <a16:creationId xmlns:a16="http://schemas.microsoft.com/office/drawing/2014/main" id="{6B586FB3-6379-4B06-8142-54B665622777}"/>
                  </a:ext>
                </a:extLst>
              </p:cNvPr>
              <p:cNvSpPr txBox="1"/>
              <p:nvPr/>
            </p:nvSpPr>
            <p:spPr>
              <a:xfrm>
                <a:off x="2333581" y="4589739"/>
                <a:ext cx="2589205" cy="178434"/>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INSIGHTS</a:t>
                </a:r>
              </a:p>
            </p:txBody>
          </p:sp>
        </p:grpSp>
        <p:grpSp>
          <p:nvGrpSpPr>
            <p:cNvPr id="209" name="Group 208">
              <a:extLst>
                <a:ext uri="{FF2B5EF4-FFF2-40B4-BE49-F238E27FC236}">
                  <a16:creationId xmlns:a16="http://schemas.microsoft.com/office/drawing/2014/main" id="{5D05E5FE-388A-4DF5-B658-CBF0773E5394}"/>
                </a:ext>
              </a:extLst>
            </p:cNvPr>
            <p:cNvGrpSpPr/>
            <p:nvPr/>
          </p:nvGrpSpPr>
          <p:grpSpPr>
            <a:xfrm>
              <a:off x="181188" y="1102030"/>
              <a:ext cx="3540081" cy="646116"/>
              <a:chOff x="2333581" y="4589739"/>
              <a:chExt cx="2589205" cy="657187"/>
            </a:xfrm>
          </p:grpSpPr>
          <p:sp>
            <p:nvSpPr>
              <p:cNvPr id="210" name="TextBox 209">
                <a:extLst>
                  <a:ext uri="{FF2B5EF4-FFF2-40B4-BE49-F238E27FC236}">
                    <a16:creationId xmlns:a16="http://schemas.microsoft.com/office/drawing/2014/main" id="{BBEF1EB2-B313-48B0-B9EA-7D57948A546D}"/>
                  </a:ext>
                </a:extLst>
              </p:cNvPr>
              <p:cNvSpPr txBox="1"/>
              <p:nvPr/>
            </p:nvSpPr>
            <p:spPr>
              <a:xfrm>
                <a:off x="2748028" y="4852874"/>
                <a:ext cx="1764975" cy="394052"/>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Gain real time insights and improve business processes</a:t>
                </a:r>
              </a:p>
            </p:txBody>
          </p:sp>
          <p:sp>
            <p:nvSpPr>
              <p:cNvPr id="211" name="TextBox 210">
                <a:extLst>
                  <a:ext uri="{FF2B5EF4-FFF2-40B4-BE49-F238E27FC236}">
                    <a16:creationId xmlns:a16="http://schemas.microsoft.com/office/drawing/2014/main" id="{41CAF5AF-062A-40C4-B6E9-40565FA9DF63}"/>
                  </a:ext>
                </a:extLst>
              </p:cNvPr>
              <p:cNvSpPr txBox="1"/>
              <p:nvPr/>
            </p:nvSpPr>
            <p:spPr>
              <a:xfrm>
                <a:off x="2333581" y="4589739"/>
                <a:ext cx="2589205" cy="211505"/>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THINGS</a:t>
                </a:r>
              </a:p>
            </p:txBody>
          </p:sp>
        </p:grpSp>
      </p:grpSp>
    </p:spTree>
    <p:extLst>
      <p:ext uri="{BB962C8B-B14F-4D97-AF65-F5344CB8AC3E}">
        <p14:creationId xmlns:p14="http://schemas.microsoft.com/office/powerpoint/2010/main" val="380333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Effect transition="in" filter="fade">
                                      <p:cBhvr>
                                        <p:cTn id="12" dur="500"/>
                                        <p:tgtEl>
                                          <p:spTgt spid="2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28"/>
                                        </p:tgtEl>
                                        <p:attrNameLst>
                                          <p:attrName>style.visibility</p:attrName>
                                        </p:attrNameLst>
                                      </p:cBhvr>
                                      <p:to>
                                        <p:strVal val="visible"/>
                                      </p:to>
                                    </p:set>
                                    <p:animEffect transition="in" filter="fade">
                                      <p:cBhvr>
                                        <p:cTn id="25" dur="500"/>
                                        <p:tgtEl>
                                          <p:spTgt spid="228"/>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34"/>
                                        </p:tgtEl>
                                        <p:attrNameLst>
                                          <p:attrName>style.visibility</p:attrName>
                                        </p:attrNameLst>
                                      </p:cBhvr>
                                      <p:to>
                                        <p:strVal val="visible"/>
                                      </p:to>
                                    </p:set>
                                    <p:animEffect transition="in" filter="fade">
                                      <p:cBhvr>
                                        <p:cTn id="29" dur="500"/>
                                        <p:tgtEl>
                                          <p:spTgt spid="234"/>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500"/>
                                        <p:tgtEl>
                                          <p:spTgt spid="230"/>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31"/>
                                        </p:tgtEl>
                                        <p:attrNameLst>
                                          <p:attrName>style.visibility</p:attrName>
                                        </p:attrNameLst>
                                      </p:cBhvr>
                                      <p:to>
                                        <p:strVal val="visible"/>
                                      </p:to>
                                    </p:set>
                                    <p:animEffect transition="in" filter="fade">
                                      <p:cBhvr>
                                        <p:cTn id="37" dur="500"/>
                                        <p:tgtEl>
                                          <p:spTgt spid="231"/>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33"/>
                                        </p:tgtEl>
                                        <p:attrNameLst>
                                          <p:attrName>style.visibility</p:attrName>
                                        </p:attrNameLst>
                                      </p:cBhvr>
                                      <p:to>
                                        <p:strVal val="visible"/>
                                      </p:to>
                                    </p:set>
                                    <p:animEffect transition="in" filter="fade">
                                      <p:cBhvr>
                                        <p:cTn id="41" dur="500"/>
                                        <p:tgtEl>
                                          <p:spTgt spid="233"/>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227"/>
                                        </p:tgtEl>
                                        <p:attrNameLst>
                                          <p:attrName>style.visibility</p:attrName>
                                        </p:attrNameLst>
                                      </p:cBhvr>
                                      <p:to>
                                        <p:strVal val="visible"/>
                                      </p:to>
                                    </p:set>
                                    <p:animEffect transition="in" filter="fade">
                                      <p:cBhvr>
                                        <p:cTn id="57" dur="500"/>
                                        <p:tgtEl>
                                          <p:spTgt spid="22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229"/>
                                        </p:tgtEl>
                                        <p:attrNameLst>
                                          <p:attrName>style.visibility</p:attrName>
                                        </p:attrNameLst>
                                      </p:cBhvr>
                                      <p:to>
                                        <p:strVal val="visible"/>
                                      </p:to>
                                    </p:set>
                                    <p:animEffect transition="in" filter="fade">
                                      <p:cBhvr>
                                        <p:cTn id="61" dur="500"/>
                                        <p:tgtEl>
                                          <p:spTgt spid="229"/>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232"/>
                                        </p:tgtEl>
                                        <p:attrNameLst>
                                          <p:attrName>style.visibility</p:attrName>
                                        </p:attrNameLst>
                                      </p:cBhvr>
                                      <p:to>
                                        <p:strVal val="visible"/>
                                      </p:to>
                                    </p:set>
                                    <p:animEffect transition="in" filter="fade">
                                      <p:cBhvr>
                                        <p:cTn id="65"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9339516" cy="548985"/>
          </a:xfrm>
        </p:spPr>
        <p:txBody>
          <a:bodyPr/>
          <a:lstStyle/>
          <a:p>
            <a:r>
              <a:rPr lang="en-US" sz="4400" dirty="0">
                <a:gradFill>
                  <a:gsLst>
                    <a:gs pos="0">
                      <a:schemeClr val="accent5"/>
                    </a:gs>
                    <a:gs pos="100000">
                      <a:schemeClr val="accent4"/>
                    </a:gs>
                  </a:gsLst>
                  <a:lin ang="2700000" scaled="1"/>
                </a:gradFill>
              </a:rPr>
              <a:t>IoT data overview</a:t>
            </a:r>
          </a:p>
        </p:txBody>
      </p:sp>
    </p:spTree>
    <p:extLst>
      <p:ext uri="{BB962C8B-B14F-4D97-AF65-F5344CB8AC3E}">
        <p14:creationId xmlns:p14="http://schemas.microsoft.com/office/powerpoint/2010/main" val="1835031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5E-6 0 L -2.5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nchor="ctr">
            <a:normAutofit fontScale="90000"/>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1">
                    <a:lumMod val="50000"/>
                  </a:schemeClr>
                </a:solidFill>
              </a:rPr>
              <a:t>IoT Solution Architecture</a:t>
            </a:r>
          </a:p>
        </p:txBody>
      </p:sp>
      <p:sp>
        <p:nvSpPr>
          <p:cNvPr id="135" name="Rectangle 134">
            <a:extLst>
              <a:ext uri="{FF2B5EF4-FFF2-40B4-BE49-F238E27FC236}">
                <a16:creationId xmlns:a16="http://schemas.microsoft.com/office/drawing/2014/main" id="{E0C3AE10-3D51-4313-B975-854380173D56}"/>
              </a:ext>
            </a:extLst>
          </p:cNvPr>
          <p:cNvSpPr/>
          <p:nvPr/>
        </p:nvSpPr>
        <p:spPr bwMode="auto">
          <a:xfrm>
            <a:off x="748738" y="1373367"/>
            <a:ext cx="3029626"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endParaRPr>
          </a:p>
        </p:txBody>
      </p:sp>
      <p:sp>
        <p:nvSpPr>
          <p:cNvPr id="136" name="Rectangle 135">
            <a:extLst>
              <a:ext uri="{FF2B5EF4-FFF2-40B4-BE49-F238E27FC236}">
                <a16:creationId xmlns:a16="http://schemas.microsoft.com/office/drawing/2014/main" id="{BCFF9854-DEC6-455D-AC14-572C10785217}"/>
              </a:ext>
            </a:extLst>
          </p:cNvPr>
          <p:cNvSpPr/>
          <p:nvPr/>
        </p:nvSpPr>
        <p:spPr bwMode="auto">
          <a:xfrm>
            <a:off x="3954164" y="1373366"/>
            <a:ext cx="4362780"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endParaRPr>
          </a:p>
        </p:txBody>
      </p:sp>
      <p:sp>
        <p:nvSpPr>
          <p:cNvPr id="137" name="Rectangle 136">
            <a:extLst>
              <a:ext uri="{FF2B5EF4-FFF2-40B4-BE49-F238E27FC236}">
                <a16:creationId xmlns:a16="http://schemas.microsoft.com/office/drawing/2014/main" id="{ECAB46E6-F32B-4A12-B5A3-56B6CD2C7BC2}"/>
              </a:ext>
            </a:extLst>
          </p:cNvPr>
          <p:cNvSpPr/>
          <p:nvPr/>
        </p:nvSpPr>
        <p:spPr bwMode="auto">
          <a:xfrm>
            <a:off x="8504464" y="1373366"/>
            <a:ext cx="3029626"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endParaRPr>
          </a:p>
        </p:txBody>
      </p:sp>
      <p:sp>
        <p:nvSpPr>
          <p:cNvPr id="138" name="Oval 137">
            <a:extLst>
              <a:ext uri="{FF2B5EF4-FFF2-40B4-BE49-F238E27FC236}">
                <a16:creationId xmlns:a16="http://schemas.microsoft.com/office/drawing/2014/main" id="{B9EC1AD9-411C-4B8C-A9AE-B615CF5713FE}"/>
              </a:ext>
            </a:extLst>
          </p:cNvPr>
          <p:cNvSpPr/>
          <p:nvPr/>
        </p:nvSpPr>
        <p:spPr bwMode="auto">
          <a:xfrm>
            <a:off x="3253896" y="3373173"/>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dirty="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Cloud Gateway (IoT Hub)</a:t>
            </a:r>
          </a:p>
        </p:txBody>
      </p:sp>
      <p:sp>
        <p:nvSpPr>
          <p:cNvPr id="139" name="Oval 138">
            <a:extLst>
              <a:ext uri="{FF2B5EF4-FFF2-40B4-BE49-F238E27FC236}">
                <a16:creationId xmlns:a16="http://schemas.microsoft.com/office/drawing/2014/main" id="{10ECFD9B-7064-44D1-B2AF-2BE12692FB06}"/>
              </a:ext>
            </a:extLst>
          </p:cNvPr>
          <p:cNvSpPr/>
          <p:nvPr/>
        </p:nvSpPr>
        <p:spPr bwMode="auto">
          <a:xfrm>
            <a:off x="6577986" y="3373172"/>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Stream Processing</a:t>
            </a:r>
          </a:p>
        </p:txBody>
      </p:sp>
      <p:sp>
        <p:nvSpPr>
          <p:cNvPr id="140" name="Oval 139">
            <a:extLst>
              <a:ext uri="{FF2B5EF4-FFF2-40B4-BE49-F238E27FC236}">
                <a16:creationId xmlns:a16="http://schemas.microsoft.com/office/drawing/2014/main" id="{29E2A4FF-451A-4F59-B402-1E586D48E02C}"/>
              </a:ext>
            </a:extLst>
          </p:cNvPr>
          <p:cNvSpPr/>
          <p:nvPr/>
        </p:nvSpPr>
        <p:spPr bwMode="auto">
          <a:xfrm>
            <a:off x="6577987" y="1928642"/>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UI &amp; reporting Tools</a:t>
            </a:r>
          </a:p>
        </p:txBody>
      </p:sp>
      <p:sp>
        <p:nvSpPr>
          <p:cNvPr id="141" name="Oval 140">
            <a:extLst>
              <a:ext uri="{FF2B5EF4-FFF2-40B4-BE49-F238E27FC236}">
                <a16:creationId xmlns:a16="http://schemas.microsoft.com/office/drawing/2014/main" id="{FC74A09C-FB4C-4113-A406-7FF928DDA654}"/>
              </a:ext>
            </a:extLst>
          </p:cNvPr>
          <p:cNvSpPr/>
          <p:nvPr/>
        </p:nvSpPr>
        <p:spPr bwMode="auto">
          <a:xfrm>
            <a:off x="9993090" y="3373171"/>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3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Business Integration</a:t>
            </a:r>
          </a:p>
        </p:txBody>
      </p:sp>
      <p:sp>
        <p:nvSpPr>
          <p:cNvPr id="142" name="Cylinder 141">
            <a:extLst>
              <a:ext uri="{FF2B5EF4-FFF2-40B4-BE49-F238E27FC236}">
                <a16:creationId xmlns:a16="http://schemas.microsoft.com/office/drawing/2014/main" id="{BE7722B3-885A-4D41-B4D8-D613A981F380}"/>
              </a:ext>
            </a:extLst>
          </p:cNvPr>
          <p:cNvSpPr/>
          <p:nvPr/>
        </p:nvSpPr>
        <p:spPr bwMode="auto">
          <a:xfrm>
            <a:off x="6327149" y="4745873"/>
            <a:ext cx="779703" cy="978550"/>
          </a:xfrm>
          <a:prstGeom prst="can">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Storage</a:t>
            </a:r>
          </a:p>
        </p:txBody>
      </p:sp>
      <p:cxnSp>
        <p:nvCxnSpPr>
          <p:cNvPr id="143" name="Connector: Elbow 142">
            <a:extLst>
              <a:ext uri="{FF2B5EF4-FFF2-40B4-BE49-F238E27FC236}">
                <a16:creationId xmlns:a16="http://schemas.microsoft.com/office/drawing/2014/main" id="{DF2D3681-8CDF-40F6-AF9A-0479812B857A}"/>
              </a:ext>
            </a:extLst>
          </p:cNvPr>
          <p:cNvCxnSpPr>
            <a:stCxn id="138" idx="6"/>
            <a:endCxn id="139" idx="2"/>
          </p:cNvCxnSpPr>
          <p:nvPr/>
        </p:nvCxnSpPr>
        <p:spPr>
          <a:xfrm flipV="1">
            <a:off x="4475709" y="3984079"/>
            <a:ext cx="2102277" cy="1"/>
          </a:xfrm>
          <a:prstGeom prst="bentConnector3">
            <a:avLst/>
          </a:prstGeom>
          <a:noFill/>
          <a:ln w="6350" cap="flat" cmpd="sng" algn="ctr">
            <a:solidFill>
              <a:sysClr val="windowText" lastClr="000000"/>
            </a:solidFill>
            <a:prstDash val="solid"/>
            <a:miter lim="800000"/>
            <a:headEnd type="none" w="lg" len="med"/>
            <a:tailEnd type="triangle"/>
          </a:ln>
          <a:effectLst/>
        </p:spPr>
      </p:cxnSp>
      <p:cxnSp>
        <p:nvCxnSpPr>
          <p:cNvPr id="144" name="Connector: Elbow 143">
            <a:extLst>
              <a:ext uri="{FF2B5EF4-FFF2-40B4-BE49-F238E27FC236}">
                <a16:creationId xmlns:a16="http://schemas.microsoft.com/office/drawing/2014/main" id="{63927075-A386-4CE8-B5BC-BED62D416890}"/>
              </a:ext>
            </a:extLst>
          </p:cNvPr>
          <p:cNvCxnSpPr>
            <a:cxnSpLocks/>
            <a:endCxn id="142" idx="2"/>
          </p:cNvCxnSpPr>
          <p:nvPr/>
        </p:nvCxnSpPr>
        <p:spPr>
          <a:xfrm>
            <a:off x="4387810" y="4300438"/>
            <a:ext cx="1939338" cy="934711"/>
          </a:xfrm>
          <a:prstGeom prst="bentConnector3">
            <a:avLst>
              <a:gd name="adj1" fmla="val 50000"/>
            </a:avLst>
          </a:prstGeom>
          <a:noFill/>
          <a:ln w="6350" cap="flat" cmpd="sng" algn="ctr">
            <a:solidFill>
              <a:sysClr val="windowText" lastClr="000000"/>
            </a:solidFill>
            <a:prstDash val="solid"/>
            <a:miter lim="800000"/>
            <a:headEnd type="none" w="lg" len="med"/>
            <a:tailEnd type="triangle"/>
          </a:ln>
          <a:effectLst/>
        </p:spPr>
      </p:cxnSp>
      <p:cxnSp>
        <p:nvCxnSpPr>
          <p:cNvPr id="145" name="Connector: Elbow 144">
            <a:extLst>
              <a:ext uri="{FF2B5EF4-FFF2-40B4-BE49-F238E27FC236}">
                <a16:creationId xmlns:a16="http://schemas.microsoft.com/office/drawing/2014/main" id="{27092EE8-798E-41C4-8667-6C1A10A50133}"/>
              </a:ext>
            </a:extLst>
          </p:cNvPr>
          <p:cNvCxnSpPr>
            <a:stCxn id="140" idx="4"/>
            <a:endCxn id="139" idx="0"/>
          </p:cNvCxnSpPr>
          <p:nvPr/>
        </p:nvCxnSpPr>
        <p:spPr>
          <a:xfrm rot="5400000">
            <a:off x="7077533" y="3261814"/>
            <a:ext cx="222718" cy="1"/>
          </a:xfrm>
          <a:prstGeom prst="bentConnector3">
            <a:avLst/>
          </a:prstGeom>
          <a:noFill/>
          <a:ln w="6350" cap="flat" cmpd="sng" algn="ctr">
            <a:solidFill>
              <a:sysClr val="windowText" lastClr="000000"/>
            </a:solidFill>
            <a:prstDash val="solid"/>
            <a:miter lim="800000"/>
            <a:headEnd type="triangle"/>
            <a:tailEnd type="triangle"/>
          </a:ln>
          <a:effectLst/>
        </p:spPr>
      </p:cxnSp>
      <p:cxnSp>
        <p:nvCxnSpPr>
          <p:cNvPr id="146" name="Straight Arrow Connector 145">
            <a:extLst>
              <a:ext uri="{FF2B5EF4-FFF2-40B4-BE49-F238E27FC236}">
                <a16:creationId xmlns:a16="http://schemas.microsoft.com/office/drawing/2014/main" id="{3312919B-A5D5-4C33-BD04-43F814E76CDD}"/>
              </a:ext>
            </a:extLst>
          </p:cNvPr>
          <p:cNvCxnSpPr>
            <a:cxnSpLocks/>
            <a:endCxn id="142" idx="1"/>
          </p:cNvCxnSpPr>
          <p:nvPr/>
        </p:nvCxnSpPr>
        <p:spPr>
          <a:xfrm flipH="1">
            <a:off x="6716999" y="4519541"/>
            <a:ext cx="153906" cy="226332"/>
          </a:xfrm>
          <a:prstGeom prst="straightConnector1">
            <a:avLst/>
          </a:prstGeom>
          <a:noFill/>
          <a:ln w="6350" cap="flat" cmpd="sng" algn="ctr">
            <a:solidFill>
              <a:sysClr val="windowText" lastClr="000000"/>
            </a:solidFill>
            <a:prstDash val="solid"/>
            <a:miter lim="800000"/>
            <a:headEnd type="none" w="lg" len="med"/>
            <a:tailEnd type="triangle"/>
          </a:ln>
          <a:effectLst/>
        </p:spPr>
      </p:cxnSp>
      <p:cxnSp>
        <p:nvCxnSpPr>
          <p:cNvPr id="147" name="Straight Arrow Connector 146">
            <a:extLst>
              <a:ext uri="{FF2B5EF4-FFF2-40B4-BE49-F238E27FC236}">
                <a16:creationId xmlns:a16="http://schemas.microsoft.com/office/drawing/2014/main" id="{A1D69802-69D7-422A-8C66-F1FED57DACF4}"/>
              </a:ext>
            </a:extLst>
          </p:cNvPr>
          <p:cNvCxnSpPr>
            <a:stCxn id="139" idx="6"/>
            <a:endCxn id="141" idx="2"/>
          </p:cNvCxnSpPr>
          <p:nvPr/>
        </p:nvCxnSpPr>
        <p:spPr>
          <a:xfrm flipV="1">
            <a:off x="7799798" y="3984078"/>
            <a:ext cx="2193292" cy="1"/>
          </a:xfrm>
          <a:prstGeom prst="straightConnector1">
            <a:avLst/>
          </a:prstGeom>
          <a:noFill/>
          <a:ln w="6350" cap="flat" cmpd="sng" algn="ctr">
            <a:solidFill>
              <a:sysClr val="windowText" lastClr="000000"/>
            </a:solidFill>
            <a:prstDash val="solid"/>
            <a:miter lim="800000"/>
            <a:headEnd type="none" w="lg" len="med"/>
            <a:tailEnd type="triangle"/>
          </a:ln>
          <a:effectLst/>
        </p:spPr>
      </p:cxnSp>
      <p:cxnSp>
        <p:nvCxnSpPr>
          <p:cNvPr id="148" name="Connector: Elbow 147">
            <a:extLst>
              <a:ext uri="{FF2B5EF4-FFF2-40B4-BE49-F238E27FC236}">
                <a16:creationId xmlns:a16="http://schemas.microsoft.com/office/drawing/2014/main" id="{E12B9AE9-4113-4BB2-A845-CDAA870F1468}"/>
              </a:ext>
            </a:extLst>
          </p:cNvPr>
          <p:cNvCxnSpPr>
            <a:cxnSpLocks/>
            <a:stCxn id="141" idx="0"/>
            <a:endCxn id="140" idx="6"/>
          </p:cNvCxnSpPr>
          <p:nvPr/>
        </p:nvCxnSpPr>
        <p:spPr>
          <a:xfrm rot="16200000" flipV="1">
            <a:off x="8785086" y="1554260"/>
            <a:ext cx="833623" cy="2804198"/>
          </a:xfrm>
          <a:prstGeom prst="bentConnector2">
            <a:avLst/>
          </a:prstGeom>
          <a:noFill/>
          <a:ln w="6350" cap="flat" cmpd="sng" algn="ctr">
            <a:solidFill>
              <a:sysClr val="windowText" lastClr="000000"/>
            </a:solidFill>
            <a:prstDash val="solid"/>
            <a:miter lim="800000"/>
            <a:headEnd type="none" w="lg" len="med"/>
            <a:tailEnd type="triangle"/>
          </a:ln>
          <a:effectLst/>
        </p:spPr>
      </p:cxnSp>
      <p:cxnSp>
        <p:nvCxnSpPr>
          <p:cNvPr id="149" name="Connector: Elbow 148">
            <a:extLst>
              <a:ext uri="{FF2B5EF4-FFF2-40B4-BE49-F238E27FC236}">
                <a16:creationId xmlns:a16="http://schemas.microsoft.com/office/drawing/2014/main" id="{94F6561E-95D0-4896-8D5B-2B584EA95ABD}"/>
              </a:ext>
            </a:extLst>
          </p:cNvPr>
          <p:cNvCxnSpPr>
            <a:cxnSpLocks/>
            <a:stCxn id="142" idx="3"/>
            <a:endCxn id="141" idx="4"/>
          </p:cNvCxnSpPr>
          <p:nvPr/>
        </p:nvCxnSpPr>
        <p:spPr>
          <a:xfrm rot="5400000" flipH="1" flipV="1">
            <a:off x="8095777" y="3216205"/>
            <a:ext cx="1129440" cy="3886996"/>
          </a:xfrm>
          <a:prstGeom prst="bentConnector3">
            <a:avLst>
              <a:gd name="adj1" fmla="val -5448"/>
            </a:avLst>
          </a:prstGeom>
          <a:noFill/>
          <a:ln w="6350" cap="flat" cmpd="sng" algn="ctr">
            <a:solidFill>
              <a:sysClr val="windowText" lastClr="000000"/>
            </a:solidFill>
            <a:prstDash val="solid"/>
            <a:miter lim="800000"/>
            <a:headEnd type="none" w="lg" len="med"/>
            <a:tailEnd type="triangle"/>
          </a:ln>
          <a:effectLst/>
        </p:spPr>
      </p:cxnSp>
      <p:sp>
        <p:nvSpPr>
          <p:cNvPr id="150" name="Rectangle 149">
            <a:extLst>
              <a:ext uri="{FF2B5EF4-FFF2-40B4-BE49-F238E27FC236}">
                <a16:creationId xmlns:a16="http://schemas.microsoft.com/office/drawing/2014/main" id="{5B426BA5-89AD-4040-B0BD-5CF7A07C94F9}"/>
              </a:ext>
            </a:extLst>
          </p:cNvPr>
          <p:cNvSpPr/>
          <p:nvPr/>
        </p:nvSpPr>
        <p:spPr>
          <a:xfrm flipH="1">
            <a:off x="1015781" y="6235924"/>
            <a:ext cx="748603" cy="307648"/>
          </a:xfrm>
          <a:prstGeom prst="rect">
            <a:avLst/>
          </a:prstGeom>
          <a:noFill/>
        </p:spPr>
        <p:txBody>
          <a:bodyPr wrap="none" lIns="0" tIns="0" rIns="0" bIns="0" anchor="ctr">
            <a:spAutoFit/>
          </a:bodyPr>
          <a:lstStyle/>
          <a:p>
            <a:pPr algn="ctr" defTabSz="950776">
              <a:defRPr/>
            </a:pPr>
            <a:r>
              <a:rPr lang="en-US" sz="1999">
                <a:solidFill>
                  <a:prstClr val="black"/>
                </a:solidFill>
                <a:latin typeface="Segoe UI" panose="020B0502040204020203" pitchFamily="34" charset="0"/>
                <a:cs typeface="Segoe UI" panose="020B0502040204020203" pitchFamily="34" charset="0"/>
                <a:sym typeface="Segoe UI Semibold"/>
              </a:rPr>
              <a:t>Things</a:t>
            </a:r>
          </a:p>
        </p:txBody>
      </p:sp>
      <p:sp>
        <p:nvSpPr>
          <p:cNvPr id="151" name="Rectangle 150">
            <a:extLst>
              <a:ext uri="{FF2B5EF4-FFF2-40B4-BE49-F238E27FC236}">
                <a16:creationId xmlns:a16="http://schemas.microsoft.com/office/drawing/2014/main" id="{32BD5EAE-B11E-4694-9813-3CFF480DB395}"/>
              </a:ext>
            </a:extLst>
          </p:cNvPr>
          <p:cNvSpPr/>
          <p:nvPr/>
        </p:nvSpPr>
        <p:spPr>
          <a:xfrm flipH="1">
            <a:off x="4813988" y="6245900"/>
            <a:ext cx="878446" cy="307648"/>
          </a:xfrm>
          <a:prstGeom prst="rect">
            <a:avLst/>
          </a:prstGeom>
          <a:noFill/>
        </p:spPr>
        <p:txBody>
          <a:bodyPr wrap="none" lIns="0" tIns="0" rIns="0" bIns="0" anchor="ctr">
            <a:spAutoFit/>
          </a:bodyPr>
          <a:lstStyle/>
          <a:p>
            <a:pPr algn="ctr" defTabSz="950776">
              <a:defRPr/>
            </a:pPr>
            <a:r>
              <a:rPr lang="en-US" sz="1999">
                <a:solidFill>
                  <a:prstClr val="black"/>
                </a:solidFill>
                <a:latin typeface="Segoe UI" panose="020B0502040204020203" pitchFamily="34" charset="0"/>
                <a:cs typeface="Segoe UI" panose="020B0502040204020203" pitchFamily="34" charset="0"/>
                <a:sym typeface="Segoe UI Semibold"/>
              </a:rPr>
              <a:t>Insights</a:t>
            </a:r>
          </a:p>
        </p:txBody>
      </p:sp>
      <p:sp>
        <p:nvSpPr>
          <p:cNvPr id="152" name="Rectangle 151">
            <a:extLst>
              <a:ext uri="{FF2B5EF4-FFF2-40B4-BE49-F238E27FC236}">
                <a16:creationId xmlns:a16="http://schemas.microsoft.com/office/drawing/2014/main" id="{C2AD7EBF-8B6E-4796-BF9B-4EA2C28D7BAB}"/>
              </a:ext>
            </a:extLst>
          </p:cNvPr>
          <p:cNvSpPr/>
          <p:nvPr/>
        </p:nvSpPr>
        <p:spPr>
          <a:xfrm flipH="1">
            <a:off x="8812983" y="6235923"/>
            <a:ext cx="838371" cy="307648"/>
          </a:xfrm>
          <a:prstGeom prst="rect">
            <a:avLst/>
          </a:prstGeom>
          <a:noFill/>
        </p:spPr>
        <p:txBody>
          <a:bodyPr wrap="none" lIns="0" tIns="0" rIns="0" bIns="0" anchor="ctr">
            <a:spAutoFit/>
          </a:bodyPr>
          <a:lstStyle/>
          <a:p>
            <a:pPr algn="ctr" defTabSz="950776">
              <a:defRPr/>
            </a:pPr>
            <a:r>
              <a:rPr lang="en-US" sz="1999">
                <a:solidFill>
                  <a:prstClr val="black"/>
                </a:solidFill>
                <a:latin typeface="Segoe UI" panose="020B0502040204020203" pitchFamily="34" charset="0"/>
                <a:cs typeface="Segoe UI" panose="020B0502040204020203" pitchFamily="34" charset="0"/>
                <a:sym typeface="Segoe UI Semibold"/>
              </a:rPr>
              <a:t>Actions</a:t>
            </a:r>
          </a:p>
        </p:txBody>
      </p:sp>
      <p:sp>
        <p:nvSpPr>
          <p:cNvPr id="153" name="TextBox 152">
            <a:extLst>
              <a:ext uri="{FF2B5EF4-FFF2-40B4-BE49-F238E27FC236}">
                <a16:creationId xmlns:a16="http://schemas.microsoft.com/office/drawing/2014/main" id="{C1B276B6-D8BC-4B34-B7DD-52EF93432BB5}"/>
              </a:ext>
            </a:extLst>
          </p:cNvPr>
          <p:cNvSpPr txBox="1"/>
          <p:nvPr/>
        </p:nvSpPr>
        <p:spPr>
          <a:xfrm>
            <a:off x="5537401" y="5067393"/>
            <a:ext cx="585097" cy="153888"/>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Store data</a:t>
            </a:r>
          </a:p>
        </p:txBody>
      </p:sp>
      <p:sp>
        <p:nvSpPr>
          <p:cNvPr id="154" name="TextBox 153">
            <a:extLst>
              <a:ext uri="{FF2B5EF4-FFF2-40B4-BE49-F238E27FC236}">
                <a16:creationId xmlns:a16="http://schemas.microsoft.com/office/drawing/2014/main" id="{69920BC8-ADFF-4AC0-9A41-DAAC6CAFEB6A}"/>
              </a:ext>
            </a:extLst>
          </p:cNvPr>
          <p:cNvSpPr txBox="1"/>
          <p:nvPr/>
        </p:nvSpPr>
        <p:spPr>
          <a:xfrm>
            <a:off x="8641090" y="5594586"/>
            <a:ext cx="1768113" cy="153888"/>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Integrate with Business process</a:t>
            </a:r>
          </a:p>
        </p:txBody>
      </p:sp>
      <p:sp>
        <p:nvSpPr>
          <p:cNvPr id="155" name="TextBox 154">
            <a:extLst>
              <a:ext uri="{FF2B5EF4-FFF2-40B4-BE49-F238E27FC236}">
                <a16:creationId xmlns:a16="http://schemas.microsoft.com/office/drawing/2014/main" id="{971C44F7-0EFC-4B34-865B-0528BA79B0A3}"/>
              </a:ext>
            </a:extLst>
          </p:cNvPr>
          <p:cNvSpPr txBox="1"/>
          <p:nvPr/>
        </p:nvSpPr>
        <p:spPr>
          <a:xfrm>
            <a:off x="4701671" y="3590797"/>
            <a:ext cx="1511632" cy="307777"/>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Stream processing and</a:t>
            </a:r>
          </a:p>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rules evaluations over data</a:t>
            </a:r>
          </a:p>
        </p:txBody>
      </p:sp>
      <p:sp>
        <p:nvSpPr>
          <p:cNvPr id="156" name="TextBox 155">
            <a:extLst>
              <a:ext uri="{FF2B5EF4-FFF2-40B4-BE49-F238E27FC236}">
                <a16:creationId xmlns:a16="http://schemas.microsoft.com/office/drawing/2014/main" id="{A8AB43D5-FEBC-48D3-AB78-C7402E5B1D0D}"/>
              </a:ext>
            </a:extLst>
          </p:cNvPr>
          <p:cNvSpPr txBox="1"/>
          <p:nvPr/>
        </p:nvSpPr>
        <p:spPr>
          <a:xfrm>
            <a:off x="8700793" y="2568176"/>
            <a:ext cx="1570944" cy="153888"/>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Visualize data and learnings</a:t>
            </a:r>
          </a:p>
        </p:txBody>
      </p:sp>
      <p:cxnSp>
        <p:nvCxnSpPr>
          <p:cNvPr id="157" name="Connector: Elbow 156">
            <a:extLst>
              <a:ext uri="{FF2B5EF4-FFF2-40B4-BE49-F238E27FC236}">
                <a16:creationId xmlns:a16="http://schemas.microsoft.com/office/drawing/2014/main" id="{83879404-6F0D-4E81-A3E1-8A2379E42693}"/>
              </a:ext>
            </a:extLst>
          </p:cNvPr>
          <p:cNvCxnSpPr>
            <a:stCxn id="140" idx="2"/>
            <a:endCxn id="138" idx="7"/>
          </p:cNvCxnSpPr>
          <p:nvPr/>
        </p:nvCxnSpPr>
        <p:spPr>
          <a:xfrm rot="10800000" flipV="1">
            <a:off x="4296779" y="2539548"/>
            <a:ext cx="2281209" cy="1012555"/>
          </a:xfrm>
          <a:prstGeom prst="bentConnector2">
            <a:avLst/>
          </a:prstGeom>
          <a:noFill/>
          <a:ln w="6350" cap="flat" cmpd="sng" algn="ctr">
            <a:solidFill>
              <a:sysClr val="windowText" lastClr="000000"/>
            </a:solidFill>
            <a:prstDash val="solid"/>
            <a:miter lim="800000"/>
            <a:headEnd type="none" w="lg" len="med"/>
            <a:tailEnd type="triangle"/>
          </a:ln>
          <a:effectLst/>
        </p:spPr>
      </p:cxnSp>
      <p:sp>
        <p:nvSpPr>
          <p:cNvPr id="158" name="TextBox 157">
            <a:extLst>
              <a:ext uri="{FF2B5EF4-FFF2-40B4-BE49-F238E27FC236}">
                <a16:creationId xmlns:a16="http://schemas.microsoft.com/office/drawing/2014/main" id="{15EAF560-435D-45FB-A141-A03FD99BCF5D}"/>
              </a:ext>
            </a:extLst>
          </p:cNvPr>
          <p:cNvSpPr txBox="1"/>
          <p:nvPr/>
        </p:nvSpPr>
        <p:spPr>
          <a:xfrm>
            <a:off x="4736314" y="2342905"/>
            <a:ext cx="1242328" cy="153888"/>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Configure and control</a:t>
            </a:r>
          </a:p>
        </p:txBody>
      </p:sp>
      <p:cxnSp>
        <p:nvCxnSpPr>
          <p:cNvPr id="159" name="Connector: Elbow 158">
            <a:extLst>
              <a:ext uri="{FF2B5EF4-FFF2-40B4-BE49-F238E27FC236}">
                <a16:creationId xmlns:a16="http://schemas.microsoft.com/office/drawing/2014/main" id="{8B6AFF43-E541-4F9B-B0A9-7BDF367286C9}"/>
              </a:ext>
            </a:extLst>
          </p:cNvPr>
          <p:cNvCxnSpPr>
            <a:cxnSpLocks/>
            <a:stCxn id="160" idx="6"/>
          </p:cNvCxnSpPr>
          <p:nvPr/>
        </p:nvCxnSpPr>
        <p:spPr>
          <a:xfrm flipV="1">
            <a:off x="2806920" y="4594983"/>
            <a:ext cx="765166" cy="847490"/>
          </a:xfrm>
          <a:prstGeom prst="bentConnector2">
            <a:avLst/>
          </a:prstGeom>
          <a:noFill/>
          <a:ln w="6350" cap="flat" cmpd="sng" algn="ctr">
            <a:solidFill>
              <a:sysClr val="windowText" lastClr="000000"/>
            </a:solidFill>
            <a:prstDash val="solid"/>
            <a:miter lim="800000"/>
            <a:headEnd type="triangle"/>
            <a:tailEnd type="triangle"/>
          </a:ln>
          <a:effectLst/>
        </p:spPr>
      </p:cxnSp>
      <p:sp>
        <p:nvSpPr>
          <p:cNvPr id="160" name="Oval 159">
            <a:extLst>
              <a:ext uri="{FF2B5EF4-FFF2-40B4-BE49-F238E27FC236}">
                <a16:creationId xmlns:a16="http://schemas.microsoft.com/office/drawing/2014/main" id="{FF3BF54C-B025-42D6-B7DA-C7F8D5C88149}"/>
              </a:ext>
            </a:extLst>
          </p:cNvPr>
          <p:cNvSpPr/>
          <p:nvPr/>
        </p:nvSpPr>
        <p:spPr bwMode="auto">
          <a:xfrm>
            <a:off x="1748818" y="4913422"/>
            <a:ext cx="1058102" cy="1058102"/>
          </a:xfrm>
          <a:prstGeom prst="ellipse">
            <a:avLst/>
          </a:prstGeom>
          <a:solidFill>
            <a:srgbClr val="0078D4"/>
          </a:solidFill>
          <a:ln w="12700" cap="flat" cmpd="sng" algn="ctr">
            <a:solidFill>
              <a:sysClr val="window" lastClr="FFFFFF"/>
            </a:solid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IoT Devices</a:t>
            </a:r>
          </a:p>
        </p:txBody>
      </p:sp>
      <p:sp>
        <p:nvSpPr>
          <p:cNvPr id="161" name="TextBox 160">
            <a:extLst>
              <a:ext uri="{FF2B5EF4-FFF2-40B4-BE49-F238E27FC236}">
                <a16:creationId xmlns:a16="http://schemas.microsoft.com/office/drawing/2014/main" id="{1A3C109B-2929-47F4-A780-94EE16D5664A}"/>
              </a:ext>
            </a:extLst>
          </p:cNvPr>
          <p:cNvSpPr txBox="1"/>
          <p:nvPr/>
        </p:nvSpPr>
        <p:spPr>
          <a:xfrm>
            <a:off x="818723" y="5068119"/>
            <a:ext cx="921988" cy="769241"/>
          </a:xfrm>
          <a:prstGeom prst="rect">
            <a:avLst/>
          </a:prstGeom>
          <a:noFill/>
        </p:spPr>
        <p:txBody>
          <a:bodyPr wrap="squar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IP Capable devices</a:t>
            </a:r>
          </a:p>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send data from devices to Cloud</a:t>
            </a:r>
          </a:p>
        </p:txBody>
      </p:sp>
      <p:sp>
        <p:nvSpPr>
          <p:cNvPr id="162" name="Cylinder 161">
            <a:extLst>
              <a:ext uri="{FF2B5EF4-FFF2-40B4-BE49-F238E27FC236}">
                <a16:creationId xmlns:a16="http://schemas.microsoft.com/office/drawing/2014/main" id="{AEF45AB7-F572-4C14-912F-E664985132B8}"/>
              </a:ext>
            </a:extLst>
          </p:cNvPr>
          <p:cNvSpPr/>
          <p:nvPr/>
        </p:nvSpPr>
        <p:spPr bwMode="auto">
          <a:xfrm>
            <a:off x="6327149" y="4745873"/>
            <a:ext cx="779703" cy="978550"/>
          </a:xfrm>
          <a:prstGeom prst="can">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Warm</a:t>
            </a:r>
          </a:p>
          <a:p>
            <a:pPr algn="ctr" defTabSz="932192" fontAlgn="base">
              <a:spcBef>
                <a:spcPct val="0"/>
              </a:spcBef>
              <a:spcAft>
                <a:spcPct val="0"/>
              </a:spcAft>
              <a:defRPr/>
            </a:pPr>
            <a:r>
              <a:rPr lang="en-US" sz="14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Path store</a:t>
            </a:r>
          </a:p>
        </p:txBody>
      </p:sp>
      <p:sp>
        <p:nvSpPr>
          <p:cNvPr id="163" name="Cylinder 162">
            <a:extLst>
              <a:ext uri="{FF2B5EF4-FFF2-40B4-BE49-F238E27FC236}">
                <a16:creationId xmlns:a16="http://schemas.microsoft.com/office/drawing/2014/main" id="{720AEB84-8D6C-401B-8932-6254FDCEDDDC}"/>
              </a:ext>
            </a:extLst>
          </p:cNvPr>
          <p:cNvSpPr/>
          <p:nvPr/>
        </p:nvSpPr>
        <p:spPr bwMode="auto">
          <a:xfrm>
            <a:off x="7321376" y="4745872"/>
            <a:ext cx="779703" cy="978550"/>
          </a:xfrm>
          <a:prstGeom prst="can">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Cold</a:t>
            </a:r>
          </a:p>
          <a:p>
            <a:pPr algn="ctr" defTabSz="932192" fontAlgn="base">
              <a:spcBef>
                <a:spcPct val="0"/>
              </a:spcBef>
              <a:spcAft>
                <a:spcPct val="0"/>
              </a:spcAft>
              <a:defRPr/>
            </a:pPr>
            <a:r>
              <a:rPr lang="en-US" sz="14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Path store</a:t>
            </a:r>
          </a:p>
        </p:txBody>
      </p:sp>
      <p:sp>
        <p:nvSpPr>
          <p:cNvPr id="164" name="Oval 163">
            <a:extLst>
              <a:ext uri="{FF2B5EF4-FFF2-40B4-BE49-F238E27FC236}">
                <a16:creationId xmlns:a16="http://schemas.microsoft.com/office/drawing/2014/main" id="{D9579969-42AF-42BB-B1A1-1DEB31744609}"/>
              </a:ext>
            </a:extLst>
          </p:cNvPr>
          <p:cNvSpPr/>
          <p:nvPr/>
        </p:nvSpPr>
        <p:spPr bwMode="auto">
          <a:xfrm>
            <a:off x="4614722" y="4361337"/>
            <a:ext cx="1463438" cy="687851"/>
          </a:xfrm>
          <a:prstGeom prst="ellipse">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2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Data Transformation</a:t>
            </a:r>
          </a:p>
        </p:txBody>
      </p:sp>
      <p:sp>
        <p:nvSpPr>
          <p:cNvPr id="165" name="Oval 164">
            <a:extLst>
              <a:ext uri="{FF2B5EF4-FFF2-40B4-BE49-F238E27FC236}">
                <a16:creationId xmlns:a16="http://schemas.microsoft.com/office/drawing/2014/main" id="{28E1089B-ED5A-46F5-9E45-992CABEF1D0B}"/>
              </a:ext>
            </a:extLst>
          </p:cNvPr>
          <p:cNvSpPr/>
          <p:nvPr/>
        </p:nvSpPr>
        <p:spPr bwMode="auto">
          <a:xfrm>
            <a:off x="8700133" y="4265013"/>
            <a:ext cx="1221813" cy="1221813"/>
          </a:xfrm>
          <a:prstGeom prst="ellipse">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Machine Learning</a:t>
            </a:r>
          </a:p>
        </p:txBody>
      </p:sp>
      <p:cxnSp>
        <p:nvCxnSpPr>
          <p:cNvPr id="166" name="Straight Arrow Connector 165">
            <a:extLst>
              <a:ext uri="{FF2B5EF4-FFF2-40B4-BE49-F238E27FC236}">
                <a16:creationId xmlns:a16="http://schemas.microsoft.com/office/drawing/2014/main" id="{AD334FCF-C151-4E35-A183-C583E0BE809A}"/>
              </a:ext>
            </a:extLst>
          </p:cNvPr>
          <p:cNvCxnSpPr>
            <a:cxnSpLocks/>
          </p:cNvCxnSpPr>
          <p:nvPr/>
        </p:nvCxnSpPr>
        <p:spPr>
          <a:xfrm>
            <a:off x="7499562" y="4532004"/>
            <a:ext cx="211665" cy="213869"/>
          </a:xfrm>
          <a:prstGeom prst="straightConnector1">
            <a:avLst/>
          </a:prstGeom>
          <a:noFill/>
          <a:ln w="6350" cap="flat" cmpd="sng" algn="ctr">
            <a:solidFill>
              <a:sysClr val="windowText" lastClr="000000"/>
            </a:solidFill>
            <a:prstDash val="solid"/>
            <a:miter lim="800000"/>
            <a:headEnd type="none" w="lg" len="med"/>
            <a:tailEnd type="triangle"/>
          </a:ln>
          <a:effectLst/>
        </p:spPr>
      </p:cxnSp>
      <p:cxnSp>
        <p:nvCxnSpPr>
          <p:cNvPr id="167" name="Straight Arrow Connector 166">
            <a:extLst>
              <a:ext uri="{FF2B5EF4-FFF2-40B4-BE49-F238E27FC236}">
                <a16:creationId xmlns:a16="http://schemas.microsoft.com/office/drawing/2014/main" id="{A2112EB5-4DE4-42C8-8ADB-17B728DF6688}"/>
              </a:ext>
            </a:extLst>
          </p:cNvPr>
          <p:cNvCxnSpPr>
            <a:cxnSpLocks/>
          </p:cNvCxnSpPr>
          <p:nvPr/>
        </p:nvCxnSpPr>
        <p:spPr>
          <a:xfrm flipH="1">
            <a:off x="8101078" y="4875919"/>
            <a:ext cx="599054" cy="359228"/>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168" name="Group 167">
            <a:extLst>
              <a:ext uri="{FF2B5EF4-FFF2-40B4-BE49-F238E27FC236}">
                <a16:creationId xmlns:a16="http://schemas.microsoft.com/office/drawing/2014/main" id="{956A417B-D6FF-4BA9-9F2A-6037D8FF847C}"/>
              </a:ext>
            </a:extLst>
          </p:cNvPr>
          <p:cNvGrpSpPr/>
          <p:nvPr/>
        </p:nvGrpSpPr>
        <p:grpSpPr>
          <a:xfrm>
            <a:off x="5900355" y="6021454"/>
            <a:ext cx="429769" cy="429769"/>
            <a:chOff x="5086392" y="1448771"/>
            <a:chExt cx="1261176" cy="1261176"/>
          </a:xfrm>
        </p:grpSpPr>
        <p:sp>
          <p:nvSpPr>
            <p:cNvPr id="169" name="Oval 168">
              <a:extLst>
                <a:ext uri="{FF2B5EF4-FFF2-40B4-BE49-F238E27FC236}">
                  <a16:creationId xmlns:a16="http://schemas.microsoft.com/office/drawing/2014/main" id="{A7C6A3C7-CE05-4035-91E1-3E541F002D95}"/>
                </a:ext>
              </a:extLst>
            </p:cNvPr>
            <p:cNvSpPr/>
            <p:nvPr/>
          </p:nvSpPr>
          <p:spPr bwMode="auto">
            <a:xfrm>
              <a:off x="5086392" y="1448771"/>
              <a:ext cx="1261176" cy="1261176"/>
            </a:xfrm>
            <a:prstGeom prst="ellipse">
              <a:avLst/>
            </a:prstGeom>
            <a:noFill/>
            <a:ln w="19050" cap="flat" cmpd="sng" algn="ctr">
              <a:solidFill>
                <a:srgbClr val="0478D4"/>
              </a:solidFill>
              <a:prstDash val="solid"/>
              <a:miter lim="800000"/>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799">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sym typeface="Segoe UI Semibold"/>
              </a:endParaRPr>
            </a:p>
          </p:txBody>
        </p:sp>
        <p:sp>
          <p:nvSpPr>
            <p:cNvPr id="170" name="Freeform: Shape 169">
              <a:extLst>
                <a:ext uri="{FF2B5EF4-FFF2-40B4-BE49-F238E27FC236}">
                  <a16:creationId xmlns:a16="http://schemas.microsoft.com/office/drawing/2014/main" id="{41E089EC-ABFC-4764-BE80-2E80393CD401}"/>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noFill/>
            <a:ln w="12700">
              <a:solidFill>
                <a:srgbClr val="0478D4"/>
              </a:solidFill>
              <a:round/>
              <a:headEnd/>
              <a:tailEnd/>
            </a:ln>
          </p:spPr>
          <p:txBody>
            <a:bodyPr vert="horz" wrap="square" lIns="93211" tIns="46605" rIns="93211" bIns="46605" numCol="1" anchor="t" anchorCtr="0" compatLnSpc="1">
              <a:prstTxWarp prst="textNoShape">
                <a:avLst/>
              </a:prstTxWarp>
              <a:noAutofit/>
            </a:bodyPr>
            <a:lstStyle/>
            <a:p>
              <a:pPr defTabSz="932227">
                <a:defRPr/>
              </a:pPr>
              <a:endParaRPr lang="en-US" sz="3999">
                <a:solidFill>
                  <a:srgbClr val="505050"/>
                </a:solidFill>
                <a:latin typeface="Segoe UI" panose="020B0502040204020203" pitchFamily="34" charset="0"/>
                <a:cs typeface="Segoe UI" panose="020B0502040204020203" pitchFamily="34" charset="0"/>
                <a:sym typeface="Segoe UI Semibold"/>
              </a:endParaRPr>
            </a:p>
          </p:txBody>
        </p:sp>
      </p:grpSp>
      <p:grpSp>
        <p:nvGrpSpPr>
          <p:cNvPr id="171" name="Group 170">
            <a:extLst>
              <a:ext uri="{FF2B5EF4-FFF2-40B4-BE49-F238E27FC236}">
                <a16:creationId xmlns:a16="http://schemas.microsoft.com/office/drawing/2014/main" id="{CB5545D4-D525-4AB9-8681-1769CCAE67C9}"/>
              </a:ext>
            </a:extLst>
          </p:cNvPr>
          <p:cNvGrpSpPr/>
          <p:nvPr/>
        </p:nvGrpSpPr>
        <p:grpSpPr>
          <a:xfrm>
            <a:off x="9778597" y="6029431"/>
            <a:ext cx="429769" cy="429769"/>
            <a:chOff x="9273302" y="2046197"/>
            <a:chExt cx="1426282" cy="1426282"/>
          </a:xfrm>
        </p:grpSpPr>
        <p:sp>
          <p:nvSpPr>
            <p:cNvPr id="172" name="Oval 171">
              <a:extLst>
                <a:ext uri="{FF2B5EF4-FFF2-40B4-BE49-F238E27FC236}">
                  <a16:creationId xmlns:a16="http://schemas.microsoft.com/office/drawing/2014/main" id="{53E0B294-4DA9-475D-8B5B-323958B18770}"/>
                </a:ext>
              </a:extLst>
            </p:cNvPr>
            <p:cNvSpPr>
              <a:spLocks noChangeAspect="1"/>
            </p:cNvSpPr>
            <p:nvPr/>
          </p:nvSpPr>
          <p:spPr bwMode="auto">
            <a:xfrm>
              <a:off x="9273302" y="2046197"/>
              <a:ext cx="1426282" cy="1426282"/>
            </a:xfrm>
            <a:prstGeom prst="ellipse">
              <a:avLst/>
            </a:prstGeom>
            <a:noFill/>
            <a:ln w="22225" cap="flat" cmpd="sng" algn="ctr">
              <a:solidFill>
                <a:srgbClr val="0478D4"/>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69193" fontAlgn="base">
                <a:spcBef>
                  <a:spcPct val="0"/>
                </a:spcBef>
                <a:spcAft>
                  <a:spcPct val="0"/>
                </a:spcAft>
                <a:defRPr/>
              </a:pPr>
              <a:endParaRPr lang="en-US" sz="2399" kern="0">
                <a:solidFill>
                  <a:srgbClr val="505050"/>
                </a:solidFill>
                <a:latin typeface="Segoe UI" panose="020B0502040204020203" pitchFamily="34" charset="0"/>
                <a:cs typeface="Segoe UI" panose="020B0502040204020203" pitchFamily="34" charset="0"/>
                <a:sym typeface="Segoe UI Semibold"/>
              </a:endParaRPr>
            </a:p>
          </p:txBody>
        </p:sp>
        <p:sp>
          <p:nvSpPr>
            <p:cNvPr id="173" name="Freeform: Shape 172">
              <a:extLst>
                <a:ext uri="{FF2B5EF4-FFF2-40B4-BE49-F238E27FC236}">
                  <a16:creationId xmlns:a16="http://schemas.microsoft.com/office/drawing/2014/main" id="{6372C9D9-1D8D-4E8A-90FD-D8A5E60C305F}"/>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noFill/>
            <a:ln w="12700">
              <a:solidFill>
                <a:srgbClr val="0478D4"/>
              </a:solidFill>
            </a:ln>
          </p:spPr>
          <p:txBody>
            <a:bodyPr vert="horz" wrap="square" lIns="93211" tIns="46605" rIns="93211" bIns="46605" numCol="1" anchor="t" anchorCtr="0" compatLnSpc="1">
              <a:prstTxWarp prst="textNoShape">
                <a:avLst/>
              </a:prstTxWarp>
              <a:noAutofit/>
            </a:bodyPr>
            <a:lstStyle/>
            <a:p>
              <a:pPr defTabSz="932227">
                <a:defRPr/>
              </a:pPr>
              <a:endParaRPr lang="en-US" sz="3999">
                <a:solidFill>
                  <a:srgbClr val="505050"/>
                </a:solidFill>
                <a:latin typeface="Segoe UI" panose="020B0502040204020203" pitchFamily="34" charset="0"/>
                <a:cs typeface="Segoe UI" panose="020B0502040204020203" pitchFamily="34" charset="0"/>
                <a:sym typeface="Segoe UI Semibold"/>
              </a:endParaRPr>
            </a:p>
          </p:txBody>
        </p:sp>
      </p:grpSp>
      <p:sp>
        <p:nvSpPr>
          <p:cNvPr id="174" name="Rectangle: Rounded Corners 173">
            <a:extLst>
              <a:ext uri="{FF2B5EF4-FFF2-40B4-BE49-F238E27FC236}">
                <a16:creationId xmlns:a16="http://schemas.microsoft.com/office/drawing/2014/main" id="{CFAD6029-BB8E-436B-B317-492B06B75812}"/>
              </a:ext>
            </a:extLst>
          </p:cNvPr>
          <p:cNvSpPr/>
          <p:nvPr/>
        </p:nvSpPr>
        <p:spPr>
          <a:xfrm>
            <a:off x="2043653" y="2842939"/>
            <a:ext cx="1047894" cy="778522"/>
          </a:xfrm>
          <a:prstGeom prst="roundRect">
            <a:avLst/>
          </a:prstGeom>
          <a:solidFill>
            <a:srgbClr val="7030A0"/>
          </a:solidFill>
          <a:ln w="12700" cap="flat" cmpd="sng" algn="ctr">
            <a:noFill/>
            <a:prstDash val="solid"/>
            <a:miter lim="800000"/>
          </a:ln>
          <a:effectLst/>
        </p:spPr>
        <p:txBody>
          <a:bodyPr rtlCol="0" anchor="ctr"/>
          <a:lstStyle/>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Field Gateways</a:t>
            </a:r>
          </a:p>
        </p:txBody>
      </p:sp>
      <p:sp>
        <p:nvSpPr>
          <p:cNvPr id="175" name="Rectangle: Rounded Corners 174">
            <a:extLst>
              <a:ext uri="{FF2B5EF4-FFF2-40B4-BE49-F238E27FC236}">
                <a16:creationId xmlns:a16="http://schemas.microsoft.com/office/drawing/2014/main" id="{A162CEA1-1ABE-4CAD-9EEE-392592CB1B93}"/>
              </a:ext>
            </a:extLst>
          </p:cNvPr>
          <p:cNvSpPr/>
          <p:nvPr/>
        </p:nvSpPr>
        <p:spPr>
          <a:xfrm>
            <a:off x="851334" y="2842939"/>
            <a:ext cx="912731" cy="353518"/>
          </a:xfrm>
          <a:prstGeom prst="roundRect">
            <a:avLst/>
          </a:prstGeom>
          <a:solidFill>
            <a:srgbClr val="7030A0"/>
          </a:solidFill>
          <a:ln w="12700" cap="flat" cmpd="sng" algn="ctr">
            <a:noFill/>
            <a:prstDash val="solid"/>
            <a:miter lim="800000"/>
          </a:ln>
          <a:effectLst/>
        </p:spPr>
        <p:txBody>
          <a:bodyPr rtlCol="0" anchor="ctr"/>
          <a:lstStyle/>
          <a:p>
            <a:pPr algn="ctr" defTabSz="914126">
              <a:defRPr/>
            </a:pPr>
            <a:r>
              <a:rPr lang="en-AU" sz="1000">
                <a:solidFill>
                  <a:prstClr val="white"/>
                </a:solidFill>
                <a:latin typeface="Segoe UI" panose="020B0502040204020203" pitchFamily="34" charset="0"/>
                <a:cs typeface="Segoe UI" panose="020B0502040204020203" pitchFamily="34" charset="0"/>
                <a:sym typeface="Segoe UI Semibold"/>
              </a:rPr>
              <a:t>Constrained Devices</a:t>
            </a:r>
          </a:p>
        </p:txBody>
      </p:sp>
      <p:sp>
        <p:nvSpPr>
          <p:cNvPr id="176" name="Rectangle: Rounded Corners 175">
            <a:extLst>
              <a:ext uri="{FF2B5EF4-FFF2-40B4-BE49-F238E27FC236}">
                <a16:creationId xmlns:a16="http://schemas.microsoft.com/office/drawing/2014/main" id="{14998521-474F-4EA3-A226-B2BA75C8BDE9}"/>
              </a:ext>
            </a:extLst>
          </p:cNvPr>
          <p:cNvSpPr/>
          <p:nvPr/>
        </p:nvSpPr>
        <p:spPr>
          <a:xfrm>
            <a:off x="851334" y="3267944"/>
            <a:ext cx="920252" cy="353518"/>
          </a:xfrm>
          <a:prstGeom prst="roundRect">
            <a:avLst/>
          </a:prstGeom>
          <a:solidFill>
            <a:srgbClr val="7030A0"/>
          </a:solidFill>
          <a:ln w="12700" cap="flat" cmpd="sng" algn="ctr">
            <a:noFill/>
            <a:prstDash val="solid"/>
            <a:miter lim="800000"/>
          </a:ln>
          <a:effectLst/>
        </p:spPr>
        <p:txBody>
          <a:bodyPr rtlCol="0" anchor="ctr"/>
          <a:lstStyle/>
          <a:p>
            <a:pPr algn="ctr" defTabSz="914126">
              <a:defRPr/>
            </a:pPr>
            <a:r>
              <a:rPr lang="en-AU" sz="1000">
                <a:solidFill>
                  <a:prstClr val="white"/>
                </a:solidFill>
                <a:latin typeface="Segoe UI" panose="020B0502040204020203" pitchFamily="34" charset="0"/>
                <a:cs typeface="Segoe UI" panose="020B0502040204020203" pitchFamily="34" charset="0"/>
                <a:sym typeface="Segoe UI Semibold"/>
              </a:rPr>
              <a:t>Constrained Devices</a:t>
            </a:r>
          </a:p>
        </p:txBody>
      </p:sp>
      <p:cxnSp>
        <p:nvCxnSpPr>
          <p:cNvPr id="177" name="Straight Arrow Connector 176">
            <a:extLst>
              <a:ext uri="{FF2B5EF4-FFF2-40B4-BE49-F238E27FC236}">
                <a16:creationId xmlns:a16="http://schemas.microsoft.com/office/drawing/2014/main" id="{EC87BA0E-C393-4820-B581-23C570E99BC7}"/>
              </a:ext>
            </a:extLst>
          </p:cNvPr>
          <p:cNvCxnSpPr>
            <a:cxnSpLocks/>
          </p:cNvCxnSpPr>
          <p:nvPr/>
        </p:nvCxnSpPr>
        <p:spPr>
          <a:xfrm>
            <a:off x="3091547" y="3267945"/>
            <a:ext cx="386556" cy="23357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779F9217-311E-48FC-92DD-62337BDEEA8E}"/>
              </a:ext>
            </a:extLst>
          </p:cNvPr>
          <p:cNvCxnSpPr>
            <a:cxnSpLocks/>
          </p:cNvCxnSpPr>
          <p:nvPr/>
        </p:nvCxnSpPr>
        <p:spPr>
          <a:xfrm>
            <a:off x="1777897" y="3034131"/>
            <a:ext cx="255874" cy="7705"/>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179" name="Rectangle: Rounded Corners 178">
            <a:extLst>
              <a:ext uri="{FF2B5EF4-FFF2-40B4-BE49-F238E27FC236}">
                <a16:creationId xmlns:a16="http://schemas.microsoft.com/office/drawing/2014/main" id="{1DF2C455-7DD1-4E1C-B69E-AEB55DDB92FF}"/>
              </a:ext>
            </a:extLst>
          </p:cNvPr>
          <p:cNvSpPr/>
          <p:nvPr/>
        </p:nvSpPr>
        <p:spPr>
          <a:xfrm>
            <a:off x="2032083" y="3923063"/>
            <a:ext cx="1059465" cy="778522"/>
          </a:xfrm>
          <a:prstGeom prst="roundRect">
            <a:avLst/>
          </a:prstGeom>
          <a:solidFill>
            <a:srgbClr val="C55A11"/>
          </a:solidFill>
          <a:ln w="12700" cap="flat" cmpd="sng" algn="ctr">
            <a:noFill/>
            <a:prstDash val="solid"/>
            <a:miter lim="800000"/>
          </a:ln>
          <a:effectLst/>
        </p:spPr>
        <p:txBody>
          <a:bodyPr rtlCol="0" anchor="ctr"/>
          <a:lstStyle/>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Intelligent</a:t>
            </a:r>
          </a:p>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Edge</a:t>
            </a:r>
          </a:p>
        </p:txBody>
      </p:sp>
      <p:sp>
        <p:nvSpPr>
          <p:cNvPr id="180" name="Oval 179">
            <a:extLst>
              <a:ext uri="{FF2B5EF4-FFF2-40B4-BE49-F238E27FC236}">
                <a16:creationId xmlns:a16="http://schemas.microsoft.com/office/drawing/2014/main" id="{F5251FA6-DBF6-4E32-AE86-EC39AB73B28E}"/>
              </a:ext>
            </a:extLst>
          </p:cNvPr>
          <p:cNvSpPr/>
          <p:nvPr/>
        </p:nvSpPr>
        <p:spPr bwMode="auto">
          <a:xfrm>
            <a:off x="1283642" y="1478592"/>
            <a:ext cx="1058102" cy="1058102"/>
          </a:xfrm>
          <a:prstGeom prst="ellipse">
            <a:avLst/>
          </a:prstGeom>
          <a:solidFill>
            <a:srgbClr val="00B050"/>
          </a:solidFill>
          <a:ln w="12700" cap="flat" cmpd="sng" algn="ctr">
            <a:solidFill>
              <a:sysClr val="window" lastClr="FFFFFF"/>
            </a:solid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IoT Devices</a:t>
            </a:r>
          </a:p>
        </p:txBody>
      </p:sp>
      <p:sp>
        <p:nvSpPr>
          <p:cNvPr id="181" name="Rectangle 180">
            <a:extLst>
              <a:ext uri="{FF2B5EF4-FFF2-40B4-BE49-F238E27FC236}">
                <a16:creationId xmlns:a16="http://schemas.microsoft.com/office/drawing/2014/main" id="{EDF6DFB8-0465-4EF1-BED5-98BF5AB1F272}"/>
              </a:ext>
            </a:extLst>
          </p:cNvPr>
          <p:cNvSpPr/>
          <p:nvPr/>
        </p:nvSpPr>
        <p:spPr>
          <a:xfrm>
            <a:off x="2421681" y="1795718"/>
            <a:ext cx="919556" cy="409460"/>
          </a:xfrm>
          <a:prstGeom prst="rect">
            <a:avLst/>
          </a:prstGeom>
          <a:noFill/>
          <a:ln w="12700" cap="flat" cmpd="sng" algn="ctr">
            <a:noFill/>
            <a:prstDash val="solid"/>
            <a:miter lim="800000"/>
          </a:ln>
          <a:effectLst/>
        </p:spPr>
        <p:txBody>
          <a:bodyPr rtlCol="0" anchor="ctr"/>
          <a:lstStyle/>
          <a:p>
            <a:pPr algn="ctr" defTabSz="914126">
              <a:defRPr/>
            </a:pPr>
            <a:r>
              <a:rPr lang="en-AU" sz="1100">
                <a:solidFill>
                  <a:prstClr val="black"/>
                </a:solidFill>
                <a:latin typeface="Segoe UI" panose="020B0502040204020203" pitchFamily="34" charset="0"/>
                <a:cs typeface="Segoe UI" panose="020B0502040204020203" pitchFamily="34" charset="0"/>
                <a:sym typeface="Segoe UI Semibold"/>
              </a:rPr>
              <a:t>Custom</a:t>
            </a:r>
          </a:p>
          <a:p>
            <a:pPr algn="ctr" defTabSz="914126">
              <a:defRPr/>
            </a:pPr>
            <a:r>
              <a:rPr lang="en-AU" sz="1100">
                <a:solidFill>
                  <a:prstClr val="black"/>
                </a:solidFill>
                <a:latin typeface="Segoe UI" panose="020B0502040204020203" pitchFamily="34" charset="0"/>
                <a:cs typeface="Segoe UI" panose="020B0502040204020203" pitchFamily="34" charset="0"/>
                <a:sym typeface="Segoe UI Semibold"/>
              </a:rPr>
              <a:t> Protocols</a:t>
            </a:r>
          </a:p>
        </p:txBody>
      </p:sp>
      <p:sp>
        <p:nvSpPr>
          <p:cNvPr id="182" name="Rectangle: Rounded Corners 181">
            <a:extLst>
              <a:ext uri="{FF2B5EF4-FFF2-40B4-BE49-F238E27FC236}">
                <a16:creationId xmlns:a16="http://schemas.microsoft.com/office/drawing/2014/main" id="{D3E6D136-2189-4506-B09C-7DD299FEA796}"/>
              </a:ext>
            </a:extLst>
          </p:cNvPr>
          <p:cNvSpPr/>
          <p:nvPr/>
        </p:nvSpPr>
        <p:spPr>
          <a:xfrm>
            <a:off x="3340713" y="1692060"/>
            <a:ext cx="1047894" cy="625768"/>
          </a:xfrm>
          <a:prstGeom prst="roundRect">
            <a:avLst/>
          </a:prstGeom>
          <a:solidFill>
            <a:srgbClr val="00B050"/>
          </a:solidFill>
          <a:ln w="12700" cap="flat" cmpd="sng" algn="ctr">
            <a:noFill/>
            <a:prstDash val="solid"/>
            <a:miter lim="800000"/>
          </a:ln>
          <a:effectLst/>
        </p:spPr>
        <p:txBody>
          <a:bodyPr rtlCol="0" anchor="ctr"/>
          <a:lstStyle/>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Custom</a:t>
            </a:r>
          </a:p>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Cloud Gateways</a:t>
            </a:r>
          </a:p>
        </p:txBody>
      </p:sp>
      <p:cxnSp>
        <p:nvCxnSpPr>
          <p:cNvPr id="183" name="Straight Arrow Connector 182">
            <a:extLst>
              <a:ext uri="{FF2B5EF4-FFF2-40B4-BE49-F238E27FC236}">
                <a16:creationId xmlns:a16="http://schemas.microsoft.com/office/drawing/2014/main" id="{3DE76813-95AB-4DF4-A57D-37DEC215A923}"/>
              </a:ext>
            </a:extLst>
          </p:cNvPr>
          <p:cNvCxnSpPr>
            <a:cxnSpLocks/>
          </p:cNvCxnSpPr>
          <p:nvPr/>
        </p:nvCxnSpPr>
        <p:spPr>
          <a:xfrm flipV="1">
            <a:off x="2341745" y="2000449"/>
            <a:ext cx="999493" cy="719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84" name="Straight Arrow Connector 183">
            <a:extLst>
              <a:ext uri="{FF2B5EF4-FFF2-40B4-BE49-F238E27FC236}">
                <a16:creationId xmlns:a16="http://schemas.microsoft.com/office/drawing/2014/main" id="{BEFBE9DD-4556-4C2E-81D4-35C65858B8C5}"/>
              </a:ext>
            </a:extLst>
          </p:cNvPr>
          <p:cNvCxnSpPr>
            <a:cxnSpLocks/>
          </p:cNvCxnSpPr>
          <p:nvPr/>
        </p:nvCxnSpPr>
        <p:spPr>
          <a:xfrm>
            <a:off x="3864660" y="2317828"/>
            <a:ext cx="142" cy="105534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85" name="Straight Arrow Connector 184">
            <a:extLst>
              <a:ext uri="{FF2B5EF4-FFF2-40B4-BE49-F238E27FC236}">
                <a16:creationId xmlns:a16="http://schemas.microsoft.com/office/drawing/2014/main" id="{5600C90A-76A7-4508-8768-81B6F5EE9254}"/>
              </a:ext>
            </a:extLst>
          </p:cNvPr>
          <p:cNvCxnSpPr>
            <a:cxnSpLocks/>
          </p:cNvCxnSpPr>
          <p:nvPr/>
        </p:nvCxnSpPr>
        <p:spPr>
          <a:xfrm>
            <a:off x="1777897" y="3452768"/>
            <a:ext cx="255874" cy="770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86" name="Straight Arrow Connector 185">
            <a:extLst>
              <a:ext uri="{FF2B5EF4-FFF2-40B4-BE49-F238E27FC236}">
                <a16:creationId xmlns:a16="http://schemas.microsoft.com/office/drawing/2014/main" id="{C8A65B6A-CD3A-44B4-81B5-ED6A718403B2}"/>
              </a:ext>
            </a:extLst>
          </p:cNvPr>
          <p:cNvCxnSpPr>
            <a:cxnSpLocks/>
          </p:cNvCxnSpPr>
          <p:nvPr/>
        </p:nvCxnSpPr>
        <p:spPr>
          <a:xfrm flipV="1">
            <a:off x="3099168" y="4263249"/>
            <a:ext cx="211735" cy="69838"/>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187" name="Rectangle: Rounded Corners 186">
            <a:extLst>
              <a:ext uri="{FF2B5EF4-FFF2-40B4-BE49-F238E27FC236}">
                <a16:creationId xmlns:a16="http://schemas.microsoft.com/office/drawing/2014/main" id="{14AC6151-51E9-4930-A3D1-BDF68A392F26}"/>
              </a:ext>
            </a:extLst>
          </p:cNvPr>
          <p:cNvSpPr/>
          <p:nvPr/>
        </p:nvSpPr>
        <p:spPr>
          <a:xfrm>
            <a:off x="858856" y="3923062"/>
            <a:ext cx="912731" cy="353518"/>
          </a:xfrm>
          <a:prstGeom prst="roundRect">
            <a:avLst/>
          </a:prstGeom>
          <a:solidFill>
            <a:srgbClr val="C55A11"/>
          </a:solidFill>
          <a:ln w="12700" cap="flat" cmpd="sng" algn="ctr">
            <a:noFill/>
            <a:prstDash val="solid"/>
            <a:miter lim="800000"/>
          </a:ln>
          <a:effectLst/>
        </p:spPr>
        <p:txBody>
          <a:bodyPr rtlCol="0" anchor="ctr"/>
          <a:lstStyle/>
          <a:p>
            <a:pPr algn="ctr" defTabSz="914126">
              <a:defRPr/>
            </a:pPr>
            <a:r>
              <a:rPr lang="en-AU" sz="1000">
                <a:solidFill>
                  <a:prstClr val="white"/>
                </a:solidFill>
                <a:latin typeface="Segoe UI" panose="020B0502040204020203" pitchFamily="34" charset="0"/>
                <a:cs typeface="Segoe UI" panose="020B0502040204020203" pitchFamily="34" charset="0"/>
                <a:sym typeface="Segoe UI Semibold"/>
              </a:rPr>
              <a:t>Edge Devices</a:t>
            </a:r>
          </a:p>
        </p:txBody>
      </p:sp>
      <p:sp>
        <p:nvSpPr>
          <p:cNvPr id="188" name="Rectangle: Rounded Corners 187">
            <a:extLst>
              <a:ext uri="{FF2B5EF4-FFF2-40B4-BE49-F238E27FC236}">
                <a16:creationId xmlns:a16="http://schemas.microsoft.com/office/drawing/2014/main" id="{3D0B110B-CA35-4FBB-8EFD-EB65144B58D7}"/>
              </a:ext>
            </a:extLst>
          </p:cNvPr>
          <p:cNvSpPr/>
          <p:nvPr/>
        </p:nvSpPr>
        <p:spPr>
          <a:xfrm>
            <a:off x="858856" y="4348067"/>
            <a:ext cx="920252" cy="353518"/>
          </a:xfrm>
          <a:prstGeom prst="roundRect">
            <a:avLst/>
          </a:prstGeom>
          <a:solidFill>
            <a:srgbClr val="C55A11"/>
          </a:solidFill>
          <a:ln w="12700" cap="flat" cmpd="sng" algn="ctr">
            <a:noFill/>
            <a:prstDash val="solid"/>
            <a:miter lim="800000"/>
          </a:ln>
          <a:effectLst/>
        </p:spPr>
        <p:txBody>
          <a:bodyPr rtlCol="0" anchor="ctr"/>
          <a:lstStyle/>
          <a:p>
            <a:pPr algn="ctr" defTabSz="914126">
              <a:defRPr/>
            </a:pPr>
            <a:r>
              <a:rPr lang="en-AU" sz="1000">
                <a:solidFill>
                  <a:prstClr val="white"/>
                </a:solidFill>
                <a:latin typeface="Segoe UI" panose="020B0502040204020203" pitchFamily="34" charset="0"/>
                <a:cs typeface="Segoe UI" panose="020B0502040204020203" pitchFamily="34" charset="0"/>
                <a:sym typeface="Segoe UI Semibold"/>
              </a:rPr>
              <a:t>Edge Devices</a:t>
            </a:r>
          </a:p>
        </p:txBody>
      </p:sp>
      <p:cxnSp>
        <p:nvCxnSpPr>
          <p:cNvPr id="189" name="Straight Arrow Connector 188">
            <a:extLst>
              <a:ext uri="{FF2B5EF4-FFF2-40B4-BE49-F238E27FC236}">
                <a16:creationId xmlns:a16="http://schemas.microsoft.com/office/drawing/2014/main" id="{998B98AA-9E52-42C4-A78A-AB6DE9301547}"/>
              </a:ext>
            </a:extLst>
          </p:cNvPr>
          <p:cNvCxnSpPr>
            <a:cxnSpLocks/>
          </p:cNvCxnSpPr>
          <p:nvPr/>
        </p:nvCxnSpPr>
        <p:spPr>
          <a:xfrm>
            <a:off x="1764064" y="4115316"/>
            <a:ext cx="255874" cy="770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90" name="Straight Arrow Connector 189">
            <a:extLst>
              <a:ext uri="{FF2B5EF4-FFF2-40B4-BE49-F238E27FC236}">
                <a16:creationId xmlns:a16="http://schemas.microsoft.com/office/drawing/2014/main" id="{4105D59F-443F-4871-9E51-8C192A495138}"/>
              </a:ext>
            </a:extLst>
          </p:cNvPr>
          <p:cNvCxnSpPr>
            <a:cxnSpLocks/>
          </p:cNvCxnSpPr>
          <p:nvPr/>
        </p:nvCxnSpPr>
        <p:spPr>
          <a:xfrm>
            <a:off x="1764064" y="4514903"/>
            <a:ext cx="255874" cy="7705"/>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48" name="Group 47">
            <a:extLst>
              <a:ext uri="{FF2B5EF4-FFF2-40B4-BE49-F238E27FC236}">
                <a16:creationId xmlns:a16="http://schemas.microsoft.com/office/drawing/2014/main" id="{54976302-9393-4E95-9588-336F1F3EF87F}"/>
              </a:ext>
            </a:extLst>
          </p:cNvPr>
          <p:cNvGrpSpPr/>
          <p:nvPr/>
        </p:nvGrpSpPr>
        <p:grpSpPr>
          <a:xfrm>
            <a:off x="2048376" y="6047952"/>
            <a:ext cx="450060" cy="575298"/>
            <a:chOff x="3041653" y="4644257"/>
            <a:chExt cx="1318030" cy="1684798"/>
          </a:xfrm>
        </p:grpSpPr>
        <p:sp>
          <p:nvSpPr>
            <p:cNvPr id="49" name="Oval 48">
              <a:extLst>
                <a:ext uri="{FF2B5EF4-FFF2-40B4-BE49-F238E27FC236}">
                  <a16:creationId xmlns:a16="http://schemas.microsoft.com/office/drawing/2014/main" id="{3EB3031F-BE29-4559-BBCA-F743449C485C}"/>
                </a:ext>
              </a:extLst>
            </p:cNvPr>
            <p:cNvSpPr/>
            <p:nvPr/>
          </p:nvSpPr>
          <p:spPr bwMode="auto">
            <a:xfrm>
              <a:off x="3070081" y="4644257"/>
              <a:ext cx="1261176" cy="1261176"/>
            </a:xfrm>
            <a:prstGeom prst="ellipse">
              <a:avLst/>
            </a:prstGeom>
            <a:noFill/>
            <a:ln w="19050">
              <a:solidFill>
                <a:srgbClr val="04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799">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sym typeface="Segoe UI Semibold"/>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2700000">
              <a:off x="3041653" y="5011025"/>
              <a:ext cx="1318030" cy="1318030"/>
              <a:chOff x="2059298" y="4518808"/>
              <a:chExt cx="914400" cy="914400"/>
            </a:xfrm>
          </p:grpSpPr>
          <p:sp>
            <p:nvSpPr>
              <p:cNvPr id="52" name="Arc 51">
                <a:extLst>
                  <a:ext uri="{FF2B5EF4-FFF2-40B4-BE49-F238E27FC236}">
                    <a16:creationId xmlns:a16="http://schemas.microsoft.com/office/drawing/2014/main" id="{34B27B67-8AC6-4E17-83B0-739D1F0C6BCB}"/>
                  </a:ext>
                </a:extLst>
              </p:cNvPr>
              <p:cNvSpPr/>
              <p:nvPr/>
            </p:nvSpPr>
            <p:spPr>
              <a:xfrm>
                <a:off x="2059298" y="4518808"/>
                <a:ext cx="914400" cy="914400"/>
              </a:xfrm>
              <a:prstGeom prst="arc">
                <a:avLst/>
              </a:prstGeom>
              <a:ln w="12700">
                <a:solidFill>
                  <a:srgbClr val="04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Segoe UI" panose="020B0502040204020203" pitchFamily="34" charset="0"/>
                  <a:cs typeface="Segoe UI" panose="020B0502040204020203" pitchFamily="34" charset="0"/>
                  <a:sym typeface="Segoe UI Semibold"/>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75" y="4744664"/>
                <a:ext cx="457200" cy="457200"/>
              </a:xfrm>
              <a:prstGeom prst="arc">
                <a:avLst/>
              </a:prstGeom>
              <a:ln w="12700">
                <a:solidFill>
                  <a:srgbClr val="04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Segoe UI" panose="020B0502040204020203" pitchFamily="34" charset="0"/>
                  <a:cs typeface="Segoe UI" panose="020B0502040204020203" pitchFamily="34" charset="0"/>
                  <a:sym typeface="Segoe UI Semibold"/>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8" y="4630364"/>
                <a:ext cx="685800" cy="685800"/>
              </a:xfrm>
              <a:prstGeom prst="arc">
                <a:avLst/>
              </a:prstGeom>
              <a:ln w="12700">
                <a:solidFill>
                  <a:srgbClr val="04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Segoe UI" panose="020B0502040204020203" pitchFamily="34" charset="0"/>
                  <a:cs typeface="Segoe UI" panose="020B0502040204020203" pitchFamily="34" charset="0"/>
                  <a:sym typeface="Segoe UI Semibold"/>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8" y="4860758"/>
                <a:ext cx="111450" cy="111450"/>
              </a:xfrm>
              <a:prstGeom prst="ellipse">
                <a:avLst/>
              </a:prstGeom>
              <a:noFill/>
              <a:ln w="12700">
                <a:solidFill>
                  <a:srgbClr val="04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endParaRPr>
              </a:p>
            </p:txBody>
          </p:sp>
        </p:grpSp>
      </p:grpSp>
    </p:spTree>
    <p:extLst>
      <p:ext uri="{BB962C8B-B14F-4D97-AF65-F5344CB8AC3E}">
        <p14:creationId xmlns:p14="http://schemas.microsoft.com/office/powerpoint/2010/main" val="224528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53" grpId="0"/>
      <p:bldP spid="154" grpId="0"/>
      <p:bldP spid="155" grpId="0"/>
      <p:bldP spid="156" grpId="0"/>
      <p:bldP spid="158" grpId="0"/>
      <p:bldP spid="160" grpId="0" animBg="1"/>
      <p:bldP spid="161" grpId="0"/>
      <p:bldP spid="162" grpId="0" animBg="1"/>
      <p:bldP spid="163" grpId="0" animBg="1"/>
      <p:bldP spid="164" grpId="0" animBg="1"/>
      <p:bldP spid="165" grpId="0" animBg="1"/>
      <p:bldP spid="174" grpId="0" animBg="1"/>
      <p:bldP spid="175" grpId="0" animBg="1"/>
      <p:bldP spid="176" grpId="0" animBg="1"/>
      <p:bldP spid="179" grpId="0" animBg="1"/>
      <p:bldP spid="180" grpId="0" animBg="1"/>
      <p:bldP spid="181" grpId="0"/>
      <p:bldP spid="182" grpId="0" animBg="1"/>
      <p:bldP spid="187" grpId="0" animBg="1"/>
      <p:bldP spid="18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B401C60-694E-478D-9367-8FB64475E126}"/>
              </a:ext>
            </a:extLst>
          </p:cNvPr>
          <p:cNvGraphicFramePr/>
          <p:nvPr/>
        </p:nvGraphicFramePr>
        <p:xfrm>
          <a:off x="270066" y="1189496"/>
          <a:ext cx="11651869" cy="4948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8E29CEF-A27F-43AF-ABD5-8CE844B41AAF}"/>
              </a:ext>
            </a:extLst>
          </p:cNvPr>
          <p:cNvGrpSpPr/>
          <p:nvPr/>
        </p:nvGrpSpPr>
        <p:grpSpPr>
          <a:xfrm>
            <a:off x="5003436" y="1494704"/>
            <a:ext cx="2187372" cy="1651358"/>
            <a:chOff x="779721" y="1552353"/>
            <a:chExt cx="2863702" cy="2161954"/>
          </a:xfrm>
        </p:grpSpPr>
        <p:sp>
          <p:nvSpPr>
            <p:cNvPr id="6" name="Rectangle: Rounded Corners 5">
              <a:extLst>
                <a:ext uri="{FF2B5EF4-FFF2-40B4-BE49-F238E27FC236}">
                  <a16:creationId xmlns:a16="http://schemas.microsoft.com/office/drawing/2014/main" id="{2F3102B4-BC2A-4647-B542-3E60A815A492}"/>
                </a:ext>
              </a:extLst>
            </p:cNvPr>
            <p:cNvSpPr/>
            <p:nvPr/>
          </p:nvSpPr>
          <p:spPr bwMode="auto">
            <a:xfrm>
              <a:off x="1046313" y="2288963"/>
              <a:ext cx="1431852" cy="1290084"/>
            </a:xfrm>
            <a:prstGeom prst="roundRect">
              <a:avLst/>
            </a:prstGeom>
            <a:solidFill>
              <a:schemeClr val="bg1">
                <a:lumMod val="20000"/>
                <a:lumOff val="80000"/>
              </a:schemeClr>
            </a:solidFill>
            <a:ln>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solidFill>
                    <a:srgbClr val="505050">
                      <a:lumMod val="50000"/>
                    </a:srgbClr>
                  </a:solidFill>
                  <a:latin typeface="Segoe UI"/>
                </a:rPr>
                <a:t>Factory</a:t>
              </a:r>
            </a:p>
            <a:p>
              <a:pPr algn="ctr" defTabSz="932293" fontAlgn="base">
                <a:spcBef>
                  <a:spcPct val="0"/>
                </a:spcBef>
                <a:spcAft>
                  <a:spcPct val="0"/>
                </a:spcAft>
              </a:pPr>
              <a:endParaRPr lang="en-US" sz="1600">
                <a:solidFill>
                  <a:srgbClr val="505050">
                    <a:lumMod val="50000"/>
                  </a:srgbClr>
                </a:solidFill>
                <a:latin typeface="Segoe UI"/>
              </a:endParaRPr>
            </a:p>
            <a:p>
              <a:pPr algn="ctr" defTabSz="932293" fontAlgn="base">
                <a:spcBef>
                  <a:spcPct val="0"/>
                </a:spcBef>
                <a:spcAft>
                  <a:spcPct val="0"/>
                </a:spcAft>
              </a:pPr>
              <a:endParaRPr lang="en-US" sz="1600">
                <a:solidFill>
                  <a:srgbClr val="505050">
                    <a:lumMod val="50000"/>
                  </a:srgbClr>
                </a:solidFill>
                <a:latin typeface="Segoe UI"/>
              </a:endParaRPr>
            </a:p>
            <a:p>
              <a:pPr algn="ctr" defTabSz="932293" fontAlgn="base">
                <a:spcBef>
                  <a:spcPct val="0"/>
                </a:spcBef>
                <a:spcAft>
                  <a:spcPct val="0"/>
                </a:spcAft>
              </a:pPr>
              <a:endParaRPr lang="en-US" sz="1600">
                <a:solidFill>
                  <a:srgbClr val="505050">
                    <a:lumMod val="50000"/>
                  </a:srgbClr>
                </a:solidFill>
                <a:latin typeface="Segoe UI"/>
              </a:endParaRPr>
            </a:p>
          </p:txBody>
        </p:sp>
        <p:sp>
          <p:nvSpPr>
            <p:cNvPr id="7" name="Rectangle 6">
              <a:extLst>
                <a:ext uri="{FF2B5EF4-FFF2-40B4-BE49-F238E27FC236}">
                  <a16:creationId xmlns:a16="http://schemas.microsoft.com/office/drawing/2014/main" id="{7E73DA47-96ED-452D-9547-19C651868CBB}"/>
                </a:ext>
              </a:extLst>
            </p:cNvPr>
            <p:cNvSpPr/>
            <p:nvPr/>
          </p:nvSpPr>
          <p:spPr bwMode="auto">
            <a:xfrm>
              <a:off x="779721" y="1552353"/>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pic>
          <p:nvPicPr>
            <p:cNvPr id="8" name="Graphic 7">
              <a:extLst>
                <a:ext uri="{FF2B5EF4-FFF2-40B4-BE49-F238E27FC236}">
                  <a16:creationId xmlns:a16="http://schemas.microsoft.com/office/drawing/2014/main" id="{B8735D50-8D13-4973-8470-63A2718AE0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195" y="2839699"/>
              <a:ext cx="693564" cy="693564"/>
            </a:xfrm>
            <a:prstGeom prst="rect">
              <a:avLst/>
            </a:prstGeom>
          </p:spPr>
        </p:pic>
        <p:pic>
          <p:nvPicPr>
            <p:cNvPr id="9" name="Graphic 8">
              <a:extLst>
                <a:ext uri="{FF2B5EF4-FFF2-40B4-BE49-F238E27FC236}">
                  <a16:creationId xmlns:a16="http://schemas.microsoft.com/office/drawing/2014/main" id="{B942C7EF-ADDA-48AB-9E72-F8E6E9AF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15611" y="2839699"/>
              <a:ext cx="693564" cy="693564"/>
            </a:xfrm>
            <a:prstGeom prst="rect">
              <a:avLst/>
            </a:prstGeom>
          </p:spPr>
        </p:pic>
        <p:sp>
          <p:nvSpPr>
            <p:cNvPr id="10" name="Rectangle 9">
              <a:extLst>
                <a:ext uri="{FF2B5EF4-FFF2-40B4-BE49-F238E27FC236}">
                  <a16:creationId xmlns:a16="http://schemas.microsoft.com/office/drawing/2014/main" id="{EBDD00B0-664D-4A49-AD2A-19A0FBF3EA37}"/>
                </a:ext>
              </a:extLst>
            </p:cNvPr>
            <p:cNvSpPr/>
            <p:nvPr/>
          </p:nvSpPr>
          <p:spPr bwMode="auto">
            <a:xfrm>
              <a:off x="2211572" y="2527010"/>
              <a:ext cx="467833"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GW</a:t>
              </a:r>
            </a:p>
          </p:txBody>
        </p:sp>
        <p:sp>
          <p:nvSpPr>
            <p:cNvPr id="11" name="Cloud 10">
              <a:extLst>
                <a:ext uri="{FF2B5EF4-FFF2-40B4-BE49-F238E27FC236}">
                  <a16:creationId xmlns:a16="http://schemas.microsoft.com/office/drawing/2014/main" id="{A752495F-476C-44E5-A0BA-81E133099E81}"/>
                </a:ext>
              </a:extLst>
            </p:cNvPr>
            <p:cNvSpPr/>
            <p:nvPr/>
          </p:nvSpPr>
          <p:spPr bwMode="auto">
            <a:xfrm>
              <a:off x="2502195" y="1618169"/>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12" name="Connector: Elbow 11">
              <a:extLst>
                <a:ext uri="{FF2B5EF4-FFF2-40B4-BE49-F238E27FC236}">
                  <a16:creationId xmlns:a16="http://schemas.microsoft.com/office/drawing/2014/main" id="{B22C9005-2B2D-479F-A16D-89F4A6A2CCC9}"/>
                </a:ext>
              </a:extLst>
            </p:cNvPr>
            <p:cNvCxnSpPr>
              <a:cxnSpLocks/>
              <a:stCxn id="10" idx="3"/>
              <a:endCxn id="11" idx="1"/>
            </p:cNvCxnSpPr>
            <p:nvPr/>
          </p:nvCxnSpPr>
          <p:spPr>
            <a:xfrm flipV="1">
              <a:off x="2679405" y="2531595"/>
              <a:ext cx="279990"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1C449A0-5CB8-49F6-85B0-A9EA73193B83}"/>
                </a:ext>
              </a:extLst>
            </p:cNvPr>
            <p:cNvCxnSpPr>
              <a:cxnSpLocks/>
              <a:stCxn id="9" idx="0"/>
              <a:endCxn id="10" idx="1"/>
            </p:cNvCxnSpPr>
            <p:nvPr/>
          </p:nvCxnSpPr>
          <p:spPr>
            <a:xfrm rot="5400000" flipH="1" flipV="1">
              <a:off x="1934305" y="2562433"/>
              <a:ext cx="105354" cy="449179"/>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9B70359-7979-4680-9E87-2C8448D27623}"/>
                </a:ext>
              </a:extLst>
            </p:cNvPr>
            <p:cNvCxnSpPr>
              <a:cxnSpLocks/>
              <a:stCxn id="8" idx="0"/>
              <a:endCxn id="10" idx="1"/>
            </p:cNvCxnSpPr>
            <p:nvPr/>
          </p:nvCxnSpPr>
          <p:spPr>
            <a:xfrm rot="5400000" flipH="1" flipV="1">
              <a:off x="1715597" y="2343725"/>
              <a:ext cx="105354" cy="886595"/>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7CC930A-F1A5-4A57-A4C4-3CA246998D49}"/>
              </a:ext>
            </a:extLst>
          </p:cNvPr>
          <p:cNvGrpSpPr/>
          <p:nvPr/>
        </p:nvGrpSpPr>
        <p:grpSpPr>
          <a:xfrm>
            <a:off x="7321355" y="1544727"/>
            <a:ext cx="2192179" cy="1651358"/>
            <a:chOff x="4714561" y="1552353"/>
            <a:chExt cx="2869996" cy="2161954"/>
          </a:xfrm>
        </p:grpSpPr>
        <p:sp>
          <p:nvSpPr>
            <p:cNvPr id="16" name="Rectangle 15">
              <a:extLst>
                <a:ext uri="{FF2B5EF4-FFF2-40B4-BE49-F238E27FC236}">
                  <a16:creationId xmlns:a16="http://schemas.microsoft.com/office/drawing/2014/main" id="{1AADBE84-6381-40B7-9478-A2C48DAB196D}"/>
                </a:ext>
              </a:extLst>
            </p:cNvPr>
            <p:cNvSpPr/>
            <p:nvPr/>
          </p:nvSpPr>
          <p:spPr bwMode="auto">
            <a:xfrm>
              <a:off x="4720855" y="1552353"/>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17" name="Rectangle 16">
              <a:extLst>
                <a:ext uri="{FF2B5EF4-FFF2-40B4-BE49-F238E27FC236}">
                  <a16:creationId xmlns:a16="http://schemas.microsoft.com/office/drawing/2014/main" id="{3E2B4E34-4DF8-4F7C-83A1-A40FBE7C3AD6}"/>
                </a:ext>
              </a:extLst>
            </p:cNvPr>
            <p:cNvSpPr/>
            <p:nvPr/>
          </p:nvSpPr>
          <p:spPr bwMode="auto">
            <a:xfrm>
              <a:off x="6152706" y="2527010"/>
              <a:ext cx="467833"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PG</a:t>
              </a:r>
            </a:p>
          </p:txBody>
        </p:sp>
        <p:sp>
          <p:nvSpPr>
            <p:cNvPr id="18" name="Cloud 17">
              <a:extLst>
                <a:ext uri="{FF2B5EF4-FFF2-40B4-BE49-F238E27FC236}">
                  <a16:creationId xmlns:a16="http://schemas.microsoft.com/office/drawing/2014/main" id="{D3EADE2B-55AB-442E-8CDC-EC4D3ED6A46A}"/>
                </a:ext>
              </a:extLst>
            </p:cNvPr>
            <p:cNvSpPr/>
            <p:nvPr/>
          </p:nvSpPr>
          <p:spPr bwMode="auto">
            <a:xfrm>
              <a:off x="6443329" y="1618169"/>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19" name="Connector: Elbow 18">
              <a:extLst>
                <a:ext uri="{FF2B5EF4-FFF2-40B4-BE49-F238E27FC236}">
                  <a16:creationId xmlns:a16="http://schemas.microsoft.com/office/drawing/2014/main" id="{410359C0-9EE7-4B96-95EC-D28A7FCBE9C6}"/>
                </a:ext>
              </a:extLst>
            </p:cNvPr>
            <p:cNvCxnSpPr>
              <a:cxnSpLocks/>
              <a:stCxn id="17" idx="3"/>
              <a:endCxn id="18" idx="1"/>
            </p:cNvCxnSpPr>
            <p:nvPr/>
          </p:nvCxnSpPr>
          <p:spPr>
            <a:xfrm flipV="1">
              <a:off x="6620539" y="2531595"/>
              <a:ext cx="279990"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3A374039-D57C-4478-942A-0BA7ABF7B9C4}"/>
                </a:ext>
              </a:extLst>
            </p:cNvPr>
            <p:cNvCxnSpPr>
              <a:cxnSpLocks/>
              <a:stCxn id="22" idx="0"/>
              <a:endCxn id="17" idx="1"/>
            </p:cNvCxnSpPr>
            <p:nvPr/>
          </p:nvCxnSpPr>
          <p:spPr>
            <a:xfrm rot="5400000" flipH="1" flipV="1">
              <a:off x="5867451" y="2704637"/>
              <a:ext cx="255547" cy="314964"/>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2386026-A37A-4DE8-914C-9B6A05DC2837}"/>
                </a:ext>
              </a:extLst>
            </p:cNvPr>
            <p:cNvCxnSpPr>
              <a:cxnSpLocks/>
              <a:stCxn id="23" idx="0"/>
              <a:endCxn id="17" idx="1"/>
            </p:cNvCxnSpPr>
            <p:nvPr/>
          </p:nvCxnSpPr>
          <p:spPr>
            <a:xfrm rot="5400000" flipH="1" flipV="1">
              <a:off x="5633589" y="2294994"/>
              <a:ext cx="79765" cy="958469"/>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Car">
              <a:extLst>
                <a:ext uri="{FF2B5EF4-FFF2-40B4-BE49-F238E27FC236}">
                  <a16:creationId xmlns:a16="http://schemas.microsoft.com/office/drawing/2014/main" id="{3B71BA1B-D2EC-4F93-8027-AB7DCB8E4E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22778" y="2989892"/>
              <a:ext cx="629928" cy="629928"/>
            </a:xfrm>
            <a:prstGeom prst="rect">
              <a:avLst/>
            </a:prstGeom>
          </p:spPr>
        </p:pic>
        <p:pic>
          <p:nvPicPr>
            <p:cNvPr id="23" name="Graphic 22" descr="Car">
              <a:extLst>
                <a:ext uri="{FF2B5EF4-FFF2-40B4-BE49-F238E27FC236}">
                  <a16:creationId xmlns:a16="http://schemas.microsoft.com/office/drawing/2014/main" id="{130D380A-B0BE-4CC9-99AA-D376EE7967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79273" y="2814110"/>
              <a:ext cx="629928" cy="629928"/>
            </a:xfrm>
            <a:prstGeom prst="rect">
              <a:avLst/>
            </a:prstGeom>
          </p:spPr>
        </p:pic>
        <p:pic>
          <p:nvPicPr>
            <p:cNvPr id="24" name="Graphic 23" descr="Car">
              <a:extLst>
                <a:ext uri="{FF2B5EF4-FFF2-40B4-BE49-F238E27FC236}">
                  <a16:creationId xmlns:a16="http://schemas.microsoft.com/office/drawing/2014/main" id="{DA037881-2C72-4D74-84DC-02B37FA5A8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14561" y="2039504"/>
              <a:ext cx="629928" cy="629928"/>
            </a:xfrm>
            <a:prstGeom prst="rect">
              <a:avLst/>
            </a:prstGeom>
          </p:spPr>
        </p:pic>
        <p:pic>
          <p:nvPicPr>
            <p:cNvPr id="25" name="Graphic 24" descr="Car">
              <a:extLst>
                <a:ext uri="{FF2B5EF4-FFF2-40B4-BE49-F238E27FC236}">
                  <a16:creationId xmlns:a16="http://schemas.microsoft.com/office/drawing/2014/main" id="{126E12DC-093C-4FE6-A6C8-D97A0DD108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98263" y="1874153"/>
              <a:ext cx="629928" cy="629928"/>
            </a:xfrm>
            <a:prstGeom prst="rect">
              <a:avLst/>
            </a:prstGeom>
          </p:spPr>
        </p:pic>
        <p:cxnSp>
          <p:nvCxnSpPr>
            <p:cNvPr id="26" name="Connector: Elbow 25">
              <a:extLst>
                <a:ext uri="{FF2B5EF4-FFF2-40B4-BE49-F238E27FC236}">
                  <a16:creationId xmlns:a16="http://schemas.microsoft.com/office/drawing/2014/main" id="{93A5D461-9BBD-4520-B711-3B2C795142EC}"/>
                </a:ext>
              </a:extLst>
            </p:cNvPr>
            <p:cNvCxnSpPr>
              <a:cxnSpLocks/>
              <a:stCxn id="25" idx="2"/>
              <a:endCxn id="17" idx="1"/>
            </p:cNvCxnSpPr>
            <p:nvPr/>
          </p:nvCxnSpPr>
          <p:spPr>
            <a:xfrm rot="16200000" flipH="1">
              <a:off x="5817834" y="2399473"/>
              <a:ext cx="230264" cy="439479"/>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871C256-B38F-4E3B-8B73-E26CDFA4B3B7}"/>
                </a:ext>
              </a:extLst>
            </p:cNvPr>
            <p:cNvCxnSpPr>
              <a:cxnSpLocks/>
              <a:stCxn id="24" idx="2"/>
              <a:endCxn id="17" idx="1"/>
            </p:cNvCxnSpPr>
            <p:nvPr/>
          </p:nvCxnSpPr>
          <p:spPr>
            <a:xfrm rot="16200000" flipH="1">
              <a:off x="5558659" y="2140297"/>
              <a:ext cx="64913" cy="1123181"/>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686533F-085D-4D67-8902-C75BF607ED8C}"/>
              </a:ext>
            </a:extLst>
          </p:cNvPr>
          <p:cNvGrpSpPr/>
          <p:nvPr/>
        </p:nvGrpSpPr>
        <p:grpSpPr>
          <a:xfrm>
            <a:off x="9467351" y="1442529"/>
            <a:ext cx="2187372" cy="1676398"/>
            <a:chOff x="8931349" y="1457866"/>
            <a:chExt cx="2863702" cy="2194735"/>
          </a:xfrm>
        </p:grpSpPr>
        <p:sp>
          <p:nvSpPr>
            <p:cNvPr id="29" name="Rectangle: Rounded Corners 28">
              <a:extLst>
                <a:ext uri="{FF2B5EF4-FFF2-40B4-BE49-F238E27FC236}">
                  <a16:creationId xmlns:a16="http://schemas.microsoft.com/office/drawing/2014/main" id="{6FC67862-F1CC-418C-B790-39452B91C232}"/>
                </a:ext>
              </a:extLst>
            </p:cNvPr>
            <p:cNvSpPr/>
            <p:nvPr/>
          </p:nvSpPr>
          <p:spPr bwMode="auto">
            <a:xfrm>
              <a:off x="9066028" y="1844062"/>
              <a:ext cx="1431852" cy="1775758"/>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1400">
                  <a:solidFill>
                    <a:srgbClr val="505050">
                      <a:lumMod val="50000"/>
                    </a:srgbClr>
                  </a:solidFill>
                  <a:latin typeface="Segoe UI"/>
                </a:rPr>
                <a:t>Edge device</a:t>
              </a:r>
            </a:p>
            <a:p>
              <a:pPr algn="ctr" defTabSz="932293" fontAlgn="base">
                <a:spcBef>
                  <a:spcPct val="0"/>
                </a:spcBef>
                <a:spcAft>
                  <a:spcPct val="0"/>
                </a:spcAft>
              </a:pPr>
              <a:endParaRPr lang="en-US" sz="1400">
                <a:solidFill>
                  <a:srgbClr val="505050">
                    <a:lumMod val="50000"/>
                  </a:srgbClr>
                </a:solidFill>
                <a:latin typeface="Segoe UI"/>
              </a:endParaRPr>
            </a:p>
            <a:p>
              <a:pPr algn="ctr" defTabSz="932293" fontAlgn="base">
                <a:spcBef>
                  <a:spcPct val="0"/>
                </a:spcBef>
                <a:spcAft>
                  <a:spcPct val="0"/>
                </a:spcAft>
              </a:pPr>
              <a:endParaRPr lang="en-US" sz="1400">
                <a:solidFill>
                  <a:srgbClr val="505050">
                    <a:lumMod val="50000"/>
                  </a:srgbClr>
                </a:solidFill>
                <a:latin typeface="Segoe UI"/>
              </a:endParaRPr>
            </a:p>
            <a:p>
              <a:pPr algn="ctr" defTabSz="932293" fontAlgn="base">
                <a:spcBef>
                  <a:spcPct val="0"/>
                </a:spcBef>
                <a:spcAft>
                  <a:spcPct val="0"/>
                </a:spcAft>
              </a:pPr>
              <a:endParaRPr lang="en-US" sz="1400">
                <a:solidFill>
                  <a:srgbClr val="505050">
                    <a:lumMod val="50000"/>
                  </a:srgbClr>
                </a:solidFill>
                <a:latin typeface="Segoe UI"/>
              </a:endParaRPr>
            </a:p>
          </p:txBody>
        </p:sp>
        <p:sp>
          <p:nvSpPr>
            <p:cNvPr id="30" name="Rectangle 29">
              <a:extLst>
                <a:ext uri="{FF2B5EF4-FFF2-40B4-BE49-F238E27FC236}">
                  <a16:creationId xmlns:a16="http://schemas.microsoft.com/office/drawing/2014/main" id="{E014AEED-69A4-4B58-AD5E-70FA814CA7D1}"/>
                </a:ext>
              </a:extLst>
            </p:cNvPr>
            <p:cNvSpPr/>
            <p:nvPr/>
          </p:nvSpPr>
          <p:spPr bwMode="auto">
            <a:xfrm>
              <a:off x="8931349" y="1457866"/>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31" name="Rectangle 30">
              <a:extLst>
                <a:ext uri="{FF2B5EF4-FFF2-40B4-BE49-F238E27FC236}">
                  <a16:creationId xmlns:a16="http://schemas.microsoft.com/office/drawing/2014/main" id="{912CA2F9-21A0-463F-B5A2-79A78017308A}"/>
                </a:ext>
              </a:extLst>
            </p:cNvPr>
            <p:cNvSpPr/>
            <p:nvPr/>
          </p:nvSpPr>
          <p:spPr bwMode="auto">
            <a:xfrm>
              <a:off x="10285777" y="2432523"/>
              <a:ext cx="622680"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Edge</a:t>
              </a:r>
            </a:p>
          </p:txBody>
        </p:sp>
        <p:sp>
          <p:nvSpPr>
            <p:cNvPr id="32" name="Cloud 31">
              <a:extLst>
                <a:ext uri="{FF2B5EF4-FFF2-40B4-BE49-F238E27FC236}">
                  <a16:creationId xmlns:a16="http://schemas.microsoft.com/office/drawing/2014/main" id="{085AE0E1-54C7-474B-9B22-1F582F467BBF}"/>
                </a:ext>
              </a:extLst>
            </p:cNvPr>
            <p:cNvSpPr/>
            <p:nvPr/>
          </p:nvSpPr>
          <p:spPr bwMode="auto">
            <a:xfrm>
              <a:off x="10653823" y="1523682"/>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33" name="Connector: Elbow 32">
              <a:extLst>
                <a:ext uri="{FF2B5EF4-FFF2-40B4-BE49-F238E27FC236}">
                  <a16:creationId xmlns:a16="http://schemas.microsoft.com/office/drawing/2014/main" id="{58BF5CEC-B0C6-438E-BD6B-582BEA3459EC}"/>
                </a:ext>
              </a:extLst>
            </p:cNvPr>
            <p:cNvCxnSpPr>
              <a:cxnSpLocks/>
              <a:stCxn id="31" idx="3"/>
              <a:endCxn id="32" idx="1"/>
            </p:cNvCxnSpPr>
            <p:nvPr/>
          </p:nvCxnSpPr>
          <p:spPr>
            <a:xfrm flipV="1">
              <a:off x="10908457" y="2437108"/>
              <a:ext cx="202566"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3D92143-1AE2-45E4-BA6B-CA9A2F6BD9A8}"/>
                </a:ext>
              </a:extLst>
            </p:cNvPr>
            <p:cNvCxnSpPr>
              <a:cxnSpLocks/>
              <a:stCxn id="37" idx="0"/>
              <a:endCxn id="31" idx="1"/>
            </p:cNvCxnSpPr>
            <p:nvPr/>
          </p:nvCxnSpPr>
          <p:spPr>
            <a:xfrm rot="5400000" flipH="1" flipV="1">
              <a:off x="10027427" y="2603769"/>
              <a:ext cx="222261" cy="29444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2182422-6408-4BB3-B532-6B6EDA8A253C}"/>
                </a:ext>
              </a:extLst>
            </p:cNvPr>
            <p:cNvCxnSpPr>
              <a:cxnSpLocks/>
            </p:cNvCxnSpPr>
            <p:nvPr/>
          </p:nvCxnSpPr>
          <p:spPr>
            <a:xfrm rot="5400000" flipH="1" flipV="1">
              <a:off x="9748247" y="2309325"/>
              <a:ext cx="222261" cy="883326"/>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3A308BB-AFC8-4808-AAB0-FEDB8AF04B85}"/>
                </a:ext>
              </a:extLst>
            </p:cNvPr>
            <p:cNvSpPr/>
            <p:nvPr/>
          </p:nvSpPr>
          <p:spPr bwMode="auto">
            <a:xfrm>
              <a:off x="9200158" y="2862119"/>
              <a:ext cx="404585" cy="39853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AI</a:t>
              </a:r>
            </a:p>
          </p:txBody>
        </p:sp>
        <p:sp>
          <p:nvSpPr>
            <p:cNvPr id="37" name="Rectangle: Rounded Corners 36">
              <a:extLst>
                <a:ext uri="{FF2B5EF4-FFF2-40B4-BE49-F238E27FC236}">
                  <a16:creationId xmlns:a16="http://schemas.microsoft.com/office/drawing/2014/main" id="{8E7FF92E-2D84-430E-AFFB-63148E509E45}"/>
                </a:ext>
              </a:extLst>
            </p:cNvPr>
            <p:cNvSpPr/>
            <p:nvPr/>
          </p:nvSpPr>
          <p:spPr bwMode="auto">
            <a:xfrm>
              <a:off x="9789044" y="2862119"/>
              <a:ext cx="404585" cy="39853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AI</a:t>
              </a:r>
            </a:p>
          </p:txBody>
        </p:sp>
        <p:pic>
          <p:nvPicPr>
            <p:cNvPr id="38" name="Graphic 37" descr="Web cam">
              <a:extLst>
                <a:ext uri="{FF2B5EF4-FFF2-40B4-BE49-F238E27FC236}">
                  <a16:creationId xmlns:a16="http://schemas.microsoft.com/office/drawing/2014/main" id="{D2A206E1-134E-4A37-A686-6C554FAB3C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75087" y="2738201"/>
              <a:ext cx="914400" cy="914400"/>
            </a:xfrm>
            <a:prstGeom prst="rect">
              <a:avLst/>
            </a:prstGeom>
          </p:spPr>
        </p:pic>
        <p:cxnSp>
          <p:nvCxnSpPr>
            <p:cNvPr id="39" name="Connector: Elbow 38">
              <a:extLst>
                <a:ext uri="{FF2B5EF4-FFF2-40B4-BE49-F238E27FC236}">
                  <a16:creationId xmlns:a16="http://schemas.microsoft.com/office/drawing/2014/main" id="{A8D65582-EE80-4ED4-B18C-5DBAD0682E60}"/>
                </a:ext>
              </a:extLst>
            </p:cNvPr>
            <p:cNvCxnSpPr>
              <a:cxnSpLocks/>
              <a:stCxn id="38" idx="1"/>
              <a:endCxn id="37" idx="2"/>
            </p:cNvCxnSpPr>
            <p:nvPr/>
          </p:nvCxnSpPr>
          <p:spPr>
            <a:xfrm rot="10800000" flipV="1">
              <a:off x="9991337" y="3195401"/>
              <a:ext cx="683750" cy="65250"/>
            </a:xfrm>
            <a:prstGeom prst="bentConnector4">
              <a:avLst>
                <a:gd name="adj1" fmla="val 35207"/>
                <a:gd name="adj2" fmla="val 41009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EFDE773-EE57-45A8-9C95-D040FFD03F03}"/>
                </a:ext>
              </a:extLst>
            </p:cNvPr>
            <p:cNvCxnSpPr>
              <a:cxnSpLocks/>
              <a:stCxn id="38" idx="1"/>
              <a:endCxn id="36" idx="2"/>
            </p:cNvCxnSpPr>
            <p:nvPr/>
          </p:nvCxnSpPr>
          <p:spPr>
            <a:xfrm rot="10800000" flipV="1">
              <a:off x="9402451" y="3195401"/>
              <a:ext cx="1272636" cy="65250"/>
            </a:xfrm>
            <a:prstGeom prst="bentConnector4">
              <a:avLst>
                <a:gd name="adj1" fmla="val 19216"/>
                <a:gd name="adj2" fmla="val 410093"/>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E8B677C-610C-4ECA-BC1E-CDAB91F7EE68}"/>
              </a:ext>
            </a:extLst>
          </p:cNvPr>
          <p:cNvGrpSpPr/>
          <p:nvPr/>
        </p:nvGrpSpPr>
        <p:grpSpPr>
          <a:xfrm>
            <a:off x="2791970" y="1494704"/>
            <a:ext cx="2187372" cy="1651358"/>
            <a:chOff x="4720855" y="4124144"/>
            <a:chExt cx="2863702" cy="2161954"/>
          </a:xfrm>
        </p:grpSpPr>
        <p:sp>
          <p:nvSpPr>
            <p:cNvPr id="51" name="Rectangle 50">
              <a:extLst>
                <a:ext uri="{FF2B5EF4-FFF2-40B4-BE49-F238E27FC236}">
                  <a16:creationId xmlns:a16="http://schemas.microsoft.com/office/drawing/2014/main" id="{9D68022F-343F-4919-A84F-A5EB4CE30C55}"/>
                </a:ext>
              </a:extLst>
            </p:cNvPr>
            <p:cNvSpPr/>
            <p:nvPr/>
          </p:nvSpPr>
          <p:spPr bwMode="auto">
            <a:xfrm>
              <a:off x="4720855" y="4124144"/>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52" name="Rectangle 51">
              <a:extLst>
                <a:ext uri="{FF2B5EF4-FFF2-40B4-BE49-F238E27FC236}">
                  <a16:creationId xmlns:a16="http://schemas.microsoft.com/office/drawing/2014/main" id="{B51D7930-1B82-41F4-B233-909ADEC4E75F}"/>
                </a:ext>
              </a:extLst>
            </p:cNvPr>
            <p:cNvSpPr/>
            <p:nvPr/>
          </p:nvSpPr>
          <p:spPr bwMode="auto">
            <a:xfrm>
              <a:off x="6152706" y="5098801"/>
              <a:ext cx="467833"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FG</a:t>
              </a:r>
            </a:p>
          </p:txBody>
        </p:sp>
        <p:sp>
          <p:nvSpPr>
            <p:cNvPr id="53" name="Cloud 52">
              <a:extLst>
                <a:ext uri="{FF2B5EF4-FFF2-40B4-BE49-F238E27FC236}">
                  <a16:creationId xmlns:a16="http://schemas.microsoft.com/office/drawing/2014/main" id="{BDEF7196-DFBE-425C-8961-3E0C7E06F771}"/>
                </a:ext>
              </a:extLst>
            </p:cNvPr>
            <p:cNvSpPr/>
            <p:nvPr/>
          </p:nvSpPr>
          <p:spPr bwMode="auto">
            <a:xfrm>
              <a:off x="6443329" y="4189960"/>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54" name="Connector: Elbow 53">
              <a:extLst>
                <a:ext uri="{FF2B5EF4-FFF2-40B4-BE49-F238E27FC236}">
                  <a16:creationId xmlns:a16="http://schemas.microsoft.com/office/drawing/2014/main" id="{60BE4C26-4B01-41F3-9267-CC433080286C}"/>
                </a:ext>
              </a:extLst>
            </p:cNvPr>
            <p:cNvCxnSpPr>
              <a:cxnSpLocks/>
              <a:stCxn id="52" idx="3"/>
              <a:endCxn id="53" idx="1"/>
            </p:cNvCxnSpPr>
            <p:nvPr/>
          </p:nvCxnSpPr>
          <p:spPr>
            <a:xfrm flipV="1">
              <a:off x="6620539" y="5103386"/>
              <a:ext cx="279990"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FA91F90-0973-4316-A988-E9AF64F8464F}"/>
                </a:ext>
              </a:extLst>
            </p:cNvPr>
            <p:cNvCxnSpPr>
              <a:cxnSpLocks/>
              <a:stCxn id="59" idx="0"/>
              <a:endCxn id="52" idx="1"/>
            </p:cNvCxnSpPr>
            <p:nvPr/>
          </p:nvCxnSpPr>
          <p:spPr>
            <a:xfrm rot="5400000" flipH="1" flipV="1">
              <a:off x="5605009" y="5215150"/>
              <a:ext cx="456711" cy="638684"/>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F0B076B-65DD-480F-9195-B8D2CAD81D3A}"/>
                </a:ext>
              </a:extLst>
            </p:cNvPr>
            <p:cNvCxnSpPr>
              <a:cxnSpLocks/>
              <a:stCxn id="58" idx="0"/>
              <a:endCxn id="52" idx="1"/>
            </p:cNvCxnSpPr>
            <p:nvPr/>
          </p:nvCxnSpPr>
          <p:spPr>
            <a:xfrm rot="5400000" flipH="1" flipV="1">
              <a:off x="5490597" y="4851363"/>
              <a:ext cx="207335" cy="1116883"/>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BFF88C93-DE18-4DD1-80D8-243CE219E83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52328" y="4717576"/>
              <a:ext cx="361270" cy="361270"/>
            </a:xfrm>
            <a:prstGeom prst="rect">
              <a:avLst/>
            </a:prstGeom>
          </p:spPr>
        </p:pic>
        <p:pic>
          <p:nvPicPr>
            <p:cNvPr id="58" name="Graphic 57">
              <a:extLst>
                <a:ext uri="{FF2B5EF4-FFF2-40B4-BE49-F238E27FC236}">
                  <a16:creationId xmlns:a16="http://schemas.microsoft.com/office/drawing/2014/main" id="{10F9BA19-0CDB-4964-8A05-F6B546B58A3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55188" y="5513471"/>
              <a:ext cx="361270" cy="361270"/>
            </a:xfrm>
            <a:prstGeom prst="rect">
              <a:avLst/>
            </a:prstGeom>
          </p:spPr>
        </p:pic>
        <p:pic>
          <p:nvPicPr>
            <p:cNvPr id="59" name="Graphic 58">
              <a:extLst>
                <a:ext uri="{FF2B5EF4-FFF2-40B4-BE49-F238E27FC236}">
                  <a16:creationId xmlns:a16="http://schemas.microsoft.com/office/drawing/2014/main" id="{A7A0F9E2-E886-4060-81AD-1A5FADA1775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33387" y="5762847"/>
              <a:ext cx="361270" cy="361270"/>
            </a:xfrm>
            <a:prstGeom prst="rect">
              <a:avLst/>
            </a:prstGeom>
          </p:spPr>
        </p:pic>
        <p:cxnSp>
          <p:nvCxnSpPr>
            <p:cNvPr id="60" name="Connector: Elbow 59">
              <a:extLst>
                <a:ext uri="{FF2B5EF4-FFF2-40B4-BE49-F238E27FC236}">
                  <a16:creationId xmlns:a16="http://schemas.microsoft.com/office/drawing/2014/main" id="{FB2AD2EB-9751-4898-86C7-A730C80EDA8E}"/>
                </a:ext>
              </a:extLst>
            </p:cNvPr>
            <p:cNvCxnSpPr>
              <a:cxnSpLocks/>
              <a:stCxn id="57" idx="2"/>
              <a:endCxn id="52" idx="1"/>
            </p:cNvCxnSpPr>
            <p:nvPr/>
          </p:nvCxnSpPr>
          <p:spPr>
            <a:xfrm rot="16200000" flipH="1">
              <a:off x="5479189" y="4632619"/>
              <a:ext cx="227290" cy="1119743"/>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1D620D4-41E0-4F4F-9520-0F4C49F72C18}"/>
              </a:ext>
            </a:extLst>
          </p:cNvPr>
          <p:cNvGrpSpPr/>
          <p:nvPr/>
        </p:nvGrpSpPr>
        <p:grpSpPr>
          <a:xfrm>
            <a:off x="475112" y="1463516"/>
            <a:ext cx="2187372" cy="1651358"/>
            <a:chOff x="931447" y="3973619"/>
            <a:chExt cx="2863702" cy="2161954"/>
          </a:xfrm>
        </p:grpSpPr>
        <p:pic>
          <p:nvPicPr>
            <p:cNvPr id="62" name="Graphic 61" descr="Streetlight">
              <a:extLst>
                <a:ext uri="{FF2B5EF4-FFF2-40B4-BE49-F238E27FC236}">
                  <a16:creationId xmlns:a16="http://schemas.microsoft.com/office/drawing/2014/main" id="{AD95DA7B-F02E-431C-A018-F1F83C1B05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8522" y="4848448"/>
              <a:ext cx="914400" cy="914400"/>
            </a:xfrm>
            <a:prstGeom prst="rect">
              <a:avLst/>
            </a:prstGeom>
          </p:spPr>
        </p:pic>
        <p:sp>
          <p:nvSpPr>
            <p:cNvPr id="63" name="Rectangle 62">
              <a:extLst>
                <a:ext uri="{FF2B5EF4-FFF2-40B4-BE49-F238E27FC236}">
                  <a16:creationId xmlns:a16="http://schemas.microsoft.com/office/drawing/2014/main" id="{D81C5B48-8314-407C-9191-EB0B7F606FF2}"/>
                </a:ext>
              </a:extLst>
            </p:cNvPr>
            <p:cNvSpPr/>
            <p:nvPr/>
          </p:nvSpPr>
          <p:spPr bwMode="auto">
            <a:xfrm>
              <a:off x="931447" y="3973619"/>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64" name="Cloud 63">
              <a:extLst>
                <a:ext uri="{FF2B5EF4-FFF2-40B4-BE49-F238E27FC236}">
                  <a16:creationId xmlns:a16="http://schemas.microsoft.com/office/drawing/2014/main" id="{71A91454-6E8D-4A50-85C1-34A78BC7B5E4}"/>
                </a:ext>
              </a:extLst>
            </p:cNvPr>
            <p:cNvSpPr/>
            <p:nvPr/>
          </p:nvSpPr>
          <p:spPr bwMode="auto">
            <a:xfrm>
              <a:off x="2526333" y="3996907"/>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65" name="Connector: Elbow 64">
              <a:extLst>
                <a:ext uri="{FF2B5EF4-FFF2-40B4-BE49-F238E27FC236}">
                  <a16:creationId xmlns:a16="http://schemas.microsoft.com/office/drawing/2014/main" id="{5885EE4B-904B-403B-8590-45C08D19867F}"/>
                </a:ext>
              </a:extLst>
            </p:cNvPr>
            <p:cNvCxnSpPr>
              <a:cxnSpLocks/>
              <a:stCxn id="66" idx="0"/>
              <a:endCxn id="64" idx="2"/>
            </p:cNvCxnSpPr>
            <p:nvPr/>
          </p:nvCxnSpPr>
          <p:spPr>
            <a:xfrm rot="5400000" flipH="1" flipV="1">
              <a:off x="1919631" y="4603609"/>
              <a:ext cx="759040" cy="460036"/>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Streetlight">
              <a:extLst>
                <a:ext uri="{FF2B5EF4-FFF2-40B4-BE49-F238E27FC236}">
                  <a16:creationId xmlns:a16="http://schemas.microsoft.com/office/drawing/2014/main" id="{C081D625-72E4-4053-817D-29535A14F48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11933" y="5213147"/>
              <a:ext cx="914400" cy="914400"/>
            </a:xfrm>
            <a:prstGeom prst="rect">
              <a:avLst/>
            </a:prstGeom>
          </p:spPr>
        </p:pic>
        <p:pic>
          <p:nvPicPr>
            <p:cNvPr id="67" name="Graphic 66" descr="Streetlight">
              <a:extLst>
                <a:ext uri="{FF2B5EF4-FFF2-40B4-BE49-F238E27FC236}">
                  <a16:creationId xmlns:a16="http://schemas.microsoft.com/office/drawing/2014/main" id="{65703FAC-5934-4527-942F-A2957C9AB9A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26333" y="5205121"/>
              <a:ext cx="914400" cy="914400"/>
            </a:xfrm>
            <a:prstGeom prst="rect">
              <a:avLst/>
            </a:prstGeom>
          </p:spPr>
        </p:pic>
        <p:cxnSp>
          <p:nvCxnSpPr>
            <p:cNvPr id="68" name="Connector: Elbow 67">
              <a:extLst>
                <a:ext uri="{FF2B5EF4-FFF2-40B4-BE49-F238E27FC236}">
                  <a16:creationId xmlns:a16="http://schemas.microsoft.com/office/drawing/2014/main" id="{15AF51AA-5937-4D79-8937-F8A8F3A09196}"/>
                </a:ext>
              </a:extLst>
            </p:cNvPr>
            <p:cNvCxnSpPr>
              <a:cxnSpLocks/>
              <a:stCxn id="62" idx="0"/>
              <a:endCxn id="64" idx="2"/>
            </p:cNvCxnSpPr>
            <p:nvPr/>
          </p:nvCxnSpPr>
          <p:spPr>
            <a:xfrm rot="5400000" flipH="1" flipV="1">
              <a:off x="1820275" y="4139555"/>
              <a:ext cx="394340" cy="1023447"/>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829152B-47FF-4F77-93E7-A91D5949A0AD}"/>
                </a:ext>
              </a:extLst>
            </p:cNvPr>
            <p:cNvCxnSpPr>
              <a:cxnSpLocks/>
              <a:stCxn id="67" idx="0"/>
              <a:endCxn id="64" idx="0"/>
            </p:cNvCxnSpPr>
            <p:nvPr/>
          </p:nvCxnSpPr>
          <p:spPr>
            <a:xfrm rot="5400000" flipH="1" flipV="1">
              <a:off x="2836245" y="4601395"/>
              <a:ext cx="751014" cy="456438"/>
            </a:xfrm>
            <a:prstGeom prst="bentConnector4">
              <a:avLst>
                <a:gd name="adj1" fmla="val 19561"/>
                <a:gd name="adj2" fmla="val 150083"/>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C3EF7F9D-82AD-4F9A-A5A6-53A1815357AA}"/>
              </a:ext>
            </a:extLst>
          </p:cNvPr>
          <p:cNvSpPr txBox="1"/>
          <p:nvPr/>
        </p:nvSpPr>
        <p:spPr>
          <a:xfrm>
            <a:off x="1175869" y="2674320"/>
            <a:ext cx="722725" cy="461600"/>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200">
                <a:solidFill>
                  <a:srgbClr val="505050">
                    <a:lumMod val="50000"/>
                  </a:srgbClr>
                </a:solidFill>
                <a:latin typeface="Segoe UI"/>
              </a:rPr>
              <a:t>WAN</a:t>
            </a:r>
          </a:p>
        </p:txBody>
      </p:sp>
      <p:sp>
        <p:nvSpPr>
          <p:cNvPr id="74" name="TextBox 73">
            <a:extLst>
              <a:ext uri="{FF2B5EF4-FFF2-40B4-BE49-F238E27FC236}">
                <a16:creationId xmlns:a16="http://schemas.microsoft.com/office/drawing/2014/main" id="{EE3B24EC-7D7A-44F0-BBE1-76107E328878}"/>
              </a:ext>
            </a:extLst>
          </p:cNvPr>
          <p:cNvSpPr txBox="1"/>
          <p:nvPr/>
        </p:nvSpPr>
        <p:spPr>
          <a:xfrm>
            <a:off x="5743922" y="2442972"/>
            <a:ext cx="1000325" cy="711376"/>
          </a:xfrm>
          <a:prstGeom prst="rect">
            <a:avLst/>
          </a:prstGeom>
          <a:noFill/>
        </p:spPr>
        <p:txBody>
          <a:bodyPr wrap="none" lIns="182854" tIns="146284" rIns="182854" bIns="146284" rtlCol="0">
            <a:spAutoFit/>
          </a:bodyPr>
          <a:lstStyle/>
          <a:p>
            <a:pPr defTabSz="914225">
              <a:lnSpc>
                <a:spcPct val="90000"/>
              </a:lnSpc>
              <a:spcAft>
                <a:spcPts val="600"/>
              </a:spcAft>
            </a:pPr>
            <a:r>
              <a:rPr lang="en-US" sz="1200">
                <a:solidFill>
                  <a:srgbClr val="505050">
                    <a:lumMod val="50000"/>
                  </a:srgbClr>
                </a:solidFill>
                <a:latin typeface="Segoe UI"/>
              </a:rPr>
              <a:t>On-prem</a:t>
            </a:r>
          </a:p>
          <a:p>
            <a:pPr defTabSz="914225">
              <a:lnSpc>
                <a:spcPct val="90000"/>
              </a:lnSpc>
              <a:spcAft>
                <a:spcPts val="600"/>
              </a:spcAft>
            </a:pPr>
            <a:r>
              <a:rPr lang="en-US" sz="1200">
                <a:solidFill>
                  <a:srgbClr val="505050">
                    <a:lumMod val="50000"/>
                  </a:srgbClr>
                </a:solidFill>
                <a:latin typeface="Segoe UI"/>
              </a:rPr>
              <a:t>network</a:t>
            </a:r>
          </a:p>
        </p:txBody>
      </p:sp>
      <p:sp>
        <p:nvSpPr>
          <p:cNvPr id="75" name="TextBox 74">
            <a:extLst>
              <a:ext uri="{FF2B5EF4-FFF2-40B4-BE49-F238E27FC236}">
                <a16:creationId xmlns:a16="http://schemas.microsoft.com/office/drawing/2014/main" id="{CF35D078-EA0D-40C3-8660-1454D1F0755A}"/>
              </a:ext>
            </a:extLst>
          </p:cNvPr>
          <p:cNvSpPr txBox="1"/>
          <p:nvPr/>
        </p:nvSpPr>
        <p:spPr>
          <a:xfrm>
            <a:off x="3493660" y="2437778"/>
            <a:ext cx="1520009" cy="711376"/>
          </a:xfrm>
          <a:prstGeom prst="rect">
            <a:avLst/>
          </a:prstGeom>
          <a:noFill/>
        </p:spPr>
        <p:txBody>
          <a:bodyPr wrap="none" lIns="182854" tIns="146284" rIns="182854" bIns="146284" rtlCol="0">
            <a:spAutoFit/>
          </a:bodyPr>
          <a:lstStyle/>
          <a:p>
            <a:pPr defTabSz="914225">
              <a:lnSpc>
                <a:spcPct val="90000"/>
              </a:lnSpc>
              <a:spcAft>
                <a:spcPts val="600"/>
              </a:spcAft>
            </a:pPr>
            <a:r>
              <a:rPr lang="en-US" sz="1200">
                <a:solidFill>
                  <a:srgbClr val="505050">
                    <a:lumMod val="50000"/>
                  </a:srgbClr>
                </a:solidFill>
                <a:latin typeface="Segoe UI"/>
              </a:rPr>
              <a:t>Batching &amp;</a:t>
            </a:r>
          </a:p>
          <a:p>
            <a:pPr defTabSz="914225">
              <a:lnSpc>
                <a:spcPct val="90000"/>
              </a:lnSpc>
              <a:spcAft>
                <a:spcPts val="600"/>
              </a:spcAft>
            </a:pPr>
            <a:r>
              <a:rPr lang="en-US" sz="1200">
                <a:solidFill>
                  <a:srgbClr val="505050">
                    <a:lumMod val="50000"/>
                  </a:srgbClr>
                </a:solidFill>
                <a:latin typeface="Segoe UI"/>
              </a:rPr>
              <a:t>Proto translation</a:t>
            </a:r>
          </a:p>
        </p:txBody>
      </p:sp>
      <p:sp>
        <p:nvSpPr>
          <p:cNvPr id="76" name="TextBox 75">
            <a:extLst>
              <a:ext uri="{FF2B5EF4-FFF2-40B4-BE49-F238E27FC236}">
                <a16:creationId xmlns:a16="http://schemas.microsoft.com/office/drawing/2014/main" id="{CC155465-D563-4CC8-B9AE-3A888F2B8CF9}"/>
              </a:ext>
            </a:extLst>
          </p:cNvPr>
          <p:cNvSpPr txBox="1"/>
          <p:nvPr/>
        </p:nvSpPr>
        <p:spPr>
          <a:xfrm>
            <a:off x="2742997" y="1641702"/>
            <a:ext cx="965512" cy="464933"/>
          </a:xfrm>
          <a:prstGeom prst="rect">
            <a:avLst/>
          </a:prstGeom>
          <a:noFill/>
        </p:spPr>
        <p:txBody>
          <a:bodyPr wrap="none" lIns="182854" tIns="146284" rIns="182854" bIns="146284" rtlCol="0">
            <a:spAutoFit/>
          </a:bodyPr>
          <a:lstStyle/>
          <a:p>
            <a:pPr defTabSz="914225">
              <a:lnSpc>
                <a:spcPct val="90000"/>
              </a:lnSpc>
              <a:spcAft>
                <a:spcPts val="600"/>
              </a:spcAft>
            </a:pPr>
            <a:r>
              <a:rPr lang="en-US" sz="1200">
                <a:solidFill>
                  <a:srgbClr val="505050">
                    <a:lumMod val="50000"/>
                  </a:srgbClr>
                </a:solidFill>
                <a:latin typeface="Segoe UI"/>
              </a:rPr>
              <a:t>BLE/NFC</a:t>
            </a:r>
          </a:p>
        </p:txBody>
      </p:sp>
      <p:sp>
        <p:nvSpPr>
          <p:cNvPr id="77" name="TextBox 76">
            <a:extLst>
              <a:ext uri="{FF2B5EF4-FFF2-40B4-BE49-F238E27FC236}">
                <a16:creationId xmlns:a16="http://schemas.microsoft.com/office/drawing/2014/main" id="{63D99ECD-67BF-43DC-A30C-BFC825CD405A}"/>
              </a:ext>
            </a:extLst>
          </p:cNvPr>
          <p:cNvSpPr txBox="1"/>
          <p:nvPr/>
        </p:nvSpPr>
        <p:spPr>
          <a:xfrm>
            <a:off x="8292504" y="2477265"/>
            <a:ext cx="1101749" cy="711376"/>
          </a:xfrm>
          <a:prstGeom prst="rect">
            <a:avLst/>
          </a:prstGeom>
          <a:noFill/>
        </p:spPr>
        <p:txBody>
          <a:bodyPr wrap="none" lIns="182854" tIns="146284" rIns="182854" bIns="146284" rtlCol="0">
            <a:spAutoFit/>
          </a:bodyPr>
          <a:lstStyle/>
          <a:p>
            <a:pPr defTabSz="914225">
              <a:lnSpc>
                <a:spcPct val="90000"/>
              </a:lnSpc>
              <a:spcAft>
                <a:spcPts val="600"/>
              </a:spcAft>
            </a:pPr>
            <a:r>
              <a:rPr lang="en-US" sz="1200">
                <a:solidFill>
                  <a:srgbClr val="505050">
                    <a:lumMod val="50000"/>
                  </a:srgbClr>
                </a:solidFill>
                <a:latin typeface="Segoe UI"/>
              </a:rPr>
              <a:t>Protocol</a:t>
            </a:r>
          </a:p>
          <a:p>
            <a:pPr defTabSz="914225">
              <a:lnSpc>
                <a:spcPct val="90000"/>
              </a:lnSpc>
              <a:spcAft>
                <a:spcPts val="600"/>
              </a:spcAft>
            </a:pPr>
            <a:r>
              <a:rPr lang="en-US" sz="1200">
                <a:solidFill>
                  <a:srgbClr val="505050">
                    <a:lumMod val="50000"/>
                  </a:srgbClr>
                </a:solidFill>
                <a:latin typeface="Segoe UI"/>
              </a:rPr>
              <a:t>translation</a:t>
            </a:r>
          </a:p>
        </p:txBody>
      </p:sp>
      <p:sp>
        <p:nvSpPr>
          <p:cNvPr id="2" name="Rectangle 1">
            <a:extLst>
              <a:ext uri="{FF2B5EF4-FFF2-40B4-BE49-F238E27FC236}">
                <a16:creationId xmlns:a16="http://schemas.microsoft.com/office/drawing/2014/main" id="{BF8FE106-C59C-4B40-B903-0B9A4D87A2DB}"/>
              </a:ext>
            </a:extLst>
          </p:cNvPr>
          <p:cNvSpPr/>
          <p:nvPr/>
        </p:nvSpPr>
        <p:spPr bwMode="auto">
          <a:xfrm>
            <a:off x="9447286" y="1189496"/>
            <a:ext cx="2579575" cy="529988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70" name="Rectangle 69">
            <a:extLst>
              <a:ext uri="{FF2B5EF4-FFF2-40B4-BE49-F238E27FC236}">
                <a16:creationId xmlns:a16="http://schemas.microsoft.com/office/drawing/2014/main" id="{AA4536CD-0151-492A-8AFE-E209B8B5F73E}"/>
              </a:ext>
            </a:extLst>
          </p:cNvPr>
          <p:cNvSpPr/>
          <p:nvPr/>
        </p:nvSpPr>
        <p:spPr bwMode="auto">
          <a:xfrm>
            <a:off x="7190509" y="1189495"/>
            <a:ext cx="2579575" cy="529988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71" name="Rectangle 70">
            <a:extLst>
              <a:ext uri="{FF2B5EF4-FFF2-40B4-BE49-F238E27FC236}">
                <a16:creationId xmlns:a16="http://schemas.microsoft.com/office/drawing/2014/main" id="{423A0878-52E2-4769-B736-4AA153F80697}"/>
              </a:ext>
            </a:extLst>
          </p:cNvPr>
          <p:cNvSpPr/>
          <p:nvPr/>
        </p:nvSpPr>
        <p:spPr bwMode="auto">
          <a:xfrm>
            <a:off x="4982109" y="1189495"/>
            <a:ext cx="2579575" cy="529988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72" name="Rectangle 71">
            <a:extLst>
              <a:ext uri="{FF2B5EF4-FFF2-40B4-BE49-F238E27FC236}">
                <a16:creationId xmlns:a16="http://schemas.microsoft.com/office/drawing/2014/main" id="{9B3DE676-A406-4E65-BBA5-390BE6337F76}"/>
              </a:ext>
            </a:extLst>
          </p:cNvPr>
          <p:cNvSpPr/>
          <p:nvPr/>
        </p:nvSpPr>
        <p:spPr bwMode="auto">
          <a:xfrm>
            <a:off x="2757028" y="1189494"/>
            <a:ext cx="2579575" cy="529988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81" name="TextBox 80">
            <a:extLst>
              <a:ext uri="{FF2B5EF4-FFF2-40B4-BE49-F238E27FC236}">
                <a16:creationId xmlns:a16="http://schemas.microsoft.com/office/drawing/2014/main" id="{86DBB7D2-699A-4D88-B1C6-0090A539885D}"/>
              </a:ext>
            </a:extLst>
          </p:cNvPr>
          <p:cNvSpPr txBox="1"/>
          <p:nvPr/>
        </p:nvSpPr>
        <p:spPr>
          <a:xfrm>
            <a:off x="360259" y="438327"/>
            <a:ext cx="6094206" cy="461665"/>
          </a:xfrm>
          <a:prstGeom prst="rect">
            <a:avLst/>
          </a:prstGeom>
          <a:noFill/>
        </p:spPr>
        <p:txBody>
          <a:bodyPr wrap="square">
            <a:spAutoFit/>
          </a:bodyPr>
          <a:lstStyle/>
          <a:p>
            <a:r>
              <a:rPr lang="en-US" sz="2400" dirty="0">
                <a:solidFill>
                  <a:schemeClr val="bg1">
                    <a:lumMod val="50000"/>
                  </a:schemeClr>
                </a:solidFill>
                <a:latin typeface="Segoe UI Semibold (Headings)"/>
              </a:rPr>
              <a:t>IoT Hub Connectivity Models</a:t>
            </a:r>
          </a:p>
        </p:txBody>
      </p:sp>
    </p:spTree>
    <p:extLst>
      <p:ext uri="{BB962C8B-B14F-4D97-AF65-F5344CB8AC3E}">
        <p14:creationId xmlns:p14="http://schemas.microsoft.com/office/powerpoint/2010/main" val="3755220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1"/>
                                        </p:tgtEl>
                                      </p:cBhvr>
                                    </p:animEffect>
                                    <p:set>
                                      <p:cBhvr>
                                        <p:cTn id="12" dur="1" fill="hold">
                                          <p:stCondLst>
                                            <p:cond delay="499"/>
                                          </p:stCondLst>
                                        </p:cTn>
                                        <p:tgtEl>
                                          <p:spTgt spid="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0"/>
                                        </p:tgtEl>
                                      </p:cBhvr>
                                    </p:animEffect>
                                    <p:set>
                                      <p:cBhvr>
                                        <p:cTn id="17" dur="1" fill="hold">
                                          <p:stCondLst>
                                            <p:cond delay="499"/>
                                          </p:stCondLst>
                                        </p:cTn>
                                        <p:tgtEl>
                                          <p:spTgt spid="7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0" grpId="0" animBg="1"/>
      <p:bldP spid="71" grpId="0" animBg="1"/>
      <p:bldP spid="7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dirty="0">
                <a:solidFill>
                  <a:schemeClr val="bg2"/>
                </a:solidFill>
              </a:rPr>
              <a:t>Communication protocols</a:t>
            </a:r>
          </a:p>
        </p:txBody>
      </p:sp>
      <p:sp>
        <p:nvSpPr>
          <p:cNvPr id="28" name="Text Placeholder 1">
            <a:extLst>
              <a:ext uri="{FF2B5EF4-FFF2-40B4-BE49-F238E27FC236}">
                <a16:creationId xmlns:a16="http://schemas.microsoft.com/office/drawing/2014/main" id="{4B3B6AD1-81BB-4CDB-A9C4-6D92D45759C1}"/>
              </a:ext>
            </a:extLst>
          </p:cNvPr>
          <p:cNvSpPr txBox="1">
            <a:spLocks/>
          </p:cNvSpPr>
          <p:nvPr/>
        </p:nvSpPr>
        <p:spPr>
          <a:xfrm>
            <a:off x="432089" y="1264000"/>
            <a:ext cx="11651870" cy="2876206"/>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indent="-336145">
              <a:buFont typeface="Arial" panose="020B0604020202020204" pitchFamily="34" charset="0"/>
              <a:buChar char="•"/>
            </a:pPr>
            <a:r>
              <a:rPr lang="en-US" sz="2200" dirty="0">
                <a:solidFill>
                  <a:schemeClr val="bg1"/>
                </a:solidFill>
                <a:latin typeface="Segoe UI (Body)"/>
              </a:rPr>
              <a:t>IoT Hub is inherently a message-based cloud-hosted service</a:t>
            </a:r>
          </a:p>
          <a:p>
            <a:pPr marL="336145" indent="-336145">
              <a:buFont typeface="Arial" panose="020B0604020202020204" pitchFamily="34" charset="0"/>
              <a:buChar char="•"/>
            </a:pPr>
            <a:r>
              <a:rPr lang="en-US" sz="2200" dirty="0">
                <a:solidFill>
                  <a:schemeClr val="bg1"/>
                </a:solidFill>
                <a:latin typeface="Segoe UI (Body)"/>
              </a:rPr>
              <a:t>Supported protocols are </a:t>
            </a:r>
            <a:r>
              <a:rPr lang="en-US" sz="2200" b="1" dirty="0">
                <a:solidFill>
                  <a:schemeClr val="bg1"/>
                </a:solidFill>
                <a:latin typeface="Segoe UI (Body)"/>
              </a:rPr>
              <a:t>AMQP</a:t>
            </a:r>
            <a:r>
              <a:rPr lang="en-US" sz="2200" dirty="0">
                <a:solidFill>
                  <a:schemeClr val="bg1"/>
                </a:solidFill>
                <a:latin typeface="Segoe UI (Body)"/>
              </a:rPr>
              <a:t>, </a:t>
            </a:r>
            <a:r>
              <a:rPr lang="en-US" sz="2200" b="1" dirty="0">
                <a:solidFill>
                  <a:schemeClr val="bg1"/>
                </a:solidFill>
                <a:latin typeface="Segoe UI (Body)"/>
              </a:rPr>
              <a:t>MQTT</a:t>
            </a:r>
            <a:r>
              <a:rPr lang="en-US" sz="2200" dirty="0">
                <a:solidFill>
                  <a:schemeClr val="bg1"/>
                </a:solidFill>
                <a:latin typeface="Segoe UI (Body)"/>
              </a:rPr>
              <a:t> and </a:t>
            </a:r>
            <a:r>
              <a:rPr lang="en-US" sz="2200" b="1" dirty="0">
                <a:solidFill>
                  <a:schemeClr val="bg1"/>
                </a:solidFill>
                <a:latin typeface="Segoe UI (Body)"/>
              </a:rPr>
              <a:t>HTTPS</a:t>
            </a:r>
          </a:p>
          <a:p>
            <a:pPr marL="336145" indent="-336145">
              <a:buFont typeface="Arial" panose="020B0604020202020204" pitchFamily="34" charset="0"/>
              <a:buChar char="•"/>
            </a:pPr>
            <a:r>
              <a:rPr lang="en-US" sz="2200" dirty="0">
                <a:solidFill>
                  <a:schemeClr val="bg1"/>
                </a:solidFill>
                <a:latin typeface="Segoe UI (Body)"/>
              </a:rPr>
              <a:t>Devices maintain a persisted connection to IoT Hub</a:t>
            </a:r>
          </a:p>
          <a:p>
            <a:pPr marL="336145" indent="-336145">
              <a:buFont typeface="Arial" panose="020B0604020202020204" pitchFamily="34" charset="0"/>
              <a:buChar char="•"/>
            </a:pPr>
            <a:r>
              <a:rPr lang="en-US" sz="2200" dirty="0">
                <a:solidFill>
                  <a:schemeClr val="bg1"/>
                </a:solidFill>
                <a:latin typeface="Segoe UI (Body)"/>
              </a:rPr>
              <a:t>Connections are all TLS-enabled and devices are authenticated</a:t>
            </a:r>
          </a:p>
          <a:p>
            <a:pPr marL="336145" indent="-336145">
              <a:buFont typeface="Arial" panose="020B0604020202020204" pitchFamily="34" charset="0"/>
              <a:buChar char="•"/>
            </a:pPr>
            <a:r>
              <a:rPr lang="en-US" sz="2200" dirty="0">
                <a:solidFill>
                  <a:schemeClr val="bg1"/>
                </a:solidFill>
                <a:latin typeface="Segoe UI (Body)"/>
              </a:rPr>
              <a:t>Devices have an IoT Hub identity (SAS key or a certificate)</a:t>
            </a:r>
          </a:p>
          <a:p>
            <a:pPr marL="336145" indent="-336145">
              <a:buFont typeface="Arial" panose="020B0604020202020204" pitchFamily="34" charset="0"/>
              <a:buChar char="•"/>
            </a:pPr>
            <a:r>
              <a:rPr lang="en-US" sz="2200" dirty="0">
                <a:solidFill>
                  <a:schemeClr val="bg1"/>
                </a:solidFill>
                <a:latin typeface="Segoe UI (Body)"/>
              </a:rPr>
              <a:t>We allow a special-purpose service-identity with higher privileges, e.g.,</a:t>
            </a:r>
          </a:p>
          <a:p>
            <a:pPr marL="336145" lvl="1" indent="-336145">
              <a:buFont typeface="Arial" panose="020B0604020202020204" pitchFamily="34" charset="0"/>
              <a:buChar char="•"/>
            </a:pPr>
            <a:endParaRPr lang="en-US" dirty="0">
              <a:solidFill>
                <a:schemeClr val="bg1"/>
              </a:solidFill>
            </a:endParaRPr>
          </a:p>
          <a:p>
            <a:pPr marL="336145" indent="-336145">
              <a:buFont typeface="Arial" panose="020B0604020202020204" pitchFamily="34" charset="0"/>
              <a:buChar char="•"/>
            </a:pPr>
            <a:endParaRPr lang="en-US" dirty="0"/>
          </a:p>
        </p:txBody>
      </p:sp>
      <p:sp>
        <p:nvSpPr>
          <p:cNvPr id="29" name="Title 2">
            <a:extLst>
              <a:ext uri="{FF2B5EF4-FFF2-40B4-BE49-F238E27FC236}">
                <a16:creationId xmlns:a16="http://schemas.microsoft.com/office/drawing/2014/main" id="{F7899E17-78F6-4801-A795-0B7C23D2ABC5}"/>
              </a:ext>
            </a:extLst>
          </p:cNvPr>
          <p:cNvSpPr txBox="1">
            <a:spLocks/>
          </p:cNvSpPr>
          <p:nvPr/>
        </p:nvSpPr>
        <p:spPr>
          <a:xfrm>
            <a:off x="269240" y="289513"/>
            <a:ext cx="11655840" cy="89966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a:t>Protocols</a:t>
            </a:r>
            <a:endParaRPr lang="en-US" dirty="0"/>
          </a:p>
        </p:txBody>
      </p:sp>
      <p:graphicFrame>
        <p:nvGraphicFramePr>
          <p:cNvPr id="30" name="Table 29">
            <a:extLst>
              <a:ext uri="{FF2B5EF4-FFF2-40B4-BE49-F238E27FC236}">
                <a16:creationId xmlns:a16="http://schemas.microsoft.com/office/drawing/2014/main" id="{31996B24-6146-4C46-B0BC-78BAA5A10868}"/>
              </a:ext>
            </a:extLst>
          </p:cNvPr>
          <p:cNvGraphicFramePr>
            <a:graphicFrameLocks noGrp="1"/>
          </p:cNvGraphicFramePr>
          <p:nvPr>
            <p:extLst>
              <p:ext uri="{D42A27DB-BD31-4B8C-83A1-F6EECF244321}">
                <p14:modId xmlns:p14="http://schemas.microsoft.com/office/powerpoint/2010/main" val="4230582707"/>
              </p:ext>
            </p:extLst>
          </p:nvPr>
        </p:nvGraphicFramePr>
        <p:xfrm>
          <a:off x="591970" y="3780768"/>
          <a:ext cx="10758477" cy="2417016"/>
        </p:xfrm>
        <a:graphic>
          <a:graphicData uri="http://schemas.openxmlformats.org/drawingml/2006/table">
            <a:tbl>
              <a:tblPr firstRow="1" bandRow="1">
                <a:tableStyleId>{073A0DAA-6AF3-43AB-8588-CEC1D06C72B9}</a:tableStyleId>
              </a:tblPr>
              <a:tblGrid>
                <a:gridCol w="2785931">
                  <a:extLst>
                    <a:ext uri="{9D8B030D-6E8A-4147-A177-3AD203B41FA5}">
                      <a16:colId xmlns:a16="http://schemas.microsoft.com/office/drawing/2014/main" val="1120213889"/>
                    </a:ext>
                  </a:extLst>
                </a:gridCol>
                <a:gridCol w="4386387">
                  <a:extLst>
                    <a:ext uri="{9D8B030D-6E8A-4147-A177-3AD203B41FA5}">
                      <a16:colId xmlns:a16="http://schemas.microsoft.com/office/drawing/2014/main" val="61090403"/>
                    </a:ext>
                  </a:extLst>
                </a:gridCol>
                <a:gridCol w="3586159">
                  <a:extLst>
                    <a:ext uri="{9D8B030D-6E8A-4147-A177-3AD203B41FA5}">
                      <a16:colId xmlns:a16="http://schemas.microsoft.com/office/drawing/2014/main" val="470106301"/>
                    </a:ext>
                  </a:extLst>
                </a:gridCol>
              </a:tblGrid>
              <a:tr h="360296">
                <a:tc>
                  <a:txBody>
                    <a:bodyPr/>
                    <a:lstStyle/>
                    <a:p>
                      <a:pPr marL="0" marR="0">
                        <a:spcBef>
                          <a:spcPts val="0"/>
                        </a:spcBef>
                        <a:spcAft>
                          <a:spcPts val="0"/>
                        </a:spcAft>
                      </a:pPr>
                      <a:r>
                        <a:rPr lang="en-US" sz="1400" b="1" dirty="0">
                          <a:effectLst/>
                        </a:rPr>
                        <a:t>Feature</a:t>
                      </a:r>
                      <a:endParaRPr lang="en-US" sz="1800" dirty="0">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spcBef>
                          <a:spcPts val="0"/>
                        </a:spcBef>
                        <a:spcAft>
                          <a:spcPts val="0"/>
                        </a:spcAft>
                      </a:pPr>
                      <a:r>
                        <a:rPr lang="en-US" sz="1400" b="1">
                          <a:effectLst/>
                        </a:rPr>
                        <a:t>Device-side protocols</a:t>
                      </a:r>
                      <a:endParaRPr lang="en-US" sz="1800">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spcBef>
                          <a:spcPts val="0"/>
                        </a:spcBef>
                        <a:spcAft>
                          <a:spcPts val="0"/>
                        </a:spcAft>
                      </a:pPr>
                      <a:r>
                        <a:rPr lang="en-US" sz="1400" b="1">
                          <a:effectLst/>
                        </a:rPr>
                        <a:t>Service-side protocols</a:t>
                      </a:r>
                      <a:endParaRPr lang="en-US" sz="1800">
                        <a:effectLst/>
                        <a:latin typeface="Calibri" panose="020F0502020204030204" pitchFamily="34" charset="0"/>
                        <a:ea typeface="Calibri" panose="020F0502020204030204" pitchFamily="34" charset="0"/>
                      </a:endParaRPr>
                    </a:p>
                  </a:txBody>
                  <a:tcPr marL="68570" marR="68570" marT="0" marB="0" anchor="ctr"/>
                </a:tc>
                <a:extLst>
                  <a:ext uri="{0D108BD9-81ED-4DB2-BD59-A6C34878D82A}">
                    <a16:rowId xmlns:a16="http://schemas.microsoft.com/office/drawing/2014/main" val="4203767344"/>
                  </a:ext>
                </a:extLst>
              </a:tr>
              <a:tr h="412894">
                <a:tc>
                  <a:txBody>
                    <a:bodyPr/>
                    <a:lstStyle/>
                    <a:p>
                      <a:pPr marL="0" marR="0">
                        <a:spcBef>
                          <a:spcPts val="0"/>
                        </a:spcBef>
                        <a:spcAft>
                          <a:spcPts val="0"/>
                        </a:spcAft>
                      </a:pPr>
                      <a:r>
                        <a:rPr lang="en-US" sz="1800">
                          <a:effectLst/>
                        </a:rPr>
                        <a:t>D2C telemetry messaging</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MQTT/WS + AMQP/WS + HTTPS</a:t>
                      </a:r>
                      <a:endParaRPr lang="en-US" sz="2400" dirty="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AMQP/WS + HTTPS</a:t>
                      </a:r>
                      <a:endParaRPr lang="en-US" sz="2400" dirty="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2452713465"/>
                  </a:ext>
                </a:extLst>
              </a:tr>
              <a:tr h="412894">
                <a:tc>
                  <a:txBody>
                    <a:bodyPr/>
                    <a:lstStyle/>
                    <a:p>
                      <a:pPr marL="0" marR="0">
                        <a:spcBef>
                          <a:spcPts val="0"/>
                        </a:spcBef>
                        <a:spcAft>
                          <a:spcPts val="0"/>
                        </a:spcAft>
                      </a:pPr>
                      <a:r>
                        <a:rPr lang="en-US" sz="1800" dirty="0">
                          <a:effectLst/>
                        </a:rPr>
                        <a:t>C2D messaging</a:t>
                      </a:r>
                      <a:endParaRPr lang="en-US" sz="2400" dirty="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MQTT/WS + AMQP/WS + HTTPS</a:t>
                      </a:r>
                      <a:endParaRPr lang="en-US" sz="2400" dirty="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a:effectLst/>
                        </a:rPr>
                        <a:t>AMQP/WS</a:t>
                      </a:r>
                      <a:endParaRPr lang="en-US" sz="240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2123310239"/>
                  </a:ext>
                </a:extLst>
              </a:tr>
              <a:tr h="360296">
                <a:tc>
                  <a:txBody>
                    <a:bodyPr/>
                    <a:lstStyle/>
                    <a:p>
                      <a:pPr marL="0" marR="0">
                        <a:spcBef>
                          <a:spcPts val="0"/>
                        </a:spcBef>
                        <a:spcAft>
                          <a:spcPts val="0"/>
                        </a:spcAft>
                      </a:pPr>
                      <a:r>
                        <a:rPr lang="en-US" sz="1800">
                          <a:effectLst/>
                        </a:rPr>
                        <a:t>Direct methods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a:effectLst/>
                        </a:rPr>
                        <a:t>MQTT/WS + AMQP/WS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HTTPS</a:t>
                      </a:r>
                      <a:endParaRPr lang="en-US" sz="2400" dirty="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834162026"/>
                  </a:ext>
                </a:extLst>
              </a:tr>
              <a:tr h="360296">
                <a:tc>
                  <a:txBody>
                    <a:bodyPr/>
                    <a:lstStyle/>
                    <a:p>
                      <a:pPr marL="0" marR="0">
                        <a:spcBef>
                          <a:spcPts val="0"/>
                        </a:spcBef>
                        <a:spcAft>
                          <a:spcPts val="0"/>
                        </a:spcAft>
                      </a:pPr>
                      <a:r>
                        <a:rPr lang="en-US" sz="1800">
                          <a:effectLst/>
                        </a:rPr>
                        <a:t>Twin operations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a:effectLst/>
                        </a:rPr>
                        <a:t>MQTT/WS + AMQP/WS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HTTPS</a:t>
                      </a:r>
                      <a:endParaRPr lang="en-US" sz="2400" dirty="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3669243945"/>
                  </a:ext>
                </a:extLst>
              </a:tr>
              <a:tr h="510340">
                <a:tc>
                  <a:txBody>
                    <a:bodyPr/>
                    <a:lstStyle/>
                    <a:p>
                      <a:pPr marL="0" marR="0">
                        <a:spcBef>
                          <a:spcPts val="0"/>
                        </a:spcBef>
                        <a:spcAft>
                          <a:spcPts val="0"/>
                        </a:spcAft>
                      </a:pPr>
                      <a:r>
                        <a:rPr lang="en-US" sz="1800">
                          <a:effectLst/>
                        </a:rPr>
                        <a:t>Device streams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MQTT/WS + AMQP/WS (C/C# SDKs)</a:t>
                      </a:r>
                      <a:endParaRPr lang="en-US" sz="2400" dirty="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AMQP/WS (NodeJS/C# SDK)</a:t>
                      </a:r>
                      <a:endParaRPr lang="en-US" sz="2400" dirty="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35087928"/>
                  </a:ext>
                </a:extLst>
              </a:tr>
            </a:tbl>
          </a:graphicData>
        </a:graphic>
      </p:graphicFrame>
    </p:spTree>
    <p:extLst>
      <p:ext uri="{BB962C8B-B14F-4D97-AF65-F5344CB8AC3E}">
        <p14:creationId xmlns:p14="http://schemas.microsoft.com/office/powerpoint/2010/main" val="219503153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itle 1">
            <a:extLst>
              <a:ext uri="{FF2B5EF4-FFF2-40B4-BE49-F238E27FC236}">
                <a16:creationId xmlns:a16="http://schemas.microsoft.com/office/drawing/2014/main" id="{42414596-7480-4704-93E7-6F44B919D5CB}"/>
              </a:ext>
            </a:extLst>
          </p:cNvPr>
          <p:cNvSpPr txBox="1">
            <a:spLocks/>
          </p:cNvSpPr>
          <p:nvPr/>
        </p:nvSpPr>
        <p:spPr>
          <a:xfrm>
            <a:off x="444041" y="639898"/>
            <a:ext cx="11303917" cy="39754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dirty="0">
                <a:solidFill>
                  <a:schemeClr val="bg1"/>
                </a:solidFill>
              </a:rPr>
              <a:t>Azure IoT Hub SDKs</a:t>
            </a:r>
          </a:p>
        </p:txBody>
      </p:sp>
      <p:grpSp>
        <p:nvGrpSpPr>
          <p:cNvPr id="41" name="Group 40">
            <a:extLst>
              <a:ext uri="{FF2B5EF4-FFF2-40B4-BE49-F238E27FC236}">
                <a16:creationId xmlns:a16="http://schemas.microsoft.com/office/drawing/2014/main" id="{6FD4A2E6-A2B7-4B71-A9CF-DDA5F14D12D0}"/>
              </a:ext>
            </a:extLst>
          </p:cNvPr>
          <p:cNvGrpSpPr/>
          <p:nvPr/>
        </p:nvGrpSpPr>
        <p:grpSpPr>
          <a:xfrm>
            <a:off x="5306064" y="1875449"/>
            <a:ext cx="6301817" cy="3404140"/>
            <a:chOff x="2647086" y="2165148"/>
            <a:chExt cx="6301817" cy="3404140"/>
          </a:xfrm>
        </p:grpSpPr>
        <p:sp>
          <p:nvSpPr>
            <p:cNvPr id="42" name="Rectangle: Rounded Corners 41">
              <a:extLst>
                <a:ext uri="{FF2B5EF4-FFF2-40B4-BE49-F238E27FC236}">
                  <a16:creationId xmlns:a16="http://schemas.microsoft.com/office/drawing/2014/main" id="{23DBDE81-3DCF-4D14-8BCD-8FA2E9F9371F}"/>
                </a:ext>
              </a:extLst>
            </p:cNvPr>
            <p:cNvSpPr/>
            <p:nvPr/>
          </p:nvSpPr>
          <p:spPr>
            <a:xfrm>
              <a:off x="4671012" y="2165148"/>
              <a:ext cx="2253967" cy="1263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Device Provisioning Service</a:t>
              </a:r>
            </a:p>
          </p:txBody>
        </p:sp>
        <p:sp>
          <p:nvSpPr>
            <p:cNvPr id="43" name="Rectangle: Rounded Corners 42">
              <a:extLst>
                <a:ext uri="{FF2B5EF4-FFF2-40B4-BE49-F238E27FC236}">
                  <a16:creationId xmlns:a16="http://schemas.microsoft.com/office/drawing/2014/main" id="{69B1498B-0336-4E04-82A8-F6E8A3D5F454}"/>
                </a:ext>
              </a:extLst>
            </p:cNvPr>
            <p:cNvSpPr/>
            <p:nvPr/>
          </p:nvSpPr>
          <p:spPr>
            <a:xfrm>
              <a:off x="4671011" y="4163821"/>
              <a:ext cx="2253967" cy="1263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IoT Hub</a:t>
              </a:r>
            </a:p>
          </p:txBody>
        </p:sp>
        <p:sp>
          <p:nvSpPr>
            <p:cNvPr id="44" name="Rectangle: Rounded Corners 43">
              <a:extLst>
                <a:ext uri="{FF2B5EF4-FFF2-40B4-BE49-F238E27FC236}">
                  <a16:creationId xmlns:a16="http://schemas.microsoft.com/office/drawing/2014/main" id="{DAAAD51B-68E3-4A3B-AD8A-4677DDAB81BA}"/>
                </a:ext>
              </a:extLst>
            </p:cNvPr>
            <p:cNvSpPr/>
            <p:nvPr/>
          </p:nvSpPr>
          <p:spPr>
            <a:xfrm>
              <a:off x="6858016" y="4604518"/>
              <a:ext cx="2090887" cy="964770"/>
            </a:xfrm>
            <a:prstGeom prst="roundRect">
              <a:avLst/>
            </a:prstGeom>
            <a:solidFill>
              <a:srgbClr val="31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IoT Hub</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Service Client</a:t>
              </a:r>
            </a:p>
          </p:txBody>
        </p:sp>
        <p:sp>
          <p:nvSpPr>
            <p:cNvPr id="45" name="Rectangle: Rounded Corners 44">
              <a:extLst>
                <a:ext uri="{FF2B5EF4-FFF2-40B4-BE49-F238E27FC236}">
                  <a16:creationId xmlns:a16="http://schemas.microsoft.com/office/drawing/2014/main" id="{CA4DD74A-773B-4887-9479-DA6714153843}"/>
                </a:ext>
              </a:extLst>
            </p:cNvPr>
            <p:cNvSpPr/>
            <p:nvPr/>
          </p:nvSpPr>
          <p:spPr>
            <a:xfrm>
              <a:off x="2725673" y="2665217"/>
              <a:ext cx="2085063" cy="964771"/>
            </a:xfrm>
            <a:prstGeom prst="roundRect">
              <a:avLst/>
            </a:prstGeom>
            <a:solidFill>
              <a:srgbClr val="31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Provisioning</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Device Client</a:t>
              </a:r>
            </a:p>
          </p:txBody>
        </p:sp>
        <p:sp>
          <p:nvSpPr>
            <p:cNvPr id="46" name="Rectangle: Rounded Corners 45">
              <a:extLst>
                <a:ext uri="{FF2B5EF4-FFF2-40B4-BE49-F238E27FC236}">
                  <a16:creationId xmlns:a16="http://schemas.microsoft.com/office/drawing/2014/main" id="{CA23FF12-F0DD-414F-BBB4-0306E4CF4036}"/>
                </a:ext>
              </a:extLst>
            </p:cNvPr>
            <p:cNvSpPr/>
            <p:nvPr/>
          </p:nvSpPr>
          <p:spPr>
            <a:xfrm>
              <a:off x="6830725" y="2665218"/>
              <a:ext cx="2090887" cy="964770"/>
            </a:xfrm>
            <a:prstGeom prst="roundRect">
              <a:avLst/>
            </a:prstGeom>
            <a:solidFill>
              <a:srgbClr val="31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Provisioning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Service Client</a:t>
              </a:r>
            </a:p>
          </p:txBody>
        </p:sp>
        <p:sp>
          <p:nvSpPr>
            <p:cNvPr id="47" name="Rectangle: Rounded Corners 46">
              <a:extLst>
                <a:ext uri="{FF2B5EF4-FFF2-40B4-BE49-F238E27FC236}">
                  <a16:creationId xmlns:a16="http://schemas.microsoft.com/office/drawing/2014/main" id="{E0EA228A-BAE8-49C3-9327-9B18B350558B}"/>
                </a:ext>
              </a:extLst>
            </p:cNvPr>
            <p:cNvSpPr/>
            <p:nvPr/>
          </p:nvSpPr>
          <p:spPr>
            <a:xfrm>
              <a:off x="2647086" y="4604518"/>
              <a:ext cx="2090887" cy="964770"/>
            </a:xfrm>
            <a:prstGeom prst="roundRect">
              <a:avLst/>
            </a:prstGeom>
            <a:solidFill>
              <a:srgbClr val="31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IoT Hub</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Device Client</a:t>
              </a:r>
            </a:p>
          </p:txBody>
        </p:sp>
      </p:grpSp>
      <p:sp>
        <p:nvSpPr>
          <p:cNvPr id="48" name="Text Placeholder 3">
            <a:extLst>
              <a:ext uri="{FF2B5EF4-FFF2-40B4-BE49-F238E27FC236}">
                <a16:creationId xmlns:a16="http://schemas.microsoft.com/office/drawing/2014/main" id="{A45D2706-C166-44B3-A9BA-C065C9344119}"/>
              </a:ext>
            </a:extLst>
          </p:cNvPr>
          <p:cNvSpPr txBox="1">
            <a:spLocks/>
          </p:cNvSpPr>
          <p:nvPr/>
        </p:nvSpPr>
        <p:spPr>
          <a:xfrm>
            <a:off x="424963" y="1828074"/>
            <a:ext cx="4299666" cy="461858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Device SDKs</a:t>
            </a:r>
            <a:r>
              <a:rPr kumimoji="0" lang="en-US" sz="1600" b="0" i="0" u="none" strike="noStrike" kern="1200" cap="none" spc="0" normalizeH="0" baseline="0" noProof="0" dirty="0">
                <a:ln>
                  <a:noFill/>
                </a:ln>
                <a:solidFill>
                  <a:schemeClr val="bg1"/>
                </a:solidFill>
                <a:effectLst/>
                <a:uLnTx/>
                <a:uFillTx/>
                <a:latin typeface="Segoe UI"/>
                <a:ea typeface="+mn-ea"/>
                <a:cs typeface="+mn-cs"/>
              </a:rPr>
              <a:t> enable you to build apps that run on your IoT devices. EX: These apps can send telemetry to your IoT hub, receive messages, methods, twin updates from your IoT Hub, or device registration with your DPS.</a:t>
            </a:r>
          </a:p>
          <a:p>
            <a:pPr marL="0" marR="0" lvl="0" indent="0" algn="l" defTabSz="914400" rtl="0" eaLnBrk="1" fontAlgn="auto" latinLnBrk="0" hangingPunct="1">
              <a:lnSpc>
                <a:spcPct val="120000"/>
              </a:lnSpc>
              <a:spcBef>
                <a:spcPts val="1000"/>
              </a:spcBef>
              <a:spcAft>
                <a:spcPts val="0"/>
              </a:spcAft>
              <a:buClrTx/>
              <a:buSzTx/>
              <a:buNone/>
              <a:tabLst/>
              <a:defRPr/>
            </a:pPr>
            <a:r>
              <a:rPr lang="en-US" sz="1600" dirty="0">
                <a:solidFill>
                  <a:srgbClr val="50E6FF"/>
                </a:solidFill>
                <a:latin typeface="Segoe UI"/>
              </a:rPr>
              <a:t>    </a:t>
            </a:r>
            <a:r>
              <a:rPr lang="en-US" sz="1600" b="0" i="0" dirty="0">
                <a:solidFill>
                  <a:srgbClr val="50E6FF"/>
                </a:solidFill>
                <a:effectLst/>
                <a:latin typeface="Segoe UI" panose="020B0502040204020203" pitchFamily="34" charset="0"/>
              </a:rPr>
              <a:t>C, .NET (C#), Node.js, Java, and Python</a:t>
            </a:r>
            <a:endParaRPr kumimoji="0" lang="en-US" sz="1600" b="0" i="0" u="none" strike="noStrike" kern="1200" cap="none" spc="0" normalizeH="0" baseline="0" noProof="0" dirty="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120000"/>
              </a:lnSpc>
              <a:spcBef>
                <a:spcPts val="1000"/>
              </a:spcBef>
              <a:spcAft>
                <a:spcPts val="0"/>
              </a:spcAft>
              <a:buClrTx/>
              <a:buSzTx/>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Service SDKs</a:t>
            </a:r>
            <a:r>
              <a:rPr kumimoji="0" lang="en-US" sz="1600" b="0" i="0" u="none" strike="noStrike" kern="1200" cap="none" spc="0" normalizeH="0" baseline="0" noProof="0" dirty="0">
                <a:ln>
                  <a:noFill/>
                </a:ln>
                <a:solidFill>
                  <a:schemeClr val="bg1"/>
                </a:solidFill>
                <a:effectLst/>
                <a:uLnTx/>
                <a:uFillTx/>
                <a:latin typeface="Segoe UI"/>
                <a:ea typeface="+mn-ea"/>
                <a:cs typeface="+mn-cs"/>
              </a:rPr>
              <a:t> enable you to manage your IoT hub and DPS resources. EX: CRUD, send messages, schedule jobs, invoke direct methods, queries, send desired property updates to your IoT devices.</a:t>
            </a:r>
            <a:endParaRPr lang="en-US" sz="1600" dirty="0">
              <a:solidFill>
                <a:schemeClr val="bg1"/>
              </a:solidFill>
              <a:latin typeface="Segoe UI"/>
            </a:endParaRPr>
          </a:p>
          <a:p>
            <a:pPr marL="0" marR="0" lvl="0" indent="0" algn="l" defTabSz="914400" rtl="0" eaLnBrk="1" fontAlgn="auto" latinLnBrk="0" hangingPunct="1">
              <a:lnSpc>
                <a:spcPct val="120000"/>
              </a:lnSpc>
              <a:spcBef>
                <a:spcPts val="1000"/>
              </a:spcBef>
              <a:spcAft>
                <a:spcPts val="0"/>
              </a:spcAft>
              <a:buClrTx/>
              <a:buSzTx/>
              <a:buNone/>
              <a:tabLst/>
              <a:defRPr/>
            </a:pPr>
            <a:r>
              <a:rPr lang="en-US" sz="1600" b="0" i="0" dirty="0">
                <a:solidFill>
                  <a:srgbClr val="50E6FF"/>
                </a:solidFill>
                <a:effectLst/>
                <a:latin typeface="Segoe UI" panose="020B0502040204020203" pitchFamily="34" charset="0"/>
              </a:rPr>
              <a:t>    C, .NET (C#), Node.js, Java, iOS and Python</a:t>
            </a:r>
            <a:endParaRPr kumimoji="0" lang="en-US" sz="16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49" name="Rectangle: Rounded Corners 48">
            <a:extLst>
              <a:ext uri="{FF2B5EF4-FFF2-40B4-BE49-F238E27FC236}">
                <a16:creationId xmlns:a16="http://schemas.microsoft.com/office/drawing/2014/main" id="{04D6F7A1-67E5-4685-91BC-E8393ABE119B}"/>
              </a:ext>
            </a:extLst>
          </p:cNvPr>
          <p:cNvSpPr/>
          <p:nvPr/>
        </p:nvSpPr>
        <p:spPr>
          <a:xfrm>
            <a:off x="5097839" y="5237901"/>
            <a:ext cx="2090887" cy="9647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PnP/DT</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Device Client</a:t>
            </a:r>
          </a:p>
        </p:txBody>
      </p:sp>
      <p:sp>
        <p:nvSpPr>
          <p:cNvPr id="50" name="Rectangle: Rounded Corners 49">
            <a:extLst>
              <a:ext uri="{FF2B5EF4-FFF2-40B4-BE49-F238E27FC236}">
                <a16:creationId xmlns:a16="http://schemas.microsoft.com/office/drawing/2014/main" id="{464F8D3D-B3FB-44AD-9288-D54143A98C79}"/>
              </a:ext>
            </a:extLst>
          </p:cNvPr>
          <p:cNvSpPr/>
          <p:nvPr/>
        </p:nvSpPr>
        <p:spPr>
          <a:xfrm>
            <a:off x="9657071" y="5237901"/>
            <a:ext cx="2090887" cy="9647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PnP/DT</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Service Client</a:t>
            </a:r>
          </a:p>
        </p:txBody>
      </p:sp>
      <p:sp>
        <p:nvSpPr>
          <p:cNvPr id="51" name="TextBox 50">
            <a:extLst>
              <a:ext uri="{FF2B5EF4-FFF2-40B4-BE49-F238E27FC236}">
                <a16:creationId xmlns:a16="http://schemas.microsoft.com/office/drawing/2014/main" id="{57657336-764D-457E-A843-1D031EED3332}"/>
              </a:ext>
            </a:extLst>
          </p:cNvPr>
          <p:cNvSpPr txBox="1"/>
          <p:nvPr/>
        </p:nvSpPr>
        <p:spPr>
          <a:xfrm>
            <a:off x="325958" y="1104965"/>
            <a:ext cx="6715496" cy="369332"/>
          </a:xfrm>
          <a:prstGeom prst="rect">
            <a:avLst/>
          </a:prstGeom>
          <a:noFill/>
        </p:spPr>
        <p:txBody>
          <a:bodyPr wrap="square">
            <a:spAutoFit/>
          </a:bodyPr>
          <a:lstStyle/>
          <a:p>
            <a:pPr defTabSz="913574">
              <a:spcBef>
                <a:spcPts val="1800"/>
              </a:spcBef>
              <a:defRPr/>
            </a:pPr>
            <a:r>
              <a:rPr lang="en-US" sz="1800" b="1" kern="0" spc="-29" dirty="0">
                <a:solidFill>
                  <a:srgbClr val="50E6FF"/>
                </a:solidFill>
                <a:latin typeface="Segoe UI" panose="020B0502040204020203" pitchFamily="34" charset="0"/>
                <a:cs typeface="Segoe UI" panose="020B0502040204020203" pitchFamily="34" charset="0"/>
              </a:rPr>
              <a:t>Multi-language and open-source SDKs – Hosted on Github</a:t>
            </a:r>
          </a:p>
        </p:txBody>
      </p:sp>
    </p:spTree>
    <p:extLst>
      <p:ext uri="{BB962C8B-B14F-4D97-AF65-F5344CB8AC3E}">
        <p14:creationId xmlns:p14="http://schemas.microsoft.com/office/powerpoint/2010/main" val="376756314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6BB3-975B-4BEF-9284-AADE61421FCF}"/>
              </a:ext>
            </a:extLst>
          </p:cNvPr>
          <p:cNvSpPr>
            <a:spLocks noGrp="1"/>
          </p:cNvSpPr>
          <p:nvPr>
            <p:ph type="title"/>
          </p:nvPr>
        </p:nvSpPr>
        <p:spPr>
          <a:xfrm>
            <a:off x="159951" y="84782"/>
            <a:ext cx="5715127" cy="572347"/>
          </a:xfrm>
        </p:spPr>
        <p:txBody>
          <a:bodyPr>
            <a:normAutofit fontScale="90000"/>
          </a:bodyPr>
          <a:lstStyle/>
          <a:p>
            <a:r>
              <a:rPr lang="en-US" sz="3599" spc="-102">
                <a:latin typeface="Segoe UI Semibold" panose="020B0702040204020203" pitchFamily="34" charset="0"/>
                <a:cs typeface="Segoe UI Semibold" panose="020B0702040204020203" pitchFamily="34" charset="0"/>
              </a:rPr>
              <a:t>Our story for Embedded</a:t>
            </a:r>
            <a:endParaRPr lang="en-US" sz="3999">
              <a:latin typeface="Segoe UI Semilight" panose="020B0402040204020203" pitchFamily="34" charset="0"/>
              <a:cs typeface="Segoe UI Semilight" panose="020B0402040204020203" pitchFamily="34" charset="0"/>
            </a:endParaRPr>
          </a:p>
        </p:txBody>
      </p:sp>
      <p:sp>
        <p:nvSpPr>
          <p:cNvPr id="41" name="Rectangle 40">
            <a:extLst>
              <a:ext uri="{FF2B5EF4-FFF2-40B4-BE49-F238E27FC236}">
                <a16:creationId xmlns:a16="http://schemas.microsoft.com/office/drawing/2014/main" id="{8CCE1A3B-FDE8-4D5D-B307-FB63D666A798}"/>
              </a:ext>
            </a:extLst>
          </p:cNvPr>
          <p:cNvSpPr/>
          <p:nvPr/>
        </p:nvSpPr>
        <p:spPr bwMode="auto">
          <a:xfrm>
            <a:off x="975286" y="2316631"/>
            <a:ext cx="1843468" cy="345883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de-DE" sz="1200" b="0"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2C60E804-95CB-43E4-A3E1-7EB323C1499B}"/>
              </a:ext>
            </a:extLst>
          </p:cNvPr>
          <p:cNvSpPr/>
          <p:nvPr/>
        </p:nvSpPr>
        <p:spPr bwMode="auto">
          <a:xfrm>
            <a:off x="1106649" y="2458550"/>
            <a:ext cx="1599783" cy="53088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IOTHUB Client</a:t>
            </a:r>
          </a:p>
        </p:txBody>
      </p:sp>
      <p:sp>
        <p:nvSpPr>
          <p:cNvPr id="39" name="Rectangle 38">
            <a:extLst>
              <a:ext uri="{FF2B5EF4-FFF2-40B4-BE49-F238E27FC236}">
                <a16:creationId xmlns:a16="http://schemas.microsoft.com/office/drawing/2014/main" id="{FA638B2C-082C-40A2-819C-F9E4ED87FA91}"/>
              </a:ext>
            </a:extLst>
          </p:cNvPr>
          <p:cNvSpPr/>
          <p:nvPr/>
        </p:nvSpPr>
        <p:spPr bwMode="auto">
          <a:xfrm>
            <a:off x="1106650" y="3105138"/>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Transport </a:t>
            </a:r>
          </a:p>
        </p:txBody>
      </p:sp>
      <p:cxnSp>
        <p:nvCxnSpPr>
          <p:cNvPr id="5" name="Straight Connector 4">
            <a:extLst>
              <a:ext uri="{FF2B5EF4-FFF2-40B4-BE49-F238E27FC236}">
                <a16:creationId xmlns:a16="http://schemas.microsoft.com/office/drawing/2014/main" id="{AB032AA0-4562-4E8B-A64B-98E02BD9BCC9}"/>
              </a:ext>
            </a:extLst>
          </p:cNvPr>
          <p:cNvCxnSpPr>
            <a:cxnSpLocks/>
            <a:stCxn id="38" idx="2"/>
            <a:endCxn id="39" idx="0"/>
          </p:cNvCxnSpPr>
          <p:nvPr/>
        </p:nvCxnSpPr>
        <p:spPr>
          <a:xfrm>
            <a:off x="1906541" y="2989429"/>
            <a:ext cx="1" cy="1157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32FA454-5DF3-4AA4-A2B3-F26D30BA6447}"/>
              </a:ext>
            </a:extLst>
          </p:cNvPr>
          <p:cNvSpPr/>
          <p:nvPr/>
        </p:nvSpPr>
        <p:spPr bwMode="auto">
          <a:xfrm>
            <a:off x="1103734" y="1457644"/>
            <a:ext cx="1599783" cy="530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Application Code</a:t>
            </a:r>
          </a:p>
        </p:txBody>
      </p:sp>
      <p:cxnSp>
        <p:nvCxnSpPr>
          <p:cNvPr id="51" name="Straight Connector 50">
            <a:extLst>
              <a:ext uri="{FF2B5EF4-FFF2-40B4-BE49-F238E27FC236}">
                <a16:creationId xmlns:a16="http://schemas.microsoft.com/office/drawing/2014/main" id="{00392CEB-D4A5-4A23-9335-9E489D5A8B5B}"/>
              </a:ext>
            </a:extLst>
          </p:cNvPr>
          <p:cNvCxnSpPr>
            <a:cxnSpLocks/>
            <a:stCxn id="49" idx="2"/>
            <a:endCxn id="38" idx="0"/>
          </p:cNvCxnSpPr>
          <p:nvPr/>
        </p:nvCxnSpPr>
        <p:spPr>
          <a:xfrm>
            <a:off x="1903625" y="1988524"/>
            <a:ext cx="2915" cy="4700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6A2A5F3-E1BC-4880-869F-6C48004854A9}"/>
              </a:ext>
            </a:extLst>
          </p:cNvPr>
          <p:cNvSpPr/>
          <p:nvPr/>
        </p:nvSpPr>
        <p:spPr bwMode="auto">
          <a:xfrm>
            <a:off x="1106650" y="3769098"/>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Transport Client </a:t>
            </a:r>
          </a:p>
        </p:txBody>
      </p:sp>
      <p:sp>
        <p:nvSpPr>
          <p:cNvPr id="54" name="Rectangle 53">
            <a:extLst>
              <a:ext uri="{FF2B5EF4-FFF2-40B4-BE49-F238E27FC236}">
                <a16:creationId xmlns:a16="http://schemas.microsoft.com/office/drawing/2014/main" id="{FE0587D6-FAAE-4189-AED3-DF0903666FFB}"/>
              </a:ext>
            </a:extLst>
          </p:cNvPr>
          <p:cNvSpPr/>
          <p:nvPr/>
        </p:nvSpPr>
        <p:spPr bwMode="auto">
          <a:xfrm>
            <a:off x="1106650" y="4433058"/>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TLS </a:t>
            </a:r>
          </a:p>
        </p:txBody>
      </p:sp>
      <p:sp>
        <p:nvSpPr>
          <p:cNvPr id="55" name="Rectangle 54">
            <a:extLst>
              <a:ext uri="{FF2B5EF4-FFF2-40B4-BE49-F238E27FC236}">
                <a16:creationId xmlns:a16="http://schemas.microsoft.com/office/drawing/2014/main" id="{2BAA1BE2-118A-4632-AA1A-E15AEB225995}"/>
              </a:ext>
            </a:extLst>
          </p:cNvPr>
          <p:cNvSpPr/>
          <p:nvPr/>
        </p:nvSpPr>
        <p:spPr bwMode="auto">
          <a:xfrm>
            <a:off x="1106650" y="5097018"/>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Socket </a:t>
            </a:r>
          </a:p>
        </p:txBody>
      </p:sp>
      <p:cxnSp>
        <p:nvCxnSpPr>
          <p:cNvPr id="18" name="Straight Connector 17">
            <a:extLst>
              <a:ext uri="{FF2B5EF4-FFF2-40B4-BE49-F238E27FC236}">
                <a16:creationId xmlns:a16="http://schemas.microsoft.com/office/drawing/2014/main" id="{7F589AB4-95DF-4692-B04F-1C4AE6B47F1D}"/>
              </a:ext>
            </a:extLst>
          </p:cNvPr>
          <p:cNvCxnSpPr>
            <a:cxnSpLocks/>
            <a:stCxn id="39" idx="2"/>
            <a:endCxn id="53" idx="0"/>
          </p:cNvCxnSpPr>
          <p:nvPr/>
        </p:nvCxnSpPr>
        <p:spPr>
          <a:xfrm>
            <a:off x="1906540" y="3649066"/>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B5B461-6D20-485F-900A-39282BD4C212}"/>
              </a:ext>
            </a:extLst>
          </p:cNvPr>
          <p:cNvCxnSpPr>
            <a:cxnSpLocks/>
            <a:stCxn id="53" idx="2"/>
            <a:endCxn id="54" idx="0"/>
          </p:cNvCxnSpPr>
          <p:nvPr/>
        </p:nvCxnSpPr>
        <p:spPr>
          <a:xfrm>
            <a:off x="1906540" y="4313026"/>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CF66D7-A014-42B7-A3E6-07EC7931C8F7}"/>
              </a:ext>
            </a:extLst>
          </p:cNvPr>
          <p:cNvCxnSpPr>
            <a:cxnSpLocks/>
            <a:stCxn id="54" idx="2"/>
            <a:endCxn id="55" idx="0"/>
          </p:cNvCxnSpPr>
          <p:nvPr/>
        </p:nvCxnSpPr>
        <p:spPr>
          <a:xfrm>
            <a:off x="1906540" y="4976986"/>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A92566E-C4F2-4EB9-9156-9CDFD73B96AD}"/>
              </a:ext>
            </a:extLst>
          </p:cNvPr>
          <p:cNvPicPr>
            <a:picLocks noChangeAspect="1"/>
          </p:cNvPicPr>
          <p:nvPr/>
        </p:nvPicPr>
        <p:blipFill>
          <a:blip r:embed="rId3"/>
          <a:stretch>
            <a:fillRect/>
          </a:stretch>
        </p:blipFill>
        <p:spPr>
          <a:xfrm>
            <a:off x="1628794" y="5881293"/>
            <a:ext cx="563820" cy="881763"/>
          </a:xfrm>
          <a:prstGeom prst="rect">
            <a:avLst/>
          </a:prstGeom>
        </p:spPr>
      </p:pic>
      <p:cxnSp>
        <p:nvCxnSpPr>
          <p:cNvPr id="30" name="Straight Connector 29">
            <a:extLst>
              <a:ext uri="{FF2B5EF4-FFF2-40B4-BE49-F238E27FC236}">
                <a16:creationId xmlns:a16="http://schemas.microsoft.com/office/drawing/2014/main" id="{8966B7E4-D938-48D8-8D39-71B0733B1319}"/>
              </a:ext>
            </a:extLst>
          </p:cNvPr>
          <p:cNvCxnSpPr>
            <a:cxnSpLocks/>
            <a:stCxn id="55" idx="2"/>
            <a:endCxn id="28" idx="0"/>
          </p:cNvCxnSpPr>
          <p:nvPr/>
        </p:nvCxnSpPr>
        <p:spPr>
          <a:xfrm>
            <a:off x="1906541" y="5640947"/>
            <a:ext cx="4164" cy="2403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90532D2-13B9-47B0-8F33-9CE94AEDCAF2}"/>
              </a:ext>
            </a:extLst>
          </p:cNvPr>
          <p:cNvSpPr/>
          <p:nvPr/>
        </p:nvSpPr>
        <p:spPr>
          <a:xfrm>
            <a:off x="816820" y="2099754"/>
            <a:ext cx="779550" cy="258465"/>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 SDK</a:t>
            </a:r>
          </a:p>
        </p:txBody>
      </p:sp>
      <p:sp>
        <p:nvSpPr>
          <p:cNvPr id="94" name="Rectangle 93">
            <a:extLst>
              <a:ext uri="{FF2B5EF4-FFF2-40B4-BE49-F238E27FC236}">
                <a16:creationId xmlns:a16="http://schemas.microsoft.com/office/drawing/2014/main" id="{FD765E0D-0C1E-46E2-81F7-2050400126D1}"/>
              </a:ext>
            </a:extLst>
          </p:cNvPr>
          <p:cNvSpPr/>
          <p:nvPr/>
        </p:nvSpPr>
        <p:spPr bwMode="auto">
          <a:xfrm>
            <a:off x="4332044" y="2385891"/>
            <a:ext cx="1599783" cy="530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Application Code</a:t>
            </a:r>
          </a:p>
        </p:txBody>
      </p:sp>
      <p:sp>
        <p:nvSpPr>
          <p:cNvPr id="99" name="Rectangle 98">
            <a:extLst>
              <a:ext uri="{FF2B5EF4-FFF2-40B4-BE49-F238E27FC236}">
                <a16:creationId xmlns:a16="http://schemas.microsoft.com/office/drawing/2014/main" id="{34DDFC3F-41CD-4A07-8F40-65F16A0BDBCE}"/>
              </a:ext>
            </a:extLst>
          </p:cNvPr>
          <p:cNvSpPr/>
          <p:nvPr/>
        </p:nvSpPr>
        <p:spPr bwMode="auto">
          <a:xfrm>
            <a:off x="4776855" y="3489311"/>
            <a:ext cx="1599783" cy="5439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MQTT </a:t>
            </a:r>
          </a:p>
        </p:txBody>
      </p:sp>
      <p:sp>
        <p:nvSpPr>
          <p:cNvPr id="105" name="Rectangle 104">
            <a:extLst>
              <a:ext uri="{FF2B5EF4-FFF2-40B4-BE49-F238E27FC236}">
                <a16:creationId xmlns:a16="http://schemas.microsoft.com/office/drawing/2014/main" id="{03AEFE49-F58F-43F4-B26F-47C36AF62C6C}"/>
              </a:ext>
            </a:extLst>
          </p:cNvPr>
          <p:cNvSpPr/>
          <p:nvPr/>
        </p:nvSpPr>
        <p:spPr bwMode="auto">
          <a:xfrm>
            <a:off x="4776855" y="4153271"/>
            <a:ext cx="1599783" cy="5439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TLS </a:t>
            </a:r>
          </a:p>
        </p:txBody>
      </p:sp>
      <p:sp>
        <p:nvSpPr>
          <p:cNvPr id="106" name="Rectangle 105">
            <a:extLst>
              <a:ext uri="{FF2B5EF4-FFF2-40B4-BE49-F238E27FC236}">
                <a16:creationId xmlns:a16="http://schemas.microsoft.com/office/drawing/2014/main" id="{C57A924C-A33E-4018-A839-D75C6E7A266C}"/>
              </a:ext>
            </a:extLst>
          </p:cNvPr>
          <p:cNvSpPr/>
          <p:nvPr/>
        </p:nvSpPr>
        <p:spPr bwMode="auto">
          <a:xfrm>
            <a:off x="4776855" y="4817232"/>
            <a:ext cx="1599783" cy="5439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Socket </a:t>
            </a:r>
          </a:p>
        </p:txBody>
      </p:sp>
      <p:cxnSp>
        <p:nvCxnSpPr>
          <p:cNvPr id="108" name="Straight Connector 107">
            <a:extLst>
              <a:ext uri="{FF2B5EF4-FFF2-40B4-BE49-F238E27FC236}">
                <a16:creationId xmlns:a16="http://schemas.microsoft.com/office/drawing/2014/main" id="{2007CBBE-6713-4F82-A1E5-9046428C4F60}"/>
              </a:ext>
            </a:extLst>
          </p:cNvPr>
          <p:cNvCxnSpPr>
            <a:cxnSpLocks/>
            <a:stCxn id="99" idx="2"/>
            <a:endCxn id="105" idx="0"/>
          </p:cNvCxnSpPr>
          <p:nvPr/>
        </p:nvCxnSpPr>
        <p:spPr>
          <a:xfrm>
            <a:off x="5576745" y="4033240"/>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4A7D9B1-CB5D-4D7E-B549-3D965E9204A5}"/>
              </a:ext>
            </a:extLst>
          </p:cNvPr>
          <p:cNvCxnSpPr>
            <a:cxnSpLocks/>
            <a:stCxn id="105" idx="2"/>
            <a:endCxn id="106" idx="0"/>
          </p:cNvCxnSpPr>
          <p:nvPr/>
        </p:nvCxnSpPr>
        <p:spPr>
          <a:xfrm>
            <a:off x="5576745" y="4697200"/>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31DFF3A0-76B4-4972-9681-6943B1E34D9E}"/>
              </a:ext>
            </a:extLst>
          </p:cNvPr>
          <p:cNvPicPr>
            <a:picLocks noChangeAspect="1"/>
          </p:cNvPicPr>
          <p:nvPr/>
        </p:nvPicPr>
        <p:blipFill>
          <a:blip r:embed="rId3"/>
          <a:stretch>
            <a:fillRect/>
          </a:stretch>
        </p:blipFill>
        <p:spPr>
          <a:xfrm>
            <a:off x="5294835" y="5615871"/>
            <a:ext cx="563820" cy="881763"/>
          </a:xfrm>
          <a:prstGeom prst="rect">
            <a:avLst/>
          </a:prstGeom>
        </p:spPr>
      </p:pic>
      <p:cxnSp>
        <p:nvCxnSpPr>
          <p:cNvPr id="111" name="Straight Connector 110">
            <a:extLst>
              <a:ext uri="{FF2B5EF4-FFF2-40B4-BE49-F238E27FC236}">
                <a16:creationId xmlns:a16="http://schemas.microsoft.com/office/drawing/2014/main" id="{B24BC883-5FCC-4626-AC3C-2ED7660C73DD}"/>
              </a:ext>
            </a:extLst>
          </p:cNvPr>
          <p:cNvCxnSpPr>
            <a:cxnSpLocks/>
            <a:stCxn id="106" idx="2"/>
            <a:endCxn id="110" idx="0"/>
          </p:cNvCxnSpPr>
          <p:nvPr/>
        </p:nvCxnSpPr>
        <p:spPr>
          <a:xfrm>
            <a:off x="5576745" y="5361160"/>
            <a:ext cx="0" cy="2547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B8AE925F-A222-4345-89E4-6B69F2007A3B}"/>
              </a:ext>
            </a:extLst>
          </p:cNvPr>
          <p:cNvSpPr/>
          <p:nvPr/>
        </p:nvSpPr>
        <p:spPr>
          <a:xfrm>
            <a:off x="3979657" y="3366650"/>
            <a:ext cx="801656" cy="784626"/>
          </a:xfrm>
          <a:prstGeom prst="rect">
            <a:avLst/>
          </a:prstGeom>
        </p:spPr>
        <p:txBody>
          <a:bodyPr wrap="square">
            <a:spAutoFit/>
          </a:bodyPr>
          <a:lstStyle/>
          <a:p>
            <a:pPr marL="0" marR="0" lvl="0" indent="0" algn="r" defTabSz="914126"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Paho</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Mosquitto</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etc.</a:t>
            </a:r>
          </a:p>
          <a:p>
            <a:pPr marL="0" marR="0" lvl="0" indent="0" algn="r" defTabSz="914126"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114" name="Rectangle 113">
            <a:extLst>
              <a:ext uri="{FF2B5EF4-FFF2-40B4-BE49-F238E27FC236}">
                <a16:creationId xmlns:a16="http://schemas.microsoft.com/office/drawing/2014/main" id="{E8FD5750-5F99-4EC8-B5CB-46885BE3A06D}"/>
              </a:ext>
            </a:extLst>
          </p:cNvPr>
          <p:cNvSpPr/>
          <p:nvPr/>
        </p:nvSpPr>
        <p:spPr>
          <a:xfrm>
            <a:off x="3868750" y="4201975"/>
            <a:ext cx="929768" cy="507699"/>
          </a:xfrm>
          <a:prstGeom prst="rect">
            <a:avLst/>
          </a:prstGeom>
        </p:spPr>
        <p:txBody>
          <a:bodyPr wrap="square">
            <a:spAutoFit/>
          </a:bodyPr>
          <a:lstStyle/>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Open SSL</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Schannel</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etc.</a:t>
            </a:r>
          </a:p>
        </p:txBody>
      </p:sp>
      <p:sp>
        <p:nvSpPr>
          <p:cNvPr id="116" name="Rectangle 115">
            <a:extLst>
              <a:ext uri="{FF2B5EF4-FFF2-40B4-BE49-F238E27FC236}">
                <a16:creationId xmlns:a16="http://schemas.microsoft.com/office/drawing/2014/main" id="{76FDD0C9-98AC-4806-976F-F36F549B0851}"/>
              </a:ext>
            </a:extLst>
          </p:cNvPr>
          <p:cNvSpPr/>
          <p:nvPr/>
        </p:nvSpPr>
        <p:spPr>
          <a:xfrm>
            <a:off x="3956594" y="4856602"/>
            <a:ext cx="831767" cy="507699"/>
          </a:xfrm>
          <a:prstGeom prst="rect">
            <a:avLst/>
          </a:prstGeom>
        </p:spPr>
        <p:txBody>
          <a:bodyPr wrap="square">
            <a:spAutoFit/>
          </a:bodyPr>
          <a:lstStyle/>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Win 32</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Berkeley</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etc.</a:t>
            </a:r>
          </a:p>
        </p:txBody>
      </p:sp>
      <p:sp>
        <p:nvSpPr>
          <p:cNvPr id="58" name="Rectangle 57">
            <a:extLst>
              <a:ext uri="{FF2B5EF4-FFF2-40B4-BE49-F238E27FC236}">
                <a16:creationId xmlns:a16="http://schemas.microsoft.com/office/drawing/2014/main" id="{E1D77DA5-657A-489B-99AE-45689086BB00}"/>
              </a:ext>
            </a:extLst>
          </p:cNvPr>
          <p:cNvSpPr/>
          <p:nvPr/>
        </p:nvSpPr>
        <p:spPr>
          <a:xfrm>
            <a:off x="921529" y="790249"/>
            <a:ext cx="1950983" cy="556931"/>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Scenario 1 – C SDK</a:t>
            </a:r>
          </a:p>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(Linux – Windows)</a:t>
            </a:r>
          </a:p>
        </p:txBody>
      </p:sp>
      <p:sp>
        <p:nvSpPr>
          <p:cNvPr id="59" name="Rectangle 58">
            <a:extLst>
              <a:ext uri="{FF2B5EF4-FFF2-40B4-BE49-F238E27FC236}">
                <a16:creationId xmlns:a16="http://schemas.microsoft.com/office/drawing/2014/main" id="{9A9060BD-6B22-4802-8E02-4E37880ACFE9}"/>
              </a:ext>
            </a:extLst>
          </p:cNvPr>
          <p:cNvSpPr/>
          <p:nvPr/>
        </p:nvSpPr>
        <p:spPr>
          <a:xfrm>
            <a:off x="4035123" y="805236"/>
            <a:ext cx="3425981" cy="556931"/>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Scenario 2 – new Embedded C SDK</a:t>
            </a:r>
          </a:p>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(Bare Metal - Constrained devices)</a:t>
            </a:r>
          </a:p>
        </p:txBody>
      </p:sp>
      <p:sp>
        <p:nvSpPr>
          <p:cNvPr id="61" name="Rectangle 60">
            <a:extLst>
              <a:ext uri="{FF2B5EF4-FFF2-40B4-BE49-F238E27FC236}">
                <a16:creationId xmlns:a16="http://schemas.microsoft.com/office/drawing/2014/main" id="{A0CB57D2-9B2E-4187-81D4-E11E86A9C613}"/>
              </a:ext>
            </a:extLst>
          </p:cNvPr>
          <p:cNvSpPr/>
          <p:nvPr/>
        </p:nvSpPr>
        <p:spPr bwMode="auto">
          <a:xfrm>
            <a:off x="6307853" y="6334014"/>
            <a:ext cx="192544" cy="1980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48CC44A9-D835-40C2-B95A-42721658DF9E}"/>
              </a:ext>
            </a:extLst>
          </p:cNvPr>
          <p:cNvSpPr/>
          <p:nvPr/>
        </p:nvSpPr>
        <p:spPr>
          <a:xfrm>
            <a:off x="6402072" y="6314967"/>
            <a:ext cx="1972776" cy="244618"/>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IoT Developer’s responsibility</a:t>
            </a:r>
          </a:p>
        </p:txBody>
      </p:sp>
      <p:sp>
        <p:nvSpPr>
          <p:cNvPr id="63" name="Rectangle 62">
            <a:extLst>
              <a:ext uri="{FF2B5EF4-FFF2-40B4-BE49-F238E27FC236}">
                <a16:creationId xmlns:a16="http://schemas.microsoft.com/office/drawing/2014/main" id="{A3D3594E-B656-4E9E-9A45-3EB87DFE95B7}"/>
              </a:ext>
            </a:extLst>
          </p:cNvPr>
          <p:cNvSpPr/>
          <p:nvPr/>
        </p:nvSpPr>
        <p:spPr bwMode="auto">
          <a:xfrm>
            <a:off x="6307853" y="6597677"/>
            <a:ext cx="192544" cy="19806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AD77093F-3258-4503-AA57-1F869D41DDE8}"/>
              </a:ext>
            </a:extLst>
          </p:cNvPr>
          <p:cNvSpPr/>
          <p:nvPr/>
        </p:nvSpPr>
        <p:spPr>
          <a:xfrm>
            <a:off x="6402072" y="6578631"/>
            <a:ext cx="1718868" cy="244618"/>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Microsoft’s responsibility</a:t>
            </a:r>
          </a:p>
        </p:txBody>
      </p:sp>
      <p:sp>
        <p:nvSpPr>
          <p:cNvPr id="69" name="Rectangle 68">
            <a:extLst>
              <a:ext uri="{FF2B5EF4-FFF2-40B4-BE49-F238E27FC236}">
                <a16:creationId xmlns:a16="http://schemas.microsoft.com/office/drawing/2014/main" id="{A5F128A3-B635-483F-9665-F6FE09CE535A}"/>
              </a:ext>
            </a:extLst>
          </p:cNvPr>
          <p:cNvSpPr/>
          <p:nvPr/>
        </p:nvSpPr>
        <p:spPr>
          <a:xfrm>
            <a:off x="6085565" y="1541464"/>
            <a:ext cx="1550997" cy="590777"/>
          </a:xfrm>
          <a:prstGeom prst="rect">
            <a:avLst/>
          </a:prstGeom>
        </p:spPr>
        <p:txBody>
          <a:bodyPr wrap="square">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Telemetry (D2C), C2D,</a:t>
            </a: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Device Twin, IoT Plug and Play, Direct Methods</a:t>
            </a: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Device Provisioning </a:t>
            </a:r>
          </a:p>
        </p:txBody>
      </p:sp>
      <p:sp>
        <p:nvSpPr>
          <p:cNvPr id="70" name="Left Brace 69">
            <a:extLst>
              <a:ext uri="{FF2B5EF4-FFF2-40B4-BE49-F238E27FC236}">
                <a16:creationId xmlns:a16="http://schemas.microsoft.com/office/drawing/2014/main" id="{E0956007-5929-4366-AC40-163FA1F6C2B3}"/>
              </a:ext>
            </a:extLst>
          </p:cNvPr>
          <p:cNvSpPr/>
          <p:nvPr/>
        </p:nvSpPr>
        <p:spPr>
          <a:xfrm rot="16200000">
            <a:off x="6664181" y="1588845"/>
            <a:ext cx="193508" cy="1262062"/>
          </a:xfrm>
          <a:prstGeom prst="leftBrace">
            <a:avLst>
              <a:gd name="adj1" fmla="val 31952"/>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96E39813-187E-4F12-8537-215713C1E1F4}"/>
              </a:ext>
            </a:extLst>
          </p:cNvPr>
          <p:cNvSpPr/>
          <p:nvPr/>
        </p:nvSpPr>
        <p:spPr bwMode="auto">
          <a:xfrm>
            <a:off x="6206357" y="2386447"/>
            <a:ext cx="1184879" cy="530881"/>
          </a:xfrm>
          <a:prstGeom prst="rect">
            <a:avLst/>
          </a:prstGeom>
          <a:solidFill>
            <a:srgbClr val="00827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3236" tIns="46618" rIns="93236" bIns="46618"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Embedded C SDK</a:t>
            </a:r>
          </a:p>
        </p:txBody>
      </p:sp>
      <p:cxnSp>
        <p:nvCxnSpPr>
          <p:cNvPr id="7" name="Connector: Elbow 6">
            <a:extLst>
              <a:ext uri="{FF2B5EF4-FFF2-40B4-BE49-F238E27FC236}">
                <a16:creationId xmlns:a16="http://schemas.microsoft.com/office/drawing/2014/main" id="{2BF31538-16BA-4C48-8C11-391991842A90}"/>
              </a:ext>
            </a:extLst>
          </p:cNvPr>
          <p:cNvCxnSpPr>
            <a:cxnSpLocks/>
            <a:stCxn id="94" idx="3"/>
            <a:endCxn id="3" idx="1"/>
          </p:cNvCxnSpPr>
          <p:nvPr/>
        </p:nvCxnSpPr>
        <p:spPr>
          <a:xfrm>
            <a:off x="5931826" y="2651330"/>
            <a:ext cx="274530" cy="55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2ADE780-8440-4258-BEE8-2F6F0B2F5BC0}"/>
              </a:ext>
            </a:extLst>
          </p:cNvPr>
          <p:cNvCxnSpPr>
            <a:cxnSpLocks/>
            <a:stCxn id="94" idx="2"/>
            <a:endCxn id="99" idx="0"/>
          </p:cNvCxnSpPr>
          <p:nvPr/>
        </p:nvCxnSpPr>
        <p:spPr>
          <a:xfrm rot="16200000" flipH="1">
            <a:off x="5068070" y="2980636"/>
            <a:ext cx="572541" cy="444811"/>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015A2FC-687F-447B-AD2B-0F3BE1D7D83D}"/>
              </a:ext>
            </a:extLst>
          </p:cNvPr>
          <p:cNvSpPr/>
          <p:nvPr/>
        </p:nvSpPr>
        <p:spPr bwMode="auto">
          <a:xfrm>
            <a:off x="9273812" y="2403447"/>
            <a:ext cx="1952076" cy="3184943"/>
          </a:xfrm>
          <a:prstGeom prst="rect">
            <a:avLst/>
          </a:prstGeom>
          <a:solidFill>
            <a:srgbClr val="B0B0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de-DE" sz="1200" b="0"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769F5B7-419C-4C56-90AC-5DE84BFE6449}"/>
              </a:ext>
            </a:extLst>
          </p:cNvPr>
          <p:cNvSpPr/>
          <p:nvPr/>
        </p:nvSpPr>
        <p:spPr bwMode="auto">
          <a:xfrm>
            <a:off x="9426585" y="2573484"/>
            <a:ext cx="1599783" cy="8278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endParaRPr kumimoji="0" lang="de-DE" sz="1200" b="0"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360F6211-0DFA-47E2-80BA-1D330D21DA0C}"/>
              </a:ext>
            </a:extLst>
          </p:cNvPr>
          <p:cNvSpPr/>
          <p:nvPr/>
        </p:nvSpPr>
        <p:spPr bwMode="auto">
          <a:xfrm>
            <a:off x="10338641" y="2756331"/>
            <a:ext cx="609754" cy="426153"/>
          </a:xfrm>
          <a:prstGeom prst="rect">
            <a:avLst/>
          </a:prstGeom>
          <a:solidFill>
            <a:srgbClr val="008272"/>
          </a:solidFill>
          <a:ln w="19050">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Emb. C SDK</a:t>
            </a:r>
          </a:p>
        </p:txBody>
      </p:sp>
      <p:sp>
        <p:nvSpPr>
          <p:cNvPr id="9" name="Rectangle 8">
            <a:extLst>
              <a:ext uri="{FF2B5EF4-FFF2-40B4-BE49-F238E27FC236}">
                <a16:creationId xmlns:a16="http://schemas.microsoft.com/office/drawing/2014/main" id="{3C7CDDD8-3B91-484B-B5C8-57AFC7A43112}"/>
              </a:ext>
            </a:extLst>
          </p:cNvPr>
          <p:cNvSpPr/>
          <p:nvPr/>
        </p:nvSpPr>
        <p:spPr bwMode="auto">
          <a:xfrm>
            <a:off x="9426088" y="1526363"/>
            <a:ext cx="1599783" cy="530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Application Code</a:t>
            </a:r>
          </a:p>
        </p:txBody>
      </p:sp>
      <p:cxnSp>
        <p:nvCxnSpPr>
          <p:cNvPr id="10" name="Straight Connector 9">
            <a:extLst>
              <a:ext uri="{FF2B5EF4-FFF2-40B4-BE49-F238E27FC236}">
                <a16:creationId xmlns:a16="http://schemas.microsoft.com/office/drawing/2014/main" id="{5AE73077-7F0A-4EB0-B884-C9D68AEF393E}"/>
              </a:ext>
            </a:extLst>
          </p:cNvPr>
          <p:cNvCxnSpPr>
            <a:cxnSpLocks/>
            <a:stCxn id="9" idx="2"/>
            <a:endCxn id="6" idx="0"/>
          </p:cNvCxnSpPr>
          <p:nvPr/>
        </p:nvCxnSpPr>
        <p:spPr>
          <a:xfrm>
            <a:off x="10225980" y="2057245"/>
            <a:ext cx="497" cy="5162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5F695E2-8489-4E4E-AAC2-B7CB3649283B}"/>
              </a:ext>
            </a:extLst>
          </p:cNvPr>
          <p:cNvSpPr/>
          <p:nvPr/>
        </p:nvSpPr>
        <p:spPr bwMode="auto">
          <a:xfrm>
            <a:off x="9430232" y="3584674"/>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MQTT</a:t>
            </a:r>
          </a:p>
        </p:txBody>
      </p:sp>
      <p:sp>
        <p:nvSpPr>
          <p:cNvPr id="13" name="Rectangle 12">
            <a:extLst>
              <a:ext uri="{FF2B5EF4-FFF2-40B4-BE49-F238E27FC236}">
                <a16:creationId xmlns:a16="http://schemas.microsoft.com/office/drawing/2014/main" id="{CA903095-936A-4A34-A7CB-BD3862F44991}"/>
              </a:ext>
            </a:extLst>
          </p:cNvPr>
          <p:cNvSpPr/>
          <p:nvPr/>
        </p:nvSpPr>
        <p:spPr bwMode="auto">
          <a:xfrm>
            <a:off x="9430232" y="4248634"/>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TLS </a:t>
            </a:r>
          </a:p>
        </p:txBody>
      </p:sp>
      <p:sp>
        <p:nvSpPr>
          <p:cNvPr id="14" name="Rectangle 13">
            <a:extLst>
              <a:ext uri="{FF2B5EF4-FFF2-40B4-BE49-F238E27FC236}">
                <a16:creationId xmlns:a16="http://schemas.microsoft.com/office/drawing/2014/main" id="{078F823F-E30F-48E1-BEA5-B7E8645C3A53}"/>
              </a:ext>
            </a:extLst>
          </p:cNvPr>
          <p:cNvSpPr/>
          <p:nvPr/>
        </p:nvSpPr>
        <p:spPr bwMode="auto">
          <a:xfrm>
            <a:off x="9430232" y="4912594"/>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Socket </a:t>
            </a:r>
          </a:p>
        </p:txBody>
      </p:sp>
      <p:cxnSp>
        <p:nvCxnSpPr>
          <p:cNvPr id="15" name="Straight Connector 14">
            <a:extLst>
              <a:ext uri="{FF2B5EF4-FFF2-40B4-BE49-F238E27FC236}">
                <a16:creationId xmlns:a16="http://schemas.microsoft.com/office/drawing/2014/main" id="{498B3ECA-73C6-430B-8766-3101A6A34EC5}"/>
              </a:ext>
            </a:extLst>
          </p:cNvPr>
          <p:cNvCxnSpPr>
            <a:cxnSpLocks/>
            <a:stCxn id="6" idx="2"/>
            <a:endCxn id="11" idx="0"/>
          </p:cNvCxnSpPr>
          <p:nvPr/>
        </p:nvCxnSpPr>
        <p:spPr>
          <a:xfrm>
            <a:off x="10226476" y="3401363"/>
            <a:ext cx="3647" cy="1833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39B185-3F5F-4A1B-AEA5-9A26DEDF146F}"/>
              </a:ext>
            </a:extLst>
          </p:cNvPr>
          <p:cNvCxnSpPr>
            <a:cxnSpLocks/>
            <a:stCxn id="11" idx="2"/>
            <a:endCxn id="13" idx="0"/>
          </p:cNvCxnSpPr>
          <p:nvPr/>
        </p:nvCxnSpPr>
        <p:spPr>
          <a:xfrm>
            <a:off x="10230122" y="4128602"/>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0C0933-C3BC-471D-8650-9320C9A68322}"/>
              </a:ext>
            </a:extLst>
          </p:cNvPr>
          <p:cNvCxnSpPr>
            <a:cxnSpLocks/>
            <a:stCxn id="13" idx="2"/>
            <a:endCxn id="14" idx="0"/>
          </p:cNvCxnSpPr>
          <p:nvPr/>
        </p:nvCxnSpPr>
        <p:spPr>
          <a:xfrm>
            <a:off x="10230122" y="4792562"/>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4089928-7E34-4121-9CB6-3993175A961C}"/>
              </a:ext>
            </a:extLst>
          </p:cNvPr>
          <p:cNvPicPr>
            <a:picLocks noChangeAspect="1"/>
          </p:cNvPicPr>
          <p:nvPr/>
        </p:nvPicPr>
        <p:blipFill>
          <a:blip r:embed="rId3"/>
          <a:stretch>
            <a:fillRect/>
          </a:stretch>
        </p:blipFill>
        <p:spPr>
          <a:xfrm>
            <a:off x="9945653" y="5696869"/>
            <a:ext cx="563820" cy="881763"/>
          </a:xfrm>
          <a:prstGeom prst="rect">
            <a:avLst/>
          </a:prstGeom>
        </p:spPr>
      </p:pic>
      <p:cxnSp>
        <p:nvCxnSpPr>
          <p:cNvPr id="21" name="Straight Connector 20">
            <a:extLst>
              <a:ext uri="{FF2B5EF4-FFF2-40B4-BE49-F238E27FC236}">
                <a16:creationId xmlns:a16="http://schemas.microsoft.com/office/drawing/2014/main" id="{0E6A27DD-7E25-41CB-8EA0-FAD106D620FE}"/>
              </a:ext>
            </a:extLst>
          </p:cNvPr>
          <p:cNvCxnSpPr>
            <a:cxnSpLocks/>
            <a:stCxn id="14" idx="2"/>
            <a:endCxn id="19" idx="0"/>
          </p:cNvCxnSpPr>
          <p:nvPr/>
        </p:nvCxnSpPr>
        <p:spPr>
          <a:xfrm flipH="1">
            <a:off x="10227564" y="5456523"/>
            <a:ext cx="2559" cy="2403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0AD6E82-A0F5-4328-84B8-764031D7335F}"/>
              </a:ext>
            </a:extLst>
          </p:cNvPr>
          <p:cNvSpPr/>
          <p:nvPr/>
        </p:nvSpPr>
        <p:spPr>
          <a:xfrm>
            <a:off x="9369896" y="2776157"/>
            <a:ext cx="999764" cy="424621"/>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IoT middleware</a:t>
            </a:r>
          </a:p>
        </p:txBody>
      </p:sp>
      <p:sp>
        <p:nvSpPr>
          <p:cNvPr id="24" name="Rectangle 23">
            <a:extLst>
              <a:ext uri="{FF2B5EF4-FFF2-40B4-BE49-F238E27FC236}">
                <a16:creationId xmlns:a16="http://schemas.microsoft.com/office/drawing/2014/main" id="{984B3036-4101-4F7F-A3C3-E0B8B483ED8A}"/>
              </a:ext>
            </a:extLst>
          </p:cNvPr>
          <p:cNvSpPr/>
          <p:nvPr/>
        </p:nvSpPr>
        <p:spPr>
          <a:xfrm>
            <a:off x="10228604" y="2099753"/>
            <a:ext cx="1265088" cy="313850"/>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RTOS</a:t>
            </a:r>
          </a:p>
        </p:txBody>
      </p:sp>
      <p:sp>
        <p:nvSpPr>
          <p:cNvPr id="25" name="Rectangle 24">
            <a:extLst>
              <a:ext uri="{FF2B5EF4-FFF2-40B4-BE49-F238E27FC236}">
                <a16:creationId xmlns:a16="http://schemas.microsoft.com/office/drawing/2014/main" id="{E9E398C0-B94B-41DA-90C2-243D279DB6A5}"/>
              </a:ext>
            </a:extLst>
          </p:cNvPr>
          <p:cNvSpPr/>
          <p:nvPr/>
        </p:nvSpPr>
        <p:spPr>
          <a:xfrm>
            <a:off x="9132486" y="706215"/>
            <a:ext cx="2524927" cy="778472"/>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Scenario 3 – Azure RTOS + Azure IoT middleware</a:t>
            </a:r>
          </a:p>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(RTOS-based Constrained devices)</a:t>
            </a:r>
          </a:p>
        </p:txBody>
      </p:sp>
      <p:sp>
        <p:nvSpPr>
          <p:cNvPr id="124" name="Rectangle 123">
            <a:extLst>
              <a:ext uri="{FF2B5EF4-FFF2-40B4-BE49-F238E27FC236}">
                <a16:creationId xmlns:a16="http://schemas.microsoft.com/office/drawing/2014/main" id="{005EC59A-535B-4589-BEE3-285A4A2633A7}"/>
              </a:ext>
            </a:extLst>
          </p:cNvPr>
          <p:cNvSpPr/>
          <p:nvPr/>
        </p:nvSpPr>
        <p:spPr>
          <a:xfrm>
            <a:off x="1985257" y="3155510"/>
            <a:ext cx="929768" cy="507699"/>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HTTP</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MQTT</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AMQP</a:t>
            </a:r>
          </a:p>
        </p:txBody>
      </p:sp>
      <p:sp>
        <p:nvSpPr>
          <p:cNvPr id="125" name="Rectangle 124">
            <a:extLst>
              <a:ext uri="{FF2B5EF4-FFF2-40B4-BE49-F238E27FC236}">
                <a16:creationId xmlns:a16="http://schemas.microsoft.com/office/drawing/2014/main" id="{8D927062-C918-4290-9756-B0D4B7BC4A2F}"/>
              </a:ext>
            </a:extLst>
          </p:cNvPr>
          <p:cNvSpPr/>
          <p:nvPr/>
        </p:nvSpPr>
        <p:spPr>
          <a:xfrm>
            <a:off x="1910110" y="4467628"/>
            <a:ext cx="929768" cy="507699"/>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Open SSL</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Schannel</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Mbed TLS</a:t>
            </a:r>
          </a:p>
        </p:txBody>
      </p:sp>
      <p:sp>
        <p:nvSpPr>
          <p:cNvPr id="126" name="Rectangle 125">
            <a:extLst>
              <a:ext uri="{FF2B5EF4-FFF2-40B4-BE49-F238E27FC236}">
                <a16:creationId xmlns:a16="http://schemas.microsoft.com/office/drawing/2014/main" id="{3FF45997-3A98-4675-8B9D-11120601B345}"/>
              </a:ext>
            </a:extLst>
          </p:cNvPr>
          <p:cNvSpPr/>
          <p:nvPr/>
        </p:nvSpPr>
        <p:spPr>
          <a:xfrm>
            <a:off x="2014226" y="5125235"/>
            <a:ext cx="831767" cy="507699"/>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Win 32</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Berkeley</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Mbed</a:t>
            </a:r>
          </a:p>
        </p:txBody>
      </p:sp>
      <p:cxnSp>
        <p:nvCxnSpPr>
          <p:cNvPr id="44" name="Straight Connector 43">
            <a:extLst>
              <a:ext uri="{FF2B5EF4-FFF2-40B4-BE49-F238E27FC236}">
                <a16:creationId xmlns:a16="http://schemas.microsoft.com/office/drawing/2014/main" id="{55BF6DC1-C3A3-4CCE-95D7-273CA7C6E519}"/>
              </a:ext>
            </a:extLst>
          </p:cNvPr>
          <p:cNvCxnSpPr/>
          <p:nvPr/>
        </p:nvCxnSpPr>
        <p:spPr>
          <a:xfrm>
            <a:off x="3480089" y="805237"/>
            <a:ext cx="16128" cy="5484971"/>
          </a:xfrm>
          <a:prstGeom prst="line">
            <a:avLst/>
          </a:prstGeom>
          <a:ln w="57150">
            <a:headEnd type="none"/>
            <a:tailEnd type="none"/>
          </a:ln>
        </p:spPr>
        <p:style>
          <a:lnRef idx="1">
            <a:schemeClr val="accent5"/>
          </a:lnRef>
          <a:fillRef idx="0">
            <a:schemeClr val="accent5"/>
          </a:fillRef>
          <a:effectRef idx="0">
            <a:schemeClr val="accent5"/>
          </a:effectRef>
          <a:fontRef idx="minor">
            <a:schemeClr val="tx1"/>
          </a:fontRef>
        </p:style>
      </p:cxnSp>
      <p:cxnSp>
        <p:nvCxnSpPr>
          <p:cNvPr id="128" name="Straight Connector 127">
            <a:extLst>
              <a:ext uri="{FF2B5EF4-FFF2-40B4-BE49-F238E27FC236}">
                <a16:creationId xmlns:a16="http://schemas.microsoft.com/office/drawing/2014/main" id="{77E91F95-9F0C-4A16-944F-98DF90F8BAA5}"/>
              </a:ext>
            </a:extLst>
          </p:cNvPr>
          <p:cNvCxnSpPr/>
          <p:nvPr/>
        </p:nvCxnSpPr>
        <p:spPr>
          <a:xfrm>
            <a:off x="8346609" y="800500"/>
            <a:ext cx="16128" cy="5484971"/>
          </a:xfrm>
          <a:prstGeom prst="line">
            <a:avLst/>
          </a:prstGeom>
          <a:ln w="57150">
            <a:headEnd type="none"/>
            <a:tailEnd type="none"/>
          </a:ln>
        </p:spPr>
        <p:style>
          <a:lnRef idx="1">
            <a:schemeClr val="accent5"/>
          </a:lnRef>
          <a:fillRef idx="0">
            <a:schemeClr val="accent5"/>
          </a:fillRef>
          <a:effectRef idx="0">
            <a:schemeClr val="accent5"/>
          </a:effectRef>
          <a:fontRef idx="minor">
            <a:schemeClr val="tx1"/>
          </a:fontRef>
        </p:style>
      </p:cxnSp>
      <p:sp>
        <p:nvSpPr>
          <p:cNvPr id="129" name="Rectangle 128">
            <a:extLst>
              <a:ext uri="{FF2B5EF4-FFF2-40B4-BE49-F238E27FC236}">
                <a16:creationId xmlns:a16="http://schemas.microsoft.com/office/drawing/2014/main" id="{0B6CB177-5309-49D6-9B6D-34624363912A}"/>
              </a:ext>
            </a:extLst>
          </p:cNvPr>
          <p:cNvSpPr/>
          <p:nvPr/>
        </p:nvSpPr>
        <p:spPr>
          <a:xfrm>
            <a:off x="10377924" y="3738776"/>
            <a:ext cx="703787" cy="230772"/>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Segoe UI Semilight"/>
                <a:ea typeface="+mn-ea"/>
                <a:cs typeface="+mn-cs"/>
              </a:rPr>
              <a:t>Netx</a:t>
            </a:r>
            <a:r>
              <a:rPr kumimoji="0" lang="en-US" sz="1000" b="0" i="0" u="none" strike="noStrike" kern="1200" cap="none" spc="0" normalizeH="0" baseline="0" noProof="0" dirty="0">
                <a:ln>
                  <a:noFill/>
                </a:ln>
                <a:solidFill>
                  <a:srgbClr val="FFFFFF"/>
                </a:solidFill>
                <a:effectLst/>
                <a:uLnTx/>
                <a:uFillTx/>
                <a:latin typeface="Segoe UI Semilight"/>
                <a:ea typeface="+mn-ea"/>
                <a:cs typeface="+mn-cs"/>
              </a:rPr>
              <a:t> Duo</a:t>
            </a:r>
          </a:p>
        </p:txBody>
      </p:sp>
      <p:sp>
        <p:nvSpPr>
          <p:cNvPr id="130" name="Rectangle 129">
            <a:extLst>
              <a:ext uri="{FF2B5EF4-FFF2-40B4-BE49-F238E27FC236}">
                <a16:creationId xmlns:a16="http://schemas.microsoft.com/office/drawing/2014/main" id="{C5AF99E1-DFFF-4DA7-8BE3-19FDFC73656F}"/>
              </a:ext>
            </a:extLst>
          </p:cNvPr>
          <p:cNvSpPr/>
          <p:nvPr/>
        </p:nvSpPr>
        <p:spPr>
          <a:xfrm>
            <a:off x="10377924" y="4416780"/>
            <a:ext cx="703787" cy="230772"/>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Segoe UI Semilight"/>
                <a:ea typeface="+mn-ea"/>
                <a:cs typeface="+mn-cs"/>
              </a:rPr>
              <a:t>Netx</a:t>
            </a:r>
            <a:r>
              <a:rPr kumimoji="0" lang="en-US" sz="1000" b="0" i="0" u="none" strike="noStrike" kern="1200" cap="none" spc="0" normalizeH="0" baseline="0" noProof="0" dirty="0">
                <a:ln>
                  <a:noFill/>
                </a:ln>
                <a:solidFill>
                  <a:srgbClr val="FFFFFF"/>
                </a:solidFill>
                <a:effectLst/>
                <a:uLnTx/>
                <a:uFillTx/>
                <a:latin typeface="Segoe UI Semilight"/>
                <a:ea typeface="+mn-ea"/>
                <a:cs typeface="+mn-cs"/>
              </a:rPr>
              <a:t> Duo</a:t>
            </a:r>
          </a:p>
        </p:txBody>
      </p:sp>
      <p:sp>
        <p:nvSpPr>
          <p:cNvPr id="131" name="Rectangle 130">
            <a:extLst>
              <a:ext uri="{FF2B5EF4-FFF2-40B4-BE49-F238E27FC236}">
                <a16:creationId xmlns:a16="http://schemas.microsoft.com/office/drawing/2014/main" id="{71426B83-8C28-43AA-B95A-057F8D1F6212}"/>
              </a:ext>
            </a:extLst>
          </p:cNvPr>
          <p:cNvSpPr/>
          <p:nvPr/>
        </p:nvSpPr>
        <p:spPr>
          <a:xfrm>
            <a:off x="10377924" y="5079547"/>
            <a:ext cx="703787" cy="230772"/>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Segoe UI Semilight"/>
                <a:ea typeface="+mn-ea"/>
                <a:cs typeface="+mn-cs"/>
              </a:rPr>
              <a:t>Netx</a:t>
            </a:r>
            <a:r>
              <a:rPr kumimoji="0" lang="en-US" sz="1000" b="0" i="0" u="none" strike="noStrike" kern="1200" cap="none" spc="0" normalizeH="0" baseline="0" noProof="0" dirty="0">
                <a:ln>
                  <a:noFill/>
                </a:ln>
                <a:solidFill>
                  <a:srgbClr val="FFFFFF"/>
                </a:solidFill>
                <a:effectLst/>
                <a:uLnTx/>
                <a:uFillTx/>
                <a:latin typeface="Segoe UI Semilight"/>
                <a:ea typeface="+mn-ea"/>
                <a:cs typeface="+mn-cs"/>
              </a:rPr>
              <a:t> Duo</a:t>
            </a:r>
          </a:p>
        </p:txBody>
      </p:sp>
    </p:spTree>
    <p:extLst>
      <p:ext uri="{BB962C8B-B14F-4D97-AF65-F5344CB8AC3E}">
        <p14:creationId xmlns:p14="http://schemas.microsoft.com/office/powerpoint/2010/main" val="11019722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81F2D33-5CA7-40E1-B877-5B0C3AB6A79F}"/>
              </a:ext>
            </a:extLst>
          </p:cNvPr>
          <p:cNvSpPr/>
          <p:nvPr/>
        </p:nvSpPr>
        <p:spPr>
          <a:xfrm>
            <a:off x="1718234" y="1236005"/>
            <a:ext cx="7869555" cy="5355294"/>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b" anchorCtr="0" compatLnSpc="1">
            <a:prstTxWarp prst="textNoShape">
              <a:avLst/>
            </a:prstTxWarp>
          </a:bodyPr>
          <a:lstStyle/>
          <a:p>
            <a:pPr algn="ctr" defTabSz="932192" fontAlgn="base">
              <a:spcBef>
                <a:spcPct val="0"/>
              </a:spcBef>
              <a:spcAft>
                <a:spcPct val="0"/>
              </a:spcAft>
            </a:pPr>
            <a:r>
              <a:rPr lang="en-AU">
                <a:solidFill>
                  <a:srgbClr val="243A5E">
                    <a:lumMod val="50000"/>
                  </a:srgbClr>
                </a:solidFill>
                <a:latin typeface="Segoe UI" panose="020B0502040204020203" pitchFamily="34" charset="0"/>
                <a:cs typeface="Segoe UI" panose="020B0502040204020203" pitchFamily="34" charset="0"/>
                <a:sym typeface="Helvetica Neue Medium"/>
              </a:rPr>
              <a:t>Insights</a:t>
            </a:r>
          </a:p>
        </p:txBody>
      </p:sp>
      <p:sp>
        <p:nvSpPr>
          <p:cNvPr id="16" name="Rectangle 15">
            <a:extLst>
              <a:ext uri="{FF2B5EF4-FFF2-40B4-BE49-F238E27FC236}">
                <a16:creationId xmlns:a16="http://schemas.microsoft.com/office/drawing/2014/main" id="{9EBBFE09-2A09-4DBF-A88E-0D43EEE91C08}"/>
              </a:ext>
            </a:extLst>
          </p:cNvPr>
          <p:cNvSpPr/>
          <p:nvPr/>
        </p:nvSpPr>
        <p:spPr>
          <a:xfrm>
            <a:off x="10115678" y="1232789"/>
            <a:ext cx="1929706" cy="5355288"/>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b" anchorCtr="0" compatLnSpc="1">
            <a:prstTxWarp prst="textNoShape">
              <a:avLst/>
            </a:prstTxWarp>
          </a:bodyPr>
          <a:lstStyle/>
          <a:p>
            <a:pPr algn="ctr" defTabSz="932192" fontAlgn="base">
              <a:spcBef>
                <a:spcPct val="0"/>
              </a:spcBef>
              <a:spcAft>
                <a:spcPct val="0"/>
              </a:spcAft>
            </a:pPr>
            <a:r>
              <a:rPr lang="en-AU" sz="1999">
                <a:solidFill>
                  <a:srgbClr val="243A5E">
                    <a:lumMod val="50000"/>
                  </a:srgbClr>
                </a:solidFill>
                <a:latin typeface="Segoe UI" panose="020B0502040204020203" pitchFamily="34" charset="0"/>
                <a:cs typeface="Segoe UI" panose="020B0502040204020203" pitchFamily="34" charset="0"/>
                <a:sym typeface="Helvetica Neue Medium"/>
              </a:rPr>
              <a:t>Actions</a:t>
            </a:r>
          </a:p>
        </p:txBody>
      </p:sp>
      <p:sp>
        <p:nvSpPr>
          <p:cNvPr id="14" name="Rectangle 13">
            <a:extLst>
              <a:ext uri="{FF2B5EF4-FFF2-40B4-BE49-F238E27FC236}">
                <a16:creationId xmlns:a16="http://schemas.microsoft.com/office/drawing/2014/main" id="{A407557D-045A-4CA3-9D5D-399E1B04E575}"/>
              </a:ext>
            </a:extLst>
          </p:cNvPr>
          <p:cNvSpPr/>
          <p:nvPr/>
        </p:nvSpPr>
        <p:spPr>
          <a:xfrm>
            <a:off x="102889" y="1232790"/>
            <a:ext cx="1170614" cy="5355281"/>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b" anchorCtr="0" compatLnSpc="1">
            <a:prstTxWarp prst="textNoShape">
              <a:avLst/>
            </a:prstTxWarp>
          </a:bodyPr>
          <a:lstStyle/>
          <a:p>
            <a:pPr algn="ctr" defTabSz="932192" fontAlgn="base">
              <a:spcBef>
                <a:spcPct val="0"/>
              </a:spcBef>
              <a:spcAft>
                <a:spcPct val="0"/>
              </a:spcAft>
            </a:pPr>
            <a:r>
              <a:rPr lang="en-AU" sz="1999">
                <a:solidFill>
                  <a:srgbClr val="243A5E">
                    <a:lumMod val="50000"/>
                  </a:srgbClr>
                </a:solidFill>
                <a:latin typeface="Segoe UI" panose="020B0502040204020203" pitchFamily="34" charset="0"/>
                <a:cs typeface="Segoe UI" panose="020B0502040204020203" pitchFamily="34" charset="0"/>
                <a:sym typeface="Helvetica Neue Medium"/>
              </a:rPr>
              <a:t>Things</a:t>
            </a:r>
          </a:p>
        </p:txBody>
      </p:sp>
      <p:sp>
        <p:nvSpPr>
          <p:cNvPr id="112" name="Rectangle 111">
            <a:extLst>
              <a:ext uri="{FF2B5EF4-FFF2-40B4-BE49-F238E27FC236}">
                <a16:creationId xmlns:a16="http://schemas.microsoft.com/office/drawing/2014/main" id="{0FDBB4ED-7A5B-4633-A92C-29B77AC1AAE0}"/>
              </a:ext>
            </a:extLst>
          </p:cNvPr>
          <p:cNvSpPr/>
          <p:nvPr/>
        </p:nvSpPr>
        <p:spPr>
          <a:xfrm>
            <a:off x="1788450" y="2247855"/>
            <a:ext cx="4150571"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825500" hangingPunct="0"/>
            <a:r>
              <a:rPr lang="en-AU" sz="1600" kern="0">
                <a:solidFill>
                  <a:srgbClr val="006DD6"/>
                </a:solidFill>
                <a:latin typeface="Segoe UI" panose="020B0502040204020203" pitchFamily="34" charset="0"/>
                <a:cs typeface="Segoe UI" panose="020B0502040204020203" pitchFamily="34" charset="0"/>
                <a:sym typeface="Segoe UI Semibold"/>
              </a:rPr>
              <a:t>Azure IoT Hub</a:t>
            </a:r>
          </a:p>
        </p:txBody>
      </p:sp>
      <p:sp>
        <p:nvSpPr>
          <p:cNvPr id="113" name="Rectangle 112">
            <a:extLst>
              <a:ext uri="{FF2B5EF4-FFF2-40B4-BE49-F238E27FC236}">
                <a16:creationId xmlns:a16="http://schemas.microsoft.com/office/drawing/2014/main" id="{BC3B5C88-4B16-47C0-B713-1F9D4306903E}"/>
              </a:ext>
            </a:extLst>
          </p:cNvPr>
          <p:cNvSpPr/>
          <p:nvPr/>
        </p:nvSpPr>
        <p:spPr>
          <a:xfrm>
            <a:off x="3283350" y="2413276"/>
            <a:ext cx="1181469" cy="3111029"/>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algn="ctr" defTabSz="914126">
              <a:defRPr/>
            </a:pPr>
            <a:r>
              <a:rPr lang="en-AU" sz="1200">
                <a:solidFill>
                  <a:srgbClr val="243A5E">
                    <a:lumMod val="50000"/>
                  </a:srgbClr>
                </a:solidFill>
                <a:latin typeface="Segoe UI" panose="020B0502040204020203" pitchFamily="34" charset="0"/>
                <a:cs typeface="Segoe UI" panose="020B0502040204020203" pitchFamily="34" charset="0"/>
                <a:sym typeface="Segoe UI Semibold"/>
              </a:rPr>
              <a:t>Message enrichment</a:t>
            </a:r>
          </a:p>
        </p:txBody>
      </p:sp>
      <p:sp>
        <p:nvSpPr>
          <p:cNvPr id="114" name="Rectangle 113">
            <a:extLst>
              <a:ext uri="{FF2B5EF4-FFF2-40B4-BE49-F238E27FC236}">
                <a16:creationId xmlns:a16="http://schemas.microsoft.com/office/drawing/2014/main" id="{0BBC1200-87A4-452A-B40E-B315DBCB6F0C}"/>
              </a:ext>
            </a:extLst>
          </p:cNvPr>
          <p:cNvSpPr/>
          <p:nvPr/>
        </p:nvSpPr>
        <p:spPr>
          <a:xfrm>
            <a:off x="4602165" y="2413275"/>
            <a:ext cx="1181469" cy="312917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algn="ctr" defTabSz="914126">
              <a:defRPr/>
            </a:pPr>
            <a:r>
              <a:rPr lang="en-AU" sz="1200">
                <a:solidFill>
                  <a:srgbClr val="243A5E">
                    <a:lumMod val="50000"/>
                  </a:srgbClr>
                </a:solidFill>
                <a:latin typeface="Segoe UI" panose="020B0502040204020203" pitchFamily="34" charset="0"/>
                <a:cs typeface="Segoe UI" panose="020B0502040204020203" pitchFamily="34" charset="0"/>
                <a:sym typeface="Segoe UI Semibold"/>
              </a:rPr>
              <a:t>Message partitioning</a:t>
            </a:r>
          </a:p>
        </p:txBody>
      </p:sp>
      <p:pic>
        <p:nvPicPr>
          <p:cNvPr id="116" name="Picture 115">
            <a:extLst>
              <a:ext uri="{FF2B5EF4-FFF2-40B4-BE49-F238E27FC236}">
                <a16:creationId xmlns:a16="http://schemas.microsoft.com/office/drawing/2014/main" id="{9017395A-2240-492E-B2E3-92E35FB1E9E1}"/>
              </a:ext>
            </a:extLst>
          </p:cNvPr>
          <p:cNvPicPr>
            <a:picLocks noChangeAspect="1"/>
          </p:cNvPicPr>
          <p:nvPr/>
        </p:nvPicPr>
        <p:blipFill>
          <a:blip r:embed="rId3"/>
          <a:stretch>
            <a:fillRect/>
          </a:stretch>
        </p:blipFill>
        <p:spPr>
          <a:xfrm>
            <a:off x="225189" y="3095452"/>
            <a:ext cx="934953" cy="1430933"/>
          </a:xfrm>
          <a:prstGeom prst="rect">
            <a:avLst/>
          </a:prstGeom>
          <a:effectLst>
            <a:outerShdw blurRad="50800" dist="38100" dir="2700000" algn="tl" rotWithShape="0">
              <a:prstClr val="black">
                <a:alpha val="40000"/>
              </a:prstClr>
            </a:outerShdw>
          </a:effectLst>
        </p:spPr>
      </p:pic>
      <p:pic>
        <p:nvPicPr>
          <p:cNvPr id="118" name="Picture 2" descr="Reekoh | Plugins">
            <a:extLst>
              <a:ext uri="{FF2B5EF4-FFF2-40B4-BE49-F238E27FC236}">
                <a16:creationId xmlns:a16="http://schemas.microsoft.com/office/drawing/2014/main" id="{CDCCC241-5601-453D-A842-1C484B9CF4C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2027500" y="3171063"/>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7D6839E6-EE34-4A7B-B888-1AEBE0227FF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522" b="93478" l="7500" r="92500">
                        <a14:foregroundMark x1="41250" y1="82609" x2="41250" y2="82609"/>
                        <a14:foregroundMark x1="42500" y1="89130" x2="41250" y2="92391"/>
                        <a14:foregroundMark x1="32000" y1="89130" x2="40000" y2="93478"/>
                        <a14:foregroundMark x1="30000" y1="88043" x2="32000" y2="89130"/>
                        <a14:foregroundMark x1="82500" y1="81522" x2="86250" y2="81522"/>
                        <a14:foregroundMark x1="78750" y1="52174" x2="80000" y2="48913"/>
                        <a14:foregroundMark x1="92500" y1="21739" x2="92500" y2="18478"/>
                        <a14:foregroundMark x1="57500" y1="7609" x2="8750" y2="42391"/>
                        <a14:foregroundMark x1="8750" y1="42391" x2="7500" y2="66304"/>
                        <a14:foregroundMark x1="7500" y1="7609" x2="56250" y2="6522"/>
                        <a14:foregroundMark x1="82082" y1="86957" x2="78750" y2="89130"/>
                        <a14:foregroundMark x1="83749" y1="85870" x2="82082" y2="86957"/>
                        <a14:foregroundMark x1="88750" y1="82609" x2="86142" y2="84310"/>
                        <a14:foregroundMark x1="88751" y1="89130" x2="92500" y2="86957"/>
                        <a14:foregroundMark x1="86876" y1="90217" x2="88751" y2="89130"/>
                        <a14:foregroundMark x1="81250" y1="93478" x2="86876" y2="90217"/>
                        <a14:foregroundMark x1="88750" y1="91304" x2="88750" y2="91304"/>
                        <a14:foregroundMark x1="90000" y1="90217" x2="88750" y2="92391"/>
                        <a14:backgroundMark x1="37500" y1="88043" x2="37500" y2="88043"/>
                        <a14:backgroundMark x1="36250" y1="89130" x2="36250" y2="89130"/>
                        <a14:backgroundMark x1="33750" y1="89130" x2="33750" y2="89130"/>
                        <a14:backgroundMark x1="85000" y1="86957" x2="85000" y2="86957"/>
                        <a14:backgroundMark x1="86250" y1="85870" x2="86250" y2="85870"/>
                        <a14:backgroundMark x1="85000" y1="85870" x2="86250" y2="86957"/>
                        <a14:backgroundMark x1="83750" y1="86957" x2="83750" y2="86957"/>
                        <a14:backgroundMark x1="83750" y1="85870" x2="85000" y2="85870"/>
                        <a14:backgroundMark x1="85000" y1="84783" x2="85000" y2="84783"/>
                        <a14:backgroundMark x1="82500" y1="86957" x2="82500" y2="86957"/>
                        <a14:backgroundMark x1="86250" y1="89130" x2="86250" y2="89130"/>
                        <a14:backgroundMark x1="85000" y1="90217" x2="85000" y2="90217"/>
                      </a14:backgroundRemoval>
                    </a14:imgEffect>
                  </a14:imgLayer>
                </a14:imgProps>
              </a:ext>
            </a:extLst>
          </a:blip>
          <a:stretch>
            <a:fillRect/>
          </a:stretch>
        </p:blipFill>
        <p:spPr>
          <a:xfrm>
            <a:off x="3407884" y="3509633"/>
            <a:ext cx="761908" cy="876194"/>
          </a:xfrm>
          <a:prstGeom prst="rect">
            <a:avLst/>
          </a:prstGeom>
          <a:effectLst>
            <a:outerShdw blurRad="50800" dist="38100" dir="2700000" algn="tl" rotWithShape="0">
              <a:prstClr val="black">
                <a:alpha val="40000"/>
              </a:prstClr>
            </a:outerShdw>
          </a:effectLst>
        </p:spPr>
      </p:pic>
      <p:cxnSp>
        <p:nvCxnSpPr>
          <p:cNvPr id="123" name="Straight Arrow Connector 122">
            <a:extLst>
              <a:ext uri="{FF2B5EF4-FFF2-40B4-BE49-F238E27FC236}">
                <a16:creationId xmlns:a16="http://schemas.microsoft.com/office/drawing/2014/main" id="{8D4A6498-B6FC-4178-97FB-13F38EC58E96}"/>
              </a:ext>
            </a:extLst>
          </p:cNvPr>
          <p:cNvCxnSpPr>
            <a:cxnSpLocks/>
          </p:cNvCxnSpPr>
          <p:nvPr/>
        </p:nvCxnSpPr>
        <p:spPr>
          <a:xfrm>
            <a:off x="1269575" y="3660615"/>
            <a:ext cx="435959" cy="0"/>
          </a:xfrm>
          <a:prstGeom prst="straightConnector1">
            <a:avLst/>
          </a:prstGeom>
          <a:noFill/>
          <a:ln w="38100" cap="flat" cmpd="sng" algn="ctr">
            <a:solidFill>
              <a:sysClr val="windowText" lastClr="000000"/>
            </a:solidFill>
            <a:prstDash val="solid"/>
            <a:miter lim="800000"/>
            <a:headEnd type="triangle"/>
            <a:tailEnd type="triangle"/>
          </a:ln>
          <a:effectLst/>
        </p:spPr>
      </p:cxnSp>
      <p:cxnSp>
        <p:nvCxnSpPr>
          <p:cNvPr id="125" name="Connector: Elbow 124">
            <a:extLst>
              <a:ext uri="{FF2B5EF4-FFF2-40B4-BE49-F238E27FC236}">
                <a16:creationId xmlns:a16="http://schemas.microsoft.com/office/drawing/2014/main" id="{9A5185E2-D175-4F13-BE9B-4EDEA95E01CF}"/>
              </a:ext>
            </a:extLst>
          </p:cNvPr>
          <p:cNvCxnSpPr>
            <a:cxnSpLocks/>
          </p:cNvCxnSpPr>
          <p:nvPr/>
        </p:nvCxnSpPr>
        <p:spPr>
          <a:xfrm rot="16200000" flipH="1">
            <a:off x="2878473" y="2797031"/>
            <a:ext cx="437283" cy="968902"/>
          </a:xfrm>
          <a:prstGeom prst="bentConnector3">
            <a:avLst>
              <a:gd name="adj1" fmla="val -33881"/>
            </a:avLst>
          </a:prstGeom>
          <a:noFill/>
          <a:ln w="38100" cap="flat" cmpd="sng" algn="ctr">
            <a:solidFill>
              <a:sysClr val="windowText" lastClr="000000"/>
            </a:solidFill>
            <a:prstDash val="solid"/>
            <a:miter lim="800000"/>
            <a:tailEnd type="triangle"/>
          </a:ln>
          <a:effectLst/>
        </p:spPr>
      </p:cxnSp>
      <p:pic>
        <p:nvPicPr>
          <p:cNvPr id="126" name="Picture 2" descr="Image for post">
            <a:extLst>
              <a:ext uri="{FF2B5EF4-FFF2-40B4-BE49-F238E27FC236}">
                <a16:creationId xmlns:a16="http://schemas.microsoft.com/office/drawing/2014/main" id="{43F63630-CEC6-435D-87E9-B069E4FA252E}"/>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4855415" y="3214915"/>
            <a:ext cx="652175" cy="6581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869D833A-2950-4173-87DC-F6C9D7F66BC3}"/>
              </a:ext>
            </a:extLst>
          </p:cNvPr>
          <p:cNvSpPr txBox="1"/>
          <p:nvPr/>
        </p:nvSpPr>
        <p:spPr>
          <a:xfrm>
            <a:off x="4602165" y="2964369"/>
            <a:ext cx="1181469"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HVAC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129" name="TextBox 128">
            <a:extLst>
              <a:ext uri="{FF2B5EF4-FFF2-40B4-BE49-F238E27FC236}">
                <a16:creationId xmlns:a16="http://schemas.microsoft.com/office/drawing/2014/main" id="{49C4B70F-35B9-47FA-86EF-8A1DCB9EF2B9}"/>
              </a:ext>
            </a:extLst>
          </p:cNvPr>
          <p:cNvSpPr txBox="1"/>
          <p:nvPr/>
        </p:nvSpPr>
        <p:spPr>
          <a:xfrm>
            <a:off x="4614522" y="3986705"/>
            <a:ext cx="1169111"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Security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131" name="TextBox 130">
            <a:extLst>
              <a:ext uri="{FF2B5EF4-FFF2-40B4-BE49-F238E27FC236}">
                <a16:creationId xmlns:a16="http://schemas.microsoft.com/office/drawing/2014/main" id="{0A12B378-19E1-405E-BE09-8F3B51624E03}"/>
              </a:ext>
            </a:extLst>
          </p:cNvPr>
          <p:cNvSpPr txBox="1"/>
          <p:nvPr/>
        </p:nvSpPr>
        <p:spPr>
          <a:xfrm>
            <a:off x="4614521" y="4721155"/>
            <a:ext cx="1161796"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Lighting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150" name="TextBox 149">
            <a:extLst>
              <a:ext uri="{FF2B5EF4-FFF2-40B4-BE49-F238E27FC236}">
                <a16:creationId xmlns:a16="http://schemas.microsoft.com/office/drawing/2014/main" id="{2D59FA20-FA12-4A9D-B0B1-DCD333919D2E}"/>
              </a:ext>
            </a:extLst>
          </p:cNvPr>
          <p:cNvSpPr txBox="1"/>
          <p:nvPr/>
        </p:nvSpPr>
        <p:spPr>
          <a:xfrm>
            <a:off x="197983" y="2742173"/>
            <a:ext cx="952505" cy="276999"/>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IoT Devices</a:t>
            </a:r>
          </a:p>
        </p:txBody>
      </p:sp>
      <p:cxnSp>
        <p:nvCxnSpPr>
          <p:cNvPr id="159" name="Connector: Elbow 158">
            <a:extLst>
              <a:ext uri="{FF2B5EF4-FFF2-40B4-BE49-F238E27FC236}">
                <a16:creationId xmlns:a16="http://schemas.microsoft.com/office/drawing/2014/main" id="{B7176FC5-30EB-44C8-A71C-27E0BD701768}"/>
              </a:ext>
            </a:extLst>
          </p:cNvPr>
          <p:cNvCxnSpPr>
            <a:cxnSpLocks/>
            <a:stCxn id="110" idx="2"/>
          </p:cNvCxnSpPr>
          <p:nvPr/>
        </p:nvCxnSpPr>
        <p:spPr>
          <a:xfrm rot="5400000" flipH="1">
            <a:off x="6340791" y="625422"/>
            <a:ext cx="1593599" cy="9098473"/>
          </a:xfrm>
          <a:prstGeom prst="bentConnector4">
            <a:avLst>
              <a:gd name="adj1" fmla="val -11356"/>
              <a:gd name="adj2" fmla="val 99984"/>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B978CD8-85A5-4D37-B094-8A4BCC561E3A}"/>
              </a:ext>
            </a:extLst>
          </p:cNvPr>
          <p:cNvCxnSpPr>
            <a:cxnSpLocks/>
          </p:cNvCxnSpPr>
          <p:nvPr/>
        </p:nvCxnSpPr>
        <p:spPr>
          <a:xfrm>
            <a:off x="7599673" y="3691564"/>
            <a:ext cx="271947" cy="0"/>
          </a:xfrm>
          <a:prstGeom prst="straightConnector1">
            <a:avLst/>
          </a:prstGeom>
          <a:noFill/>
          <a:ln w="38100" cap="flat" cmpd="sng" algn="ctr">
            <a:solidFill>
              <a:sysClr val="windowText" lastClr="000000"/>
            </a:solidFill>
            <a:prstDash val="solid"/>
            <a:miter lim="800000"/>
            <a:tailEnd type="triangle"/>
          </a:ln>
          <a:effectLst/>
        </p:spPr>
      </p:cxnSp>
      <p:sp>
        <p:nvSpPr>
          <p:cNvPr id="6" name="TextBox 5">
            <a:extLst>
              <a:ext uri="{FF2B5EF4-FFF2-40B4-BE49-F238E27FC236}">
                <a16:creationId xmlns:a16="http://schemas.microsoft.com/office/drawing/2014/main" id="{2E9555B2-5BF0-424C-ADCE-34D52B7069E1}"/>
              </a:ext>
            </a:extLst>
          </p:cNvPr>
          <p:cNvSpPr txBox="1"/>
          <p:nvPr/>
        </p:nvSpPr>
        <p:spPr>
          <a:xfrm>
            <a:off x="3511620" y="4382079"/>
            <a:ext cx="633507" cy="461665"/>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Device</a:t>
            </a:r>
          </a:p>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twins</a:t>
            </a:r>
          </a:p>
        </p:txBody>
      </p:sp>
      <p:sp>
        <p:nvSpPr>
          <p:cNvPr id="7" name="Title 6">
            <a:extLst>
              <a:ext uri="{FF2B5EF4-FFF2-40B4-BE49-F238E27FC236}">
                <a16:creationId xmlns:a16="http://schemas.microsoft.com/office/drawing/2014/main" id="{B921ACCE-1FAD-4B9F-AE66-3DD5B4D35B82}"/>
              </a:ext>
            </a:extLst>
          </p:cNvPr>
          <p:cNvSpPr>
            <a:spLocks noGrp="1"/>
          </p:cNvSpPr>
          <p:nvPr>
            <p:ph type="title"/>
          </p:nvPr>
        </p:nvSpPr>
        <p:spPr>
          <a:xfrm>
            <a:off x="316516" y="509699"/>
            <a:ext cx="11020425" cy="492443"/>
          </a:xfrm>
        </p:spPr>
        <p:txBody>
          <a:bodyPr/>
          <a:lstStyle/>
          <a:p>
            <a:r>
              <a:rPr lang="en-AU" sz="3200" dirty="0">
                <a:solidFill>
                  <a:schemeClr val="accent1">
                    <a:lumMod val="50000"/>
                  </a:schemeClr>
                </a:solidFill>
              </a:rPr>
              <a:t>IoT Data: Azure IoT Smart Factory Architecture Scenario</a:t>
            </a:r>
          </a:p>
        </p:txBody>
      </p:sp>
      <p:pic>
        <p:nvPicPr>
          <p:cNvPr id="8" name="Picture 2" descr="Image for post">
            <a:extLst>
              <a:ext uri="{FF2B5EF4-FFF2-40B4-BE49-F238E27FC236}">
                <a16:creationId xmlns:a16="http://schemas.microsoft.com/office/drawing/2014/main" id="{75003F62-5A7D-4C64-88E8-8136217A74FB}"/>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4865442" y="4249736"/>
            <a:ext cx="467156" cy="4714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Image for post">
            <a:extLst>
              <a:ext uri="{FF2B5EF4-FFF2-40B4-BE49-F238E27FC236}">
                <a16:creationId xmlns:a16="http://schemas.microsoft.com/office/drawing/2014/main" id="{5DCBFE37-E65C-474F-AF50-3117C2A62F22}"/>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4865442" y="4981026"/>
            <a:ext cx="467156" cy="4714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 name="Picture 2" descr="Azure Content Spotlight – Azure Cosmos DB Tips &amp; Tricks ...">
            <a:extLst>
              <a:ext uri="{FF2B5EF4-FFF2-40B4-BE49-F238E27FC236}">
                <a16:creationId xmlns:a16="http://schemas.microsoft.com/office/drawing/2014/main" id="{90D6409F-BEE5-4B9F-B5A6-13048EE59F7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522" t="-3018" r="20104" b="-3003"/>
          <a:stretch/>
        </p:blipFill>
        <p:spPr bwMode="auto">
          <a:xfrm>
            <a:off x="8673341" y="2899690"/>
            <a:ext cx="589272" cy="5432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60" name="Straight Connector 59">
            <a:extLst>
              <a:ext uri="{FF2B5EF4-FFF2-40B4-BE49-F238E27FC236}">
                <a16:creationId xmlns:a16="http://schemas.microsoft.com/office/drawing/2014/main" id="{C3120000-C512-4EDF-A5AE-E4E0EC62EAD5}"/>
              </a:ext>
            </a:extLst>
          </p:cNvPr>
          <p:cNvCxnSpPr>
            <a:cxnSpLocks/>
          </p:cNvCxnSpPr>
          <p:nvPr/>
        </p:nvCxnSpPr>
        <p:spPr>
          <a:xfrm>
            <a:off x="7891371" y="2133447"/>
            <a:ext cx="0" cy="3650307"/>
          </a:xfrm>
          <a:prstGeom prst="line">
            <a:avLst/>
          </a:prstGeom>
          <a:noFill/>
          <a:ln w="38100" cap="flat" cmpd="sng" algn="ctr">
            <a:solidFill>
              <a:sysClr val="windowText" lastClr="000000"/>
            </a:solidFill>
            <a:prstDash val="solid"/>
            <a:miter lim="800000"/>
          </a:ln>
          <a:effectLst/>
        </p:spPr>
      </p:cxnSp>
      <p:cxnSp>
        <p:nvCxnSpPr>
          <p:cNvPr id="61" name="Straight Arrow Connector 60">
            <a:extLst>
              <a:ext uri="{FF2B5EF4-FFF2-40B4-BE49-F238E27FC236}">
                <a16:creationId xmlns:a16="http://schemas.microsoft.com/office/drawing/2014/main" id="{13ACC30C-D716-430D-8ED2-35C7E1D0F4E9}"/>
              </a:ext>
            </a:extLst>
          </p:cNvPr>
          <p:cNvCxnSpPr>
            <a:cxnSpLocks/>
          </p:cNvCxnSpPr>
          <p:nvPr/>
        </p:nvCxnSpPr>
        <p:spPr>
          <a:xfrm>
            <a:off x="7891365" y="5764847"/>
            <a:ext cx="722623" cy="0"/>
          </a:xfrm>
          <a:prstGeom prst="straightConnector1">
            <a:avLst/>
          </a:prstGeom>
          <a:noFill/>
          <a:ln w="38100" cap="flat" cmpd="sng" algn="ctr">
            <a:solidFill>
              <a:sysClr val="windowText" lastClr="000000"/>
            </a:solidFill>
            <a:prstDash val="solid"/>
            <a:miter lim="800000"/>
            <a:tailEnd type="triangle"/>
          </a:ln>
          <a:effectLst/>
        </p:spPr>
      </p:cxnSp>
      <p:pic>
        <p:nvPicPr>
          <p:cNvPr id="62" name="Picture 61">
            <a:extLst>
              <a:ext uri="{FF2B5EF4-FFF2-40B4-BE49-F238E27FC236}">
                <a16:creationId xmlns:a16="http://schemas.microsoft.com/office/drawing/2014/main" id="{D949BF1E-E595-445D-9124-081F6C7F44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2397" y="1850999"/>
            <a:ext cx="589273" cy="589273"/>
          </a:xfrm>
          <a:prstGeom prst="rect">
            <a:avLst/>
          </a:prstGeom>
          <a:effectLst>
            <a:outerShdw blurRad="50800" dist="38100" dir="2700000" algn="tl" rotWithShape="0">
              <a:prstClr val="black">
                <a:alpha val="40000"/>
              </a:prstClr>
            </a:outerShdw>
          </a:effectLst>
        </p:spPr>
      </p:pic>
      <p:cxnSp>
        <p:nvCxnSpPr>
          <p:cNvPr id="63" name="Straight Arrow Connector 62">
            <a:extLst>
              <a:ext uri="{FF2B5EF4-FFF2-40B4-BE49-F238E27FC236}">
                <a16:creationId xmlns:a16="http://schemas.microsoft.com/office/drawing/2014/main" id="{F0BC7580-5E53-4F2A-A166-4C439CD9C153}"/>
              </a:ext>
            </a:extLst>
          </p:cNvPr>
          <p:cNvCxnSpPr>
            <a:cxnSpLocks/>
          </p:cNvCxnSpPr>
          <p:nvPr/>
        </p:nvCxnSpPr>
        <p:spPr>
          <a:xfrm>
            <a:off x="7891365" y="2153389"/>
            <a:ext cx="660471" cy="0"/>
          </a:xfrm>
          <a:prstGeom prst="straightConnector1">
            <a:avLst/>
          </a:prstGeom>
          <a:noFill/>
          <a:ln w="38100" cap="flat" cmpd="sng" algn="ctr">
            <a:solidFill>
              <a:sysClr val="windowText" lastClr="000000"/>
            </a:solidFill>
            <a:prstDash val="solid"/>
            <a:miter lim="800000"/>
            <a:tailEnd type="triangle"/>
          </a:ln>
          <a:effectLst/>
        </p:spPr>
      </p:cxnSp>
      <p:sp>
        <p:nvSpPr>
          <p:cNvPr id="64" name="TextBox 63">
            <a:extLst>
              <a:ext uri="{FF2B5EF4-FFF2-40B4-BE49-F238E27FC236}">
                <a16:creationId xmlns:a16="http://schemas.microsoft.com/office/drawing/2014/main" id="{1BC489FE-1794-4DBE-8E7D-4751AF14AD9D}"/>
              </a:ext>
            </a:extLst>
          </p:cNvPr>
          <p:cNvSpPr txBox="1"/>
          <p:nvPr/>
        </p:nvSpPr>
        <p:spPr>
          <a:xfrm>
            <a:off x="8521614" y="5182371"/>
            <a:ext cx="948401" cy="276999"/>
          </a:xfrm>
          <a:prstGeom prst="rect">
            <a:avLst/>
          </a:prstGeom>
          <a:noFill/>
        </p:spPr>
        <p:txBody>
          <a:bodyPr wrap="non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Event Hubs</a:t>
            </a:r>
          </a:p>
        </p:txBody>
      </p:sp>
      <p:pic>
        <p:nvPicPr>
          <p:cNvPr id="65" name="Picture 2" descr="Azure Logic Apps (@logicappsio) | Twitter">
            <a:extLst>
              <a:ext uri="{FF2B5EF4-FFF2-40B4-BE49-F238E27FC236}">
                <a16:creationId xmlns:a16="http://schemas.microsoft.com/office/drawing/2014/main" id="{74FA02C2-080A-4F5F-9167-AAD3C5479DCE}"/>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9896" b="89063" l="4688" r="95313">
                        <a14:foregroundMark x1="6250" y1="27083" x2="6250" y2="27083"/>
                        <a14:foregroundMark x1="54167" y1="30208" x2="54167" y2="30208"/>
                        <a14:foregroundMark x1="56771" y1="27083" x2="56771" y2="27083"/>
                        <a14:foregroundMark x1="54167" y1="21354" x2="54167" y2="21354"/>
                        <a14:foregroundMark x1="46354" y1="18750" x2="50000" y2="18750"/>
                        <a14:foregroundMark x1="57292" y1="25000" x2="55208" y2="21354"/>
                        <a14:foregroundMark x1="5729" y1="55208" x2="5729" y2="55208"/>
                        <a14:foregroundMark x1="92188" y1="35417" x2="92188" y2="35417"/>
                        <a14:foregroundMark x1="92188" y1="35417" x2="94271" y2="42188"/>
                        <a14:foregroundMark x1="94792" y1="54688" x2="95313" y2="53125"/>
                      </a14:backgroundRemoval>
                    </a14:imgEffect>
                  </a14:imgLayer>
                </a14:imgProps>
              </a:ext>
              <a:ext uri="{28A0092B-C50C-407E-A947-70E740481C1C}">
                <a14:useLocalDpi xmlns:a14="http://schemas.microsoft.com/office/drawing/2010/main" val="0"/>
              </a:ext>
            </a:extLst>
          </a:blip>
          <a:srcRect/>
          <a:stretch>
            <a:fillRect/>
          </a:stretch>
        </p:blipFill>
        <p:spPr bwMode="auto">
          <a:xfrm>
            <a:off x="10225349" y="5451892"/>
            <a:ext cx="584273" cy="5842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90A5B13C-B039-4C39-9E81-4471C8B44BEC}"/>
              </a:ext>
            </a:extLst>
          </p:cNvPr>
          <p:cNvSpPr txBox="1"/>
          <p:nvPr/>
        </p:nvSpPr>
        <p:spPr>
          <a:xfrm>
            <a:off x="10151142" y="5152126"/>
            <a:ext cx="1099660" cy="2749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400" spc="-224">
                <a:solidFill>
                  <a:srgbClr val="006DD6"/>
                </a:solidFill>
                <a:latin typeface="Segoe UI" panose="020B0502040204020203" pitchFamily="34" charset="0"/>
                <a:cs typeface="Segoe UI" panose="020B0502040204020203" pitchFamily="34" charset="0"/>
              </a:defRPr>
            </a:lvl1pPr>
          </a:lstStyle>
          <a:p>
            <a:pPr hangingPunct="0">
              <a:lnSpc>
                <a:spcPct val="70000"/>
              </a:lnSpc>
            </a:pPr>
            <a:r>
              <a:rPr lang="en-AU" sz="1600" kern="0" spc="0">
                <a:sym typeface="Segoe UI Semibold"/>
              </a:rPr>
              <a:t>Logic Apps</a:t>
            </a:r>
          </a:p>
        </p:txBody>
      </p:sp>
      <p:sp>
        <p:nvSpPr>
          <p:cNvPr id="67" name="TextBox 66">
            <a:extLst>
              <a:ext uri="{FF2B5EF4-FFF2-40B4-BE49-F238E27FC236}">
                <a16:creationId xmlns:a16="http://schemas.microsoft.com/office/drawing/2014/main" id="{75AF3660-7254-421C-9E28-FCE292330EAC}"/>
              </a:ext>
            </a:extLst>
          </p:cNvPr>
          <p:cNvSpPr txBox="1"/>
          <p:nvPr/>
        </p:nvSpPr>
        <p:spPr>
          <a:xfrm>
            <a:off x="8460341" y="1469074"/>
            <a:ext cx="937628" cy="461665"/>
          </a:xfrm>
          <a:prstGeom prst="rect">
            <a:avLst/>
          </a:prstGeom>
          <a:noFill/>
        </p:spPr>
        <p:txBody>
          <a:bodyPr wrap="non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Storage</a:t>
            </a:r>
          </a:p>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(Cold path)</a:t>
            </a:r>
          </a:p>
        </p:txBody>
      </p:sp>
      <p:sp>
        <p:nvSpPr>
          <p:cNvPr id="96" name="TextBox 95">
            <a:extLst>
              <a:ext uri="{FF2B5EF4-FFF2-40B4-BE49-F238E27FC236}">
                <a16:creationId xmlns:a16="http://schemas.microsoft.com/office/drawing/2014/main" id="{89BA2074-1E66-47F2-9D5C-BA4CAF748056}"/>
              </a:ext>
            </a:extLst>
          </p:cNvPr>
          <p:cNvSpPr txBox="1"/>
          <p:nvPr/>
        </p:nvSpPr>
        <p:spPr>
          <a:xfrm>
            <a:off x="8461758" y="2480451"/>
            <a:ext cx="1027781" cy="461665"/>
          </a:xfrm>
          <a:prstGeom prst="rect">
            <a:avLst/>
          </a:prstGeom>
          <a:noFill/>
        </p:spPr>
        <p:txBody>
          <a:bodyPr wrap="non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Cosmos DB </a:t>
            </a:r>
          </a:p>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(Warm path)</a:t>
            </a:r>
          </a:p>
        </p:txBody>
      </p:sp>
      <p:pic>
        <p:nvPicPr>
          <p:cNvPr id="97" name="Picture 96">
            <a:extLst>
              <a:ext uri="{FF2B5EF4-FFF2-40B4-BE49-F238E27FC236}">
                <a16:creationId xmlns:a16="http://schemas.microsoft.com/office/drawing/2014/main" id="{6561A7E7-E3AF-4AEB-BDF9-BF27EC6BBC8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05184" y="2863025"/>
            <a:ext cx="584273" cy="584273"/>
          </a:xfrm>
          <a:prstGeom prst="rect">
            <a:avLst/>
          </a:prstGeom>
          <a:effectLst>
            <a:outerShdw blurRad="50800" dist="38100" dir="2700000" algn="tl" rotWithShape="0">
              <a:prstClr val="black">
                <a:alpha val="40000"/>
              </a:prstClr>
            </a:outerShdw>
          </a:effectLst>
        </p:spPr>
      </p:pic>
      <p:sp>
        <p:nvSpPr>
          <p:cNvPr id="98" name="TextBox 97">
            <a:extLst>
              <a:ext uri="{FF2B5EF4-FFF2-40B4-BE49-F238E27FC236}">
                <a16:creationId xmlns:a16="http://schemas.microsoft.com/office/drawing/2014/main" id="{1BDE5E09-FCC5-48B8-A527-277BCAEF5B9D}"/>
              </a:ext>
            </a:extLst>
          </p:cNvPr>
          <p:cNvSpPr txBox="1"/>
          <p:nvPr/>
        </p:nvSpPr>
        <p:spPr>
          <a:xfrm>
            <a:off x="10234274" y="2523875"/>
            <a:ext cx="950580" cy="2749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400" spc="-224">
                <a:solidFill>
                  <a:srgbClr val="006DD6"/>
                </a:solidFill>
                <a:latin typeface="Segoe UI" panose="020B0502040204020203" pitchFamily="34" charset="0"/>
                <a:cs typeface="Segoe UI" panose="020B0502040204020203" pitchFamily="34" charset="0"/>
              </a:defRPr>
            </a:lvl1pPr>
          </a:lstStyle>
          <a:p>
            <a:pPr algn="ctr" hangingPunct="0">
              <a:lnSpc>
                <a:spcPct val="70000"/>
              </a:lnSpc>
            </a:pPr>
            <a:r>
              <a:rPr lang="en-AU" sz="1600" kern="0" spc="0">
                <a:sym typeface="Segoe UI Semibold"/>
              </a:rPr>
              <a:t>Power BI </a:t>
            </a:r>
          </a:p>
        </p:txBody>
      </p:sp>
      <p:pic>
        <p:nvPicPr>
          <p:cNvPr id="99" name="Picture 2" descr="Native Integrations and Pre-built Connectors | StreamSets">
            <a:extLst>
              <a:ext uri="{FF2B5EF4-FFF2-40B4-BE49-F238E27FC236}">
                <a16:creationId xmlns:a16="http://schemas.microsoft.com/office/drawing/2014/main" id="{4AFCA83F-7C27-406B-8AD2-E850A0109DFC}"/>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10000" b="90000" l="9155" r="92254">
                        <a14:foregroundMark x1="73944" y1="78750" x2="73944" y2="78750"/>
                        <a14:foregroundMark x1="86620" y1="73750" x2="71127" y2="77500"/>
                        <a14:foregroundMark x1="90141" y1="58125" x2="88732" y2="35625"/>
                        <a14:foregroundMark x1="78873" y1="26875" x2="89437" y2="33125"/>
                        <a14:foregroundMark x1="92254" y1="33125" x2="90845" y2="71250"/>
                        <a14:foregroundMark x1="19929" y1="71494" x2="10563" y2="70000"/>
                        <a14:foregroundMark x1="30153" y1="73125" x2="28310" y2="72831"/>
                        <a14:foregroundMark x1="43133" y1="75196" x2="30153" y2="73125"/>
                        <a14:foregroundMark x1="69322" y1="79375" x2="66947" y2="78996"/>
                        <a14:foregroundMark x1="73239" y1="80000" x2="69322" y2="79375"/>
                        <a14:foregroundMark x1="31690" y1="74375" x2="31690" y2="74375"/>
                        <a14:foregroundMark x1="31690" y1="73750" x2="31690" y2="73750"/>
                        <a14:foregroundMark x1="79577" y1="28125" x2="88028" y2="30625"/>
                        <a14:backgroundMark x1="45775" y1="79375" x2="45775" y2="79375"/>
                        <a14:backgroundMark x1="49296" y1="76250" x2="49296" y2="76250"/>
                        <a14:backgroundMark x1="55634" y1="80625" x2="55634" y2="80625"/>
                        <a14:backgroundMark x1="60563" y1="79375" x2="60563" y2="79375"/>
                        <a14:backgroundMark x1="62676" y1="77500" x2="62676" y2="77500"/>
                        <a14:backgroundMark x1="59859" y1="76875" x2="52817" y2="78750"/>
                        <a14:backgroundMark x1="45775" y1="77500" x2="47887" y2="76875"/>
                        <a14:backgroundMark x1="47887" y1="76250" x2="45775" y2="77500"/>
                        <a14:backgroundMark x1="53521" y1="77500" x2="49296" y2="77500"/>
                        <a14:backgroundMark x1="64789" y1="76875" x2="59155" y2="79375"/>
                        <a14:backgroundMark x1="21127" y1="70000" x2="29577" y2="71250"/>
                        <a14:backgroundMark x1="29577" y1="72500" x2="29577" y2="72500"/>
                        <a14:backgroundMark x1="21127" y1="70000" x2="21127" y2="70000"/>
                        <a14:backgroundMark x1="27465" y1="73125" x2="27465" y2="73125"/>
                        <a14:backgroundMark x1="30282" y1="72500" x2="30282" y2="72500"/>
                      </a14:backgroundRemoval>
                    </a14:imgEffect>
                  </a14:imgLayer>
                </a14:imgProps>
              </a:ext>
              <a:ext uri="{28A0092B-C50C-407E-A947-70E740481C1C}">
                <a14:useLocalDpi xmlns:a14="http://schemas.microsoft.com/office/drawing/2010/main" val="0"/>
              </a:ext>
            </a:extLst>
          </a:blip>
          <a:srcRect/>
          <a:stretch>
            <a:fillRect/>
          </a:stretch>
        </p:blipFill>
        <p:spPr bwMode="auto">
          <a:xfrm>
            <a:off x="8673341" y="3719095"/>
            <a:ext cx="589273" cy="6658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B215B34C-5EE3-4999-894B-7F060AEEABD6}"/>
              </a:ext>
            </a:extLst>
          </p:cNvPr>
          <p:cNvSpPr txBox="1"/>
          <p:nvPr/>
        </p:nvSpPr>
        <p:spPr>
          <a:xfrm>
            <a:off x="8395273" y="3457915"/>
            <a:ext cx="1160750" cy="276999"/>
          </a:xfrm>
          <a:prstGeom prst="rect">
            <a:avLst/>
          </a:prstGeom>
          <a:noFill/>
        </p:spPr>
        <p:txBody>
          <a:bodyPr wrap="squar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Azure Synapse</a:t>
            </a:r>
          </a:p>
        </p:txBody>
      </p:sp>
      <p:cxnSp>
        <p:nvCxnSpPr>
          <p:cNvPr id="101" name="Straight Arrow Connector 100">
            <a:extLst>
              <a:ext uri="{FF2B5EF4-FFF2-40B4-BE49-F238E27FC236}">
                <a16:creationId xmlns:a16="http://schemas.microsoft.com/office/drawing/2014/main" id="{984BE72E-B5A1-4952-985A-4F623ACE1FC9}"/>
              </a:ext>
            </a:extLst>
          </p:cNvPr>
          <p:cNvCxnSpPr>
            <a:cxnSpLocks/>
          </p:cNvCxnSpPr>
          <p:nvPr/>
        </p:nvCxnSpPr>
        <p:spPr>
          <a:xfrm>
            <a:off x="7891365" y="4071646"/>
            <a:ext cx="722623" cy="0"/>
          </a:xfrm>
          <a:prstGeom prst="straightConnector1">
            <a:avLst/>
          </a:prstGeom>
          <a:noFill/>
          <a:ln w="38100" cap="flat" cmpd="sng" algn="ctr">
            <a:solidFill>
              <a:sysClr val="windowText" lastClr="000000"/>
            </a:solidFill>
            <a:prstDash val="solid"/>
            <a:miter lim="800000"/>
            <a:tailEnd type="triangle"/>
          </a:ln>
          <a:effectLst/>
        </p:spPr>
      </p:cxnSp>
      <p:cxnSp>
        <p:nvCxnSpPr>
          <p:cNvPr id="102" name="Straight Arrow Connector 101">
            <a:extLst>
              <a:ext uri="{FF2B5EF4-FFF2-40B4-BE49-F238E27FC236}">
                <a16:creationId xmlns:a16="http://schemas.microsoft.com/office/drawing/2014/main" id="{68652BCE-B9C4-42E1-B19F-17EFA726322B}"/>
              </a:ext>
            </a:extLst>
          </p:cNvPr>
          <p:cNvCxnSpPr>
            <a:cxnSpLocks/>
          </p:cNvCxnSpPr>
          <p:nvPr/>
        </p:nvCxnSpPr>
        <p:spPr>
          <a:xfrm>
            <a:off x="7891365" y="3143616"/>
            <a:ext cx="722623" cy="0"/>
          </a:xfrm>
          <a:prstGeom prst="straightConnector1">
            <a:avLst/>
          </a:prstGeom>
          <a:noFill/>
          <a:ln w="38100" cap="flat" cmpd="sng" algn="ctr">
            <a:solidFill>
              <a:sysClr val="windowText" lastClr="000000"/>
            </a:solidFill>
            <a:prstDash val="solid"/>
            <a:miter lim="800000"/>
            <a:tailEnd type="triangle"/>
          </a:ln>
          <a:effectLst/>
        </p:spPr>
      </p:cxnSp>
      <p:pic>
        <p:nvPicPr>
          <p:cNvPr id="105" name="Picture 2" descr="Azure Databricks — Taygan">
            <a:extLst>
              <a:ext uri="{FF2B5EF4-FFF2-40B4-BE49-F238E27FC236}">
                <a16:creationId xmlns:a16="http://schemas.microsoft.com/office/drawing/2014/main" id="{E44E16F8-D21F-4A40-BB59-40ACB9FD74F8}"/>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8000" b="81667" l="18333" r="81000">
                        <a14:foregroundMark x1="21333" y1="39000" x2="76333" y2="38000"/>
                        <a14:foregroundMark x1="76333" y1="38000" x2="21667" y2="36333"/>
                        <a14:foregroundMark x1="18667" y1="35333" x2="19667" y2="41333"/>
                        <a14:foregroundMark x1="79667" y1="35000" x2="79667" y2="42333"/>
                        <a14:foregroundMark x1="49333" y1="21000" x2="50667" y2="20667"/>
                        <a14:foregroundMark x1="49667" y1="18333" x2="49667" y2="18333"/>
                        <a14:foregroundMark x1="81000" y1="62000" x2="81000" y2="62000"/>
                        <a14:foregroundMark x1="81333" y1="37667" x2="81333" y2="37667"/>
                        <a14:foregroundMark x1="51667" y1="79000" x2="51667" y2="79000"/>
                        <a14:foregroundMark x1="50000" y1="82000" x2="50000" y2="82000"/>
                        <a14:foregroundMark x1="18333" y1="58333" x2="18333" y2="58333"/>
                      </a14:backgroundRemoval>
                    </a14:imgEffect>
                  </a14:imgLayer>
                </a14:imgProps>
              </a:ext>
              <a:ext uri="{28A0092B-C50C-407E-A947-70E740481C1C}">
                <a14:useLocalDpi xmlns:a14="http://schemas.microsoft.com/office/drawing/2010/main" val="0"/>
              </a:ext>
            </a:extLst>
          </a:blip>
          <a:srcRect l="16704" t="16421" r="16157" b="15904"/>
          <a:stretch/>
        </p:blipFill>
        <p:spPr bwMode="auto">
          <a:xfrm>
            <a:off x="8673341" y="4549845"/>
            <a:ext cx="589273" cy="5939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7" name="Picture 2" descr="Image for post">
            <a:extLst>
              <a:ext uri="{FF2B5EF4-FFF2-40B4-BE49-F238E27FC236}">
                <a16:creationId xmlns:a16="http://schemas.microsoft.com/office/drawing/2014/main" id="{2550D226-D1D5-4EFF-8B70-A88A2644CE1C}"/>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8713849" y="5472965"/>
            <a:ext cx="549408" cy="55442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08" name="Straight Arrow Connector 107">
            <a:extLst>
              <a:ext uri="{FF2B5EF4-FFF2-40B4-BE49-F238E27FC236}">
                <a16:creationId xmlns:a16="http://schemas.microsoft.com/office/drawing/2014/main" id="{94BDDDA5-796A-4233-A8E5-3499DDAE0B37}"/>
              </a:ext>
            </a:extLst>
          </p:cNvPr>
          <p:cNvCxnSpPr>
            <a:cxnSpLocks/>
          </p:cNvCxnSpPr>
          <p:nvPr/>
        </p:nvCxnSpPr>
        <p:spPr>
          <a:xfrm>
            <a:off x="9631043" y="3128350"/>
            <a:ext cx="457523" cy="0"/>
          </a:xfrm>
          <a:prstGeom prst="straightConnector1">
            <a:avLst/>
          </a:prstGeom>
          <a:noFill/>
          <a:ln w="38100" cap="flat" cmpd="sng" algn="ctr">
            <a:solidFill>
              <a:sysClr val="windowText" lastClr="000000"/>
            </a:solidFill>
            <a:prstDash val="solid"/>
            <a:miter lim="800000"/>
            <a:tailEnd type="triangle"/>
          </a:ln>
          <a:effectLst/>
        </p:spPr>
      </p:cxnSp>
      <p:pic>
        <p:nvPicPr>
          <p:cNvPr id="109" name="Picture 108">
            <a:extLst>
              <a:ext uri="{FF2B5EF4-FFF2-40B4-BE49-F238E27FC236}">
                <a16:creationId xmlns:a16="http://schemas.microsoft.com/office/drawing/2014/main" id="{99843535-1F6C-4494-8D1D-360F506EAF5F}"/>
              </a:ext>
            </a:extLst>
          </p:cNvPr>
          <p:cNvPicPr>
            <a:picLocks noChangeAspect="1"/>
          </p:cNvPicPr>
          <p:nvPr/>
        </p:nvPicPr>
        <p:blipFill rotWithShape="1">
          <a:blip r:embed="rId19"/>
          <a:srcRect r="11440" b="16190"/>
          <a:stretch/>
        </p:blipFill>
        <p:spPr>
          <a:xfrm>
            <a:off x="10863838" y="2818518"/>
            <a:ext cx="1097458" cy="697244"/>
          </a:xfrm>
          <a:prstGeom prst="rect">
            <a:avLst/>
          </a:prstGeom>
          <a:effectLst>
            <a:outerShdw blurRad="50800" dist="38100" dir="2700000" algn="tl" rotWithShape="0">
              <a:prstClr val="black">
                <a:alpha val="40000"/>
              </a:prstClr>
            </a:outerShdw>
          </a:effectLst>
        </p:spPr>
      </p:pic>
      <p:pic>
        <p:nvPicPr>
          <p:cNvPr id="110" name="Picture 109">
            <a:extLst>
              <a:ext uri="{FF2B5EF4-FFF2-40B4-BE49-F238E27FC236}">
                <a16:creationId xmlns:a16="http://schemas.microsoft.com/office/drawing/2014/main" id="{072C7DE0-5DDC-41F0-A77F-8116F22E56E7}"/>
              </a:ext>
            </a:extLst>
          </p:cNvPr>
          <p:cNvPicPr>
            <a:picLocks noChangeAspect="1"/>
          </p:cNvPicPr>
          <p:nvPr/>
        </p:nvPicPr>
        <p:blipFill>
          <a:blip r:embed="rId20"/>
          <a:stretch>
            <a:fillRect/>
          </a:stretch>
        </p:blipFill>
        <p:spPr>
          <a:xfrm>
            <a:off x="11392191" y="5500040"/>
            <a:ext cx="589271" cy="471416"/>
          </a:xfrm>
          <a:prstGeom prst="rect">
            <a:avLst/>
          </a:prstGeom>
          <a:effectLst>
            <a:outerShdw blurRad="50800" dist="38100" dir="2700000" algn="tl" rotWithShape="0">
              <a:prstClr val="black">
                <a:alpha val="40000"/>
              </a:prstClr>
            </a:outerShdw>
          </a:effectLst>
        </p:spPr>
      </p:pic>
      <p:cxnSp>
        <p:nvCxnSpPr>
          <p:cNvPr id="115" name="Straight Arrow Connector 114">
            <a:extLst>
              <a:ext uri="{FF2B5EF4-FFF2-40B4-BE49-F238E27FC236}">
                <a16:creationId xmlns:a16="http://schemas.microsoft.com/office/drawing/2014/main" id="{C3A1C944-1C3F-4BC0-9BBC-C59992907496}"/>
              </a:ext>
            </a:extLst>
          </p:cNvPr>
          <p:cNvCxnSpPr>
            <a:cxnSpLocks/>
          </p:cNvCxnSpPr>
          <p:nvPr/>
        </p:nvCxnSpPr>
        <p:spPr>
          <a:xfrm>
            <a:off x="10957663" y="5703105"/>
            <a:ext cx="379278" cy="0"/>
          </a:xfrm>
          <a:prstGeom prst="straightConnector1">
            <a:avLst/>
          </a:prstGeom>
          <a:noFill/>
          <a:ln w="38100" cap="flat" cmpd="sng" algn="ctr">
            <a:solidFill>
              <a:sysClr val="windowText" lastClr="000000"/>
            </a:solidFill>
            <a:prstDash val="solid"/>
            <a:miter lim="800000"/>
            <a:tailEnd type="triangle"/>
          </a:ln>
          <a:effectLst/>
        </p:spPr>
      </p:cxnSp>
      <p:sp>
        <p:nvSpPr>
          <p:cNvPr id="19" name="TextBox 18">
            <a:extLst>
              <a:ext uri="{FF2B5EF4-FFF2-40B4-BE49-F238E27FC236}">
                <a16:creationId xmlns:a16="http://schemas.microsoft.com/office/drawing/2014/main" id="{E569FA18-51C1-468D-A87C-F085A084832E}"/>
              </a:ext>
            </a:extLst>
          </p:cNvPr>
          <p:cNvSpPr txBox="1"/>
          <p:nvPr/>
        </p:nvSpPr>
        <p:spPr>
          <a:xfrm>
            <a:off x="8395273" y="4314133"/>
            <a:ext cx="1160750" cy="276999"/>
          </a:xfrm>
          <a:prstGeom prst="rect">
            <a:avLst/>
          </a:prstGeom>
          <a:noFill/>
        </p:spPr>
        <p:txBody>
          <a:bodyPr wrap="squar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Databricks</a:t>
            </a:r>
          </a:p>
        </p:txBody>
      </p:sp>
      <p:sp>
        <p:nvSpPr>
          <p:cNvPr id="20" name="TextBox 19">
            <a:extLst>
              <a:ext uri="{FF2B5EF4-FFF2-40B4-BE49-F238E27FC236}">
                <a16:creationId xmlns:a16="http://schemas.microsoft.com/office/drawing/2014/main" id="{EA3060A7-F977-45CE-A8AE-4351F879A140}"/>
              </a:ext>
            </a:extLst>
          </p:cNvPr>
          <p:cNvSpPr txBox="1"/>
          <p:nvPr/>
        </p:nvSpPr>
        <p:spPr>
          <a:xfrm>
            <a:off x="1816307" y="2546980"/>
            <a:ext cx="102657" cy="296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lnSpc>
                <a:spcPct val="70000"/>
              </a:lnSpc>
            </a:pPr>
            <a:endParaRPr lang="en-AU" kern="0">
              <a:solidFill>
                <a:srgbClr val="006DD6"/>
              </a:solidFill>
              <a:latin typeface="Segoe UI" panose="020B0502040204020203" pitchFamily="34" charset="0"/>
              <a:cs typeface="Segoe UI" panose="020B0502040204020203" pitchFamily="34" charset="0"/>
              <a:sym typeface="Segoe UI Semibold"/>
            </a:endParaRPr>
          </a:p>
        </p:txBody>
      </p:sp>
      <p:cxnSp>
        <p:nvCxnSpPr>
          <p:cNvPr id="137" name="Straight Arrow Connector 136">
            <a:extLst>
              <a:ext uri="{FF2B5EF4-FFF2-40B4-BE49-F238E27FC236}">
                <a16:creationId xmlns:a16="http://schemas.microsoft.com/office/drawing/2014/main" id="{DF5AB870-1429-4E17-965C-08F869A07243}"/>
              </a:ext>
            </a:extLst>
          </p:cNvPr>
          <p:cNvCxnSpPr>
            <a:cxnSpLocks/>
          </p:cNvCxnSpPr>
          <p:nvPr/>
        </p:nvCxnSpPr>
        <p:spPr>
          <a:xfrm>
            <a:off x="7891365" y="4824834"/>
            <a:ext cx="722623" cy="0"/>
          </a:xfrm>
          <a:prstGeom prst="straightConnector1">
            <a:avLst/>
          </a:prstGeom>
          <a:noFill/>
          <a:ln w="38100" cap="flat" cmpd="sng" algn="ctr">
            <a:solidFill>
              <a:sysClr val="windowText" lastClr="000000"/>
            </a:solidFill>
            <a:prstDash val="solid"/>
            <a:miter lim="800000"/>
            <a:tailEnd type="triangle"/>
          </a:ln>
          <a:effectLst/>
        </p:spPr>
      </p:cxnSp>
      <p:cxnSp>
        <p:nvCxnSpPr>
          <p:cNvPr id="138" name="Straight Arrow Connector 137">
            <a:extLst>
              <a:ext uri="{FF2B5EF4-FFF2-40B4-BE49-F238E27FC236}">
                <a16:creationId xmlns:a16="http://schemas.microsoft.com/office/drawing/2014/main" id="{F7C48EC3-05C0-4A3B-A580-35C0D0B5C3A8}"/>
              </a:ext>
            </a:extLst>
          </p:cNvPr>
          <p:cNvCxnSpPr>
            <a:cxnSpLocks/>
          </p:cNvCxnSpPr>
          <p:nvPr/>
        </p:nvCxnSpPr>
        <p:spPr>
          <a:xfrm>
            <a:off x="9631043" y="5722155"/>
            <a:ext cx="457523" cy="0"/>
          </a:xfrm>
          <a:prstGeom prst="straightConnector1">
            <a:avLst/>
          </a:prstGeom>
          <a:noFill/>
          <a:ln w="38100" cap="flat" cmpd="sng" algn="ctr">
            <a:solidFill>
              <a:sysClr val="windowText" lastClr="000000"/>
            </a:solidFill>
            <a:prstDash val="solid"/>
            <a:miter lim="800000"/>
            <a:tailEnd type="triangle"/>
          </a:ln>
          <a:effectLst/>
        </p:spPr>
      </p:cxnSp>
      <p:sp>
        <p:nvSpPr>
          <p:cNvPr id="24" name="Rectangle 23">
            <a:extLst>
              <a:ext uri="{FF2B5EF4-FFF2-40B4-BE49-F238E27FC236}">
                <a16:creationId xmlns:a16="http://schemas.microsoft.com/office/drawing/2014/main" id="{FBD26EEC-FA30-4920-9DEA-18CEDD110D4C}"/>
              </a:ext>
            </a:extLst>
          </p:cNvPr>
          <p:cNvSpPr/>
          <p:nvPr/>
        </p:nvSpPr>
        <p:spPr>
          <a:xfrm>
            <a:off x="1816307" y="1933473"/>
            <a:ext cx="199674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914126">
              <a:defRPr/>
            </a:pPr>
            <a:r>
              <a:rPr lang="en-AU" kern="0">
                <a:solidFill>
                  <a:srgbClr val="243A5E">
                    <a:lumMod val="50000"/>
                  </a:srgbClr>
                </a:solidFill>
                <a:latin typeface="Segoe UI" panose="020B0502040204020203" pitchFamily="34" charset="0"/>
                <a:cs typeface="Segoe UI" panose="020B0502040204020203" pitchFamily="34" charset="0"/>
                <a:sym typeface="Segoe UI Semibold"/>
              </a:rPr>
              <a:t>Cloud gateway</a:t>
            </a:r>
          </a:p>
        </p:txBody>
      </p:sp>
      <p:grpSp>
        <p:nvGrpSpPr>
          <p:cNvPr id="30" name="Group 29">
            <a:extLst>
              <a:ext uri="{FF2B5EF4-FFF2-40B4-BE49-F238E27FC236}">
                <a16:creationId xmlns:a16="http://schemas.microsoft.com/office/drawing/2014/main" id="{39BD896F-28ED-4A3E-94AD-1467E18DC163}"/>
              </a:ext>
            </a:extLst>
          </p:cNvPr>
          <p:cNvGrpSpPr/>
          <p:nvPr/>
        </p:nvGrpSpPr>
        <p:grpSpPr>
          <a:xfrm>
            <a:off x="5955885" y="1720081"/>
            <a:ext cx="1629499" cy="3920629"/>
            <a:chOff x="5954296" y="1720080"/>
            <a:chExt cx="1629499" cy="3920629"/>
          </a:xfrm>
        </p:grpSpPr>
        <p:cxnSp>
          <p:nvCxnSpPr>
            <p:cNvPr id="124" name="Straight Arrow Connector 123">
              <a:extLst>
                <a:ext uri="{FF2B5EF4-FFF2-40B4-BE49-F238E27FC236}">
                  <a16:creationId xmlns:a16="http://schemas.microsoft.com/office/drawing/2014/main" id="{F5FF9946-EF73-4EE5-9255-26BA438D32FF}"/>
                </a:ext>
              </a:extLst>
            </p:cNvPr>
            <p:cNvCxnSpPr>
              <a:cxnSpLocks/>
            </p:cNvCxnSpPr>
            <p:nvPr/>
          </p:nvCxnSpPr>
          <p:spPr>
            <a:xfrm>
              <a:off x="5954296" y="3714363"/>
              <a:ext cx="286630" cy="0"/>
            </a:xfrm>
            <a:prstGeom prst="straightConnector1">
              <a:avLst/>
            </a:prstGeom>
            <a:noFill/>
            <a:ln w="38100" cap="flat" cmpd="sng" algn="ctr">
              <a:solidFill>
                <a:sysClr val="windowText" lastClr="000000"/>
              </a:solidFill>
              <a:prstDash val="solid"/>
              <a:miter lim="800000"/>
              <a:tailEnd type="triangle"/>
            </a:ln>
            <a:effectLst/>
          </p:spPr>
        </p:cxnSp>
        <p:grpSp>
          <p:nvGrpSpPr>
            <p:cNvPr id="29" name="Group 28">
              <a:extLst>
                <a:ext uri="{FF2B5EF4-FFF2-40B4-BE49-F238E27FC236}">
                  <a16:creationId xmlns:a16="http://schemas.microsoft.com/office/drawing/2014/main" id="{2A783765-45D7-43C4-8D18-65E355255C17}"/>
                </a:ext>
              </a:extLst>
            </p:cNvPr>
            <p:cNvGrpSpPr/>
            <p:nvPr/>
          </p:nvGrpSpPr>
          <p:grpSpPr>
            <a:xfrm>
              <a:off x="6240926" y="1720080"/>
              <a:ext cx="1342869" cy="3920629"/>
              <a:chOff x="6240926" y="1720080"/>
              <a:chExt cx="1342869" cy="3920629"/>
            </a:xfrm>
          </p:grpSpPr>
          <p:grpSp>
            <p:nvGrpSpPr>
              <p:cNvPr id="26" name="Group 25">
                <a:extLst>
                  <a:ext uri="{FF2B5EF4-FFF2-40B4-BE49-F238E27FC236}">
                    <a16:creationId xmlns:a16="http://schemas.microsoft.com/office/drawing/2014/main" id="{814AD02E-408C-4918-8A8A-F7DFAF35C040}"/>
                  </a:ext>
                </a:extLst>
              </p:cNvPr>
              <p:cNvGrpSpPr/>
              <p:nvPr/>
            </p:nvGrpSpPr>
            <p:grpSpPr>
              <a:xfrm>
                <a:off x="6240926" y="1720080"/>
                <a:ext cx="1342869" cy="3920629"/>
                <a:chOff x="6207590" y="1720080"/>
                <a:chExt cx="1342869" cy="3920629"/>
              </a:xfrm>
            </p:grpSpPr>
            <p:sp>
              <p:nvSpPr>
                <p:cNvPr id="111" name="Rectangle 110">
                  <a:extLst>
                    <a:ext uri="{FF2B5EF4-FFF2-40B4-BE49-F238E27FC236}">
                      <a16:creationId xmlns:a16="http://schemas.microsoft.com/office/drawing/2014/main" id="{44317ACE-0954-46D6-A56B-5FE619BB7521}"/>
                    </a:ext>
                  </a:extLst>
                </p:cNvPr>
                <p:cNvSpPr/>
                <p:nvPr/>
              </p:nvSpPr>
              <p:spPr>
                <a:xfrm>
                  <a:off x="6219275" y="2247855"/>
                  <a:ext cx="1331184"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914126">
                    <a:defRPr/>
                  </a:pPr>
                  <a:endParaRPr lang="en-AU" sz="1600" kern="0">
                    <a:solidFill>
                      <a:srgbClr val="243A5E">
                        <a:lumMod val="50000"/>
                      </a:srgbClr>
                    </a:solidFill>
                    <a:latin typeface="Segoe UI" panose="020B0502040204020203" pitchFamily="34" charset="0"/>
                    <a:cs typeface="Segoe UI" panose="020B0502040204020203" pitchFamily="34" charset="0"/>
                    <a:sym typeface="Segoe UI Semibold"/>
                  </a:endParaRPr>
                </a:p>
              </p:txBody>
            </p:sp>
            <p:pic>
              <p:nvPicPr>
                <p:cNvPr id="121" name="Picture 120">
                  <a:extLst>
                    <a:ext uri="{FF2B5EF4-FFF2-40B4-BE49-F238E27FC236}">
                      <a16:creationId xmlns:a16="http://schemas.microsoft.com/office/drawing/2014/main" id="{A7B8999D-19C8-47E4-B83D-6BF8A5DC024A}"/>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594" b="84961" l="5078" r="96680">
                              <a14:foregroundMark x1="47266" y1="33984" x2="47266" y2="33984"/>
                              <a14:foregroundMark x1="53320" y1="45703" x2="53320" y2="45703"/>
                              <a14:foregroundMark x1="51758" y1="54492" x2="51758" y2="54492"/>
                              <a14:foregroundMark x1="82422" y1="45703" x2="82422" y2="45703"/>
                              <a14:foregroundMark x1="92188" y1="51367" x2="92188" y2="51367"/>
                              <a14:foregroundMark x1="96680" y1="48828" x2="96680" y2="48828"/>
                              <a14:foregroundMark x1="61328" y1="84961" x2="61328" y2="84961"/>
                              <a14:foregroundMark x1="5078" y1="57422" x2="5078" y2="57422"/>
                            </a14:backgroundRemoval>
                          </a14:imgEffect>
                        </a14:imgLayer>
                      </a14:imgProps>
                    </a:ext>
                  </a:extLst>
                </a:blip>
                <a:srcRect r="11494" b="11494"/>
                <a:stretch/>
              </p:blipFill>
              <p:spPr>
                <a:xfrm>
                  <a:off x="6525340" y="2796881"/>
                  <a:ext cx="567955" cy="567955"/>
                </a:xfrm>
                <a:prstGeom prst="rect">
                  <a:avLst/>
                </a:prstGeom>
                <a:effectLst>
                  <a:outerShdw blurRad="50800" dist="38100" dir="2700000" algn="tl" rotWithShape="0">
                    <a:prstClr val="black">
                      <a:alpha val="40000"/>
                    </a:prstClr>
                  </a:outerShdw>
                </a:effectLst>
              </p:spPr>
            </p:pic>
            <p:sp>
              <p:nvSpPr>
                <p:cNvPr id="58" name="TextBox 57">
                  <a:extLst>
                    <a:ext uri="{FF2B5EF4-FFF2-40B4-BE49-F238E27FC236}">
                      <a16:creationId xmlns:a16="http://schemas.microsoft.com/office/drawing/2014/main" id="{1DD4FD17-D260-4F21-A20A-24FFF2C02427}"/>
                    </a:ext>
                  </a:extLst>
                </p:cNvPr>
                <p:cNvSpPr txBox="1"/>
                <p:nvPr/>
              </p:nvSpPr>
              <p:spPr>
                <a:xfrm>
                  <a:off x="6219275" y="2296517"/>
                  <a:ext cx="132396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800" spc="-224">
                      <a:solidFill>
                        <a:srgbClr val="006DD6"/>
                      </a:solidFill>
                      <a:latin typeface="Segoe UI" panose="020B0502040204020203" pitchFamily="34" charset="0"/>
                      <a:cs typeface="Segoe UI" panose="020B0502040204020203" pitchFamily="34" charset="0"/>
                    </a:defRPr>
                  </a:lvl1pPr>
                </a:lstStyle>
                <a:p>
                  <a:pPr algn="ctr" hangingPunct="0"/>
                  <a:r>
                    <a:rPr lang="en-AU" sz="1400" kern="0" spc="0">
                      <a:sym typeface="Segoe UI Semibold"/>
                    </a:rPr>
                    <a:t>Stream Analytics</a:t>
                  </a:r>
                </a:p>
              </p:txBody>
            </p:sp>
            <p:sp>
              <p:nvSpPr>
                <p:cNvPr id="68" name="TextBox 67">
                  <a:extLst>
                    <a:ext uri="{FF2B5EF4-FFF2-40B4-BE49-F238E27FC236}">
                      <a16:creationId xmlns:a16="http://schemas.microsoft.com/office/drawing/2014/main" id="{7EED6483-D0BA-4083-9C8C-FAE3108BDB09}"/>
                    </a:ext>
                  </a:extLst>
                </p:cNvPr>
                <p:cNvSpPr txBox="1"/>
                <p:nvPr/>
              </p:nvSpPr>
              <p:spPr>
                <a:xfrm>
                  <a:off x="6207590" y="3532846"/>
                  <a:ext cx="132396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800" spc="-224">
                      <a:solidFill>
                        <a:srgbClr val="006DD6"/>
                      </a:solidFill>
                      <a:latin typeface="Segoe UI" panose="020B0502040204020203" pitchFamily="34" charset="0"/>
                      <a:cs typeface="Segoe UI" panose="020B0502040204020203" pitchFamily="34" charset="0"/>
                    </a:defRPr>
                  </a:lvl1pPr>
                </a:lstStyle>
                <a:p>
                  <a:pPr algn="ctr" hangingPunct="0"/>
                  <a:r>
                    <a:rPr lang="en-AU" sz="1400" kern="0" spc="0">
                      <a:sym typeface="Segoe UI Semibold"/>
                    </a:rPr>
                    <a:t>Databricks</a:t>
                  </a:r>
                </a:p>
              </p:txBody>
            </p:sp>
            <p:sp>
              <p:nvSpPr>
                <p:cNvPr id="69" name="TextBox 68">
                  <a:extLst>
                    <a:ext uri="{FF2B5EF4-FFF2-40B4-BE49-F238E27FC236}">
                      <a16:creationId xmlns:a16="http://schemas.microsoft.com/office/drawing/2014/main" id="{299182A3-CB2D-4EA6-B07E-467076C73566}"/>
                    </a:ext>
                  </a:extLst>
                </p:cNvPr>
                <p:cNvSpPr txBox="1"/>
                <p:nvPr/>
              </p:nvSpPr>
              <p:spPr>
                <a:xfrm>
                  <a:off x="6215499" y="4558678"/>
                  <a:ext cx="132396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800" spc="-224">
                      <a:solidFill>
                        <a:srgbClr val="006DD6"/>
                      </a:solidFill>
                      <a:latin typeface="Segoe UI" panose="020B0502040204020203" pitchFamily="34" charset="0"/>
                      <a:cs typeface="Segoe UI" panose="020B0502040204020203" pitchFamily="34" charset="0"/>
                    </a:defRPr>
                  </a:lvl1pPr>
                </a:lstStyle>
                <a:p>
                  <a:pPr algn="ctr" hangingPunct="0"/>
                  <a:r>
                    <a:rPr lang="en-AU" sz="1400" kern="0" spc="0">
                      <a:sym typeface="Segoe UI Semibold"/>
                    </a:rPr>
                    <a:t>Azure Functions</a:t>
                  </a:r>
                </a:p>
              </p:txBody>
            </p:sp>
            <p:pic>
              <p:nvPicPr>
                <p:cNvPr id="70" name="Picture 2" descr="Azure Databricks — Taygan">
                  <a:extLst>
                    <a:ext uri="{FF2B5EF4-FFF2-40B4-BE49-F238E27FC236}">
                      <a16:creationId xmlns:a16="http://schemas.microsoft.com/office/drawing/2014/main" id="{716E52C9-2112-4FAB-9FED-E19F0613A5A3}"/>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8000" b="81667" l="18333" r="81000">
                              <a14:foregroundMark x1="21333" y1="39000" x2="76333" y2="38000"/>
                              <a14:foregroundMark x1="76333" y1="38000" x2="21667" y2="36333"/>
                              <a14:foregroundMark x1="18667" y1="35333" x2="19667" y2="41333"/>
                              <a14:foregroundMark x1="79667" y1="35000" x2="79667" y2="42333"/>
                              <a14:foregroundMark x1="49333" y1="21000" x2="50667" y2="20667"/>
                              <a14:foregroundMark x1="49667" y1="18333" x2="49667" y2="18333"/>
                              <a14:foregroundMark x1="81000" y1="62000" x2="81000" y2="62000"/>
                              <a14:foregroundMark x1="81333" y1="37667" x2="81333" y2="37667"/>
                              <a14:foregroundMark x1="51667" y1="79000" x2="51667" y2="79000"/>
                              <a14:foregroundMark x1="50000" y1="82000" x2="50000" y2="82000"/>
                              <a14:foregroundMark x1="18333" y1="58333" x2="18333" y2="58333"/>
                            </a14:backgroundRemoval>
                          </a14:imgEffect>
                        </a14:imgLayer>
                      </a14:imgProps>
                    </a:ext>
                    <a:ext uri="{28A0092B-C50C-407E-A947-70E740481C1C}">
                      <a14:useLocalDpi xmlns:a14="http://schemas.microsoft.com/office/drawing/2010/main" val="0"/>
                    </a:ext>
                  </a:extLst>
                </a:blip>
                <a:srcRect l="16704" t="16421" r="16157" b="15904"/>
                <a:stretch/>
              </p:blipFill>
              <p:spPr bwMode="auto">
                <a:xfrm>
                  <a:off x="6582124" y="3853354"/>
                  <a:ext cx="589273" cy="5939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42A0440-9504-4DAD-82B2-F7471867F423}"/>
                    </a:ext>
                  </a:extLst>
                </p:cNvPr>
                <p:cNvSpPr txBox="1"/>
                <p:nvPr/>
              </p:nvSpPr>
              <p:spPr>
                <a:xfrm>
                  <a:off x="6252967" y="1720080"/>
                  <a:ext cx="1199046" cy="4903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70000"/>
                    </a:lnSpc>
                  </a:pPr>
                  <a:r>
                    <a:rPr lang="en-AU" kern="0">
                      <a:solidFill>
                        <a:srgbClr val="243A5E">
                          <a:lumMod val="50000"/>
                        </a:srgbClr>
                      </a:solidFill>
                      <a:latin typeface="Segoe UI" panose="020B0502040204020203" pitchFamily="34" charset="0"/>
                      <a:cs typeface="Segoe UI" panose="020B0502040204020203" pitchFamily="34" charset="0"/>
                      <a:sym typeface="Segoe UI Semibold"/>
                    </a:rPr>
                    <a:t>Stream</a:t>
                  </a:r>
                </a:p>
                <a:p>
                  <a:pPr algn="ctr" defTabSz="825500" hangingPunct="0">
                    <a:lnSpc>
                      <a:spcPct val="70000"/>
                    </a:lnSpc>
                  </a:pPr>
                  <a:r>
                    <a:rPr lang="en-AU" kern="0">
                      <a:solidFill>
                        <a:srgbClr val="243A5E">
                          <a:lumMod val="50000"/>
                        </a:srgbClr>
                      </a:solidFill>
                      <a:latin typeface="Segoe UI" panose="020B0502040204020203" pitchFamily="34" charset="0"/>
                      <a:cs typeface="Segoe UI" panose="020B0502040204020203" pitchFamily="34" charset="0"/>
                      <a:sym typeface="Segoe UI Semibold"/>
                    </a:rPr>
                    <a:t>processing</a:t>
                  </a:r>
                </a:p>
              </p:txBody>
            </p:sp>
          </p:grpSp>
          <p:pic>
            <p:nvPicPr>
              <p:cNvPr id="2" name="Picture 2" descr="Things I Learnt in My First Azure Functions Project | by Zhongming Chen |  The ASOS Tech Blog | Medium">
                <a:extLst>
                  <a:ext uri="{FF2B5EF4-FFF2-40B4-BE49-F238E27FC236}">
                    <a16:creationId xmlns:a16="http://schemas.microsoft.com/office/drawing/2014/main" id="{FE395811-5854-4DDE-A7DA-9EC2010FECE0}"/>
                  </a:ext>
                </a:extLst>
              </p:cNvPr>
              <p:cNvPicPr>
                <a:picLocks noChangeAspect="1" noChangeArrowheads="1"/>
              </p:cNvPicPr>
              <p:nvPr/>
            </p:nvPicPr>
            <p:blipFill rotWithShape="1">
              <a:blip r:embed="rId23" cstate="print">
                <a:extLst>
                  <a:ext uri="{BEBA8EAE-BF5A-486C-A8C5-ECC9F3942E4B}">
                    <a14:imgProps xmlns:a14="http://schemas.microsoft.com/office/drawing/2010/main">
                      <a14:imgLayer r:embed="rId24">
                        <a14:imgEffect>
                          <a14:backgroundRemoval t="2534" b="89866" l="18500" r="85800">
                            <a14:foregroundMark x1="30000" y1="31297" x2="30000" y2="31297"/>
                            <a14:foregroundMark x1="18500" y1="49180" x2="18500" y2="49180"/>
                            <a14:foregroundMark x1="80500" y1="41282" x2="80500" y2="41282"/>
                            <a14:foregroundMark x1="80500" y1="41282" x2="80500" y2="41282"/>
                            <a14:foregroundMark x1="85800" y1="51267" x2="85800" y2="51267"/>
                            <a14:foregroundMark x1="62300" y1="7601" x2="62300" y2="7601"/>
                            <a14:foregroundMark x1="63700" y1="2534" x2="63700" y2="2534"/>
                          </a14:backgroundRemoval>
                        </a14:imgEffect>
                      </a14:imgLayer>
                    </a14:imgProps>
                  </a:ext>
                  <a:ext uri="{28A0092B-C50C-407E-A947-70E740481C1C}">
                    <a14:useLocalDpi xmlns:a14="http://schemas.microsoft.com/office/drawing/2010/main" val="0"/>
                  </a:ext>
                </a:extLst>
              </a:blip>
              <a:srcRect l="15143" r="10017"/>
              <a:stretch/>
            </p:blipFill>
            <p:spPr bwMode="auto">
              <a:xfrm>
                <a:off x="6582124" y="5100493"/>
                <a:ext cx="585044" cy="5245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7918015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nodePh="1">
                                  <p:stCondLst>
                                    <p:cond delay="0"/>
                                  </p:stCondLst>
                                  <p:endCondLst>
                                    <p:cond evt="begin" delay="0">
                                      <p:tn val="43"/>
                                    </p:cond>
                                  </p:end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P spid="112" grpId="0" animBg="1"/>
      <p:bldP spid="113" grpId="0" animBg="1"/>
      <p:bldP spid="114" grpId="0" animBg="1"/>
      <p:bldP spid="127" grpId="0"/>
      <p:bldP spid="129" grpId="0"/>
      <p:bldP spid="131" grpId="0"/>
      <p:bldP spid="150" grpId="0"/>
      <p:bldP spid="6" grpId="0"/>
      <p:bldP spid="64" grpId="0"/>
      <p:bldP spid="66" grpId="0"/>
      <p:bldP spid="67" grpId="0"/>
      <p:bldP spid="96" grpId="0"/>
      <p:bldP spid="98" grpId="0"/>
      <p:bldP spid="100" grpId="0"/>
      <p:bldP spid="19" grpId="0"/>
      <p:bldP spid="20"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de-DE" sz="2800" dirty="0">
                <a:solidFill>
                  <a:schemeClr val="bg2"/>
                </a:solidFill>
              </a:rPr>
              <a:t>Azure IoT Hub Message</a:t>
            </a:r>
          </a:p>
        </p:txBody>
      </p:sp>
      <p:sp>
        <p:nvSpPr>
          <p:cNvPr id="4" name="Rectangle 3">
            <a:extLst>
              <a:ext uri="{FF2B5EF4-FFF2-40B4-BE49-F238E27FC236}">
                <a16:creationId xmlns:a16="http://schemas.microsoft.com/office/drawing/2014/main" id="{E3DA88D3-0EA4-4550-87F0-46B3C0D3BCD9}"/>
              </a:ext>
            </a:extLst>
          </p:cNvPr>
          <p:cNvSpPr/>
          <p:nvPr/>
        </p:nvSpPr>
        <p:spPr>
          <a:xfrm>
            <a:off x="4689693" y="1961516"/>
            <a:ext cx="3216891"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825500" hangingPunct="0"/>
            <a:r>
              <a:rPr lang="en-AU" sz="1600" kern="0">
                <a:solidFill>
                  <a:srgbClr val="006DD6"/>
                </a:solidFill>
                <a:latin typeface="Segoe UI" panose="020B0502040204020203" pitchFamily="34" charset="0"/>
                <a:cs typeface="Segoe UI" panose="020B0502040204020203" pitchFamily="34" charset="0"/>
                <a:sym typeface="Segoe UI Semibold"/>
              </a:rPr>
              <a:t>Azure IoT Hub</a:t>
            </a:r>
          </a:p>
        </p:txBody>
      </p:sp>
      <p:sp>
        <p:nvSpPr>
          <p:cNvPr id="5" name="Rectangle 4">
            <a:extLst>
              <a:ext uri="{FF2B5EF4-FFF2-40B4-BE49-F238E27FC236}">
                <a16:creationId xmlns:a16="http://schemas.microsoft.com/office/drawing/2014/main" id="{F4C31277-753D-4EBC-AD8A-534BA38EE964}"/>
              </a:ext>
            </a:extLst>
          </p:cNvPr>
          <p:cNvSpPr/>
          <p:nvPr/>
        </p:nvSpPr>
        <p:spPr>
          <a:xfrm>
            <a:off x="6321493" y="2126937"/>
            <a:ext cx="1487929" cy="1607316"/>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b"/>
          <a:lstStyle/>
          <a:p>
            <a:pPr algn="ctr" defTabSz="914126">
              <a:defRPr/>
            </a:pPr>
            <a:r>
              <a:rPr lang="en-AU" sz="1200">
                <a:solidFill>
                  <a:srgbClr val="243A5E">
                    <a:lumMod val="50000"/>
                  </a:srgbClr>
                </a:solidFill>
                <a:latin typeface="Segoe UI" panose="020B0502040204020203" pitchFamily="34" charset="0"/>
                <a:cs typeface="Segoe UI" panose="020B0502040204020203" pitchFamily="34" charset="0"/>
                <a:sym typeface="Segoe UI Semibold"/>
              </a:rPr>
              <a:t>Device twin</a:t>
            </a:r>
          </a:p>
        </p:txBody>
      </p:sp>
      <p:pic>
        <p:nvPicPr>
          <p:cNvPr id="6" name="Picture 5">
            <a:extLst>
              <a:ext uri="{FF2B5EF4-FFF2-40B4-BE49-F238E27FC236}">
                <a16:creationId xmlns:a16="http://schemas.microsoft.com/office/drawing/2014/main" id="{129D72F2-428B-44FD-A8A6-919E3A1694F9}"/>
              </a:ext>
            </a:extLst>
          </p:cNvPr>
          <p:cNvPicPr>
            <a:picLocks noChangeAspect="1"/>
          </p:cNvPicPr>
          <p:nvPr/>
        </p:nvPicPr>
        <p:blipFill>
          <a:blip r:embed="rId3"/>
          <a:stretch>
            <a:fillRect/>
          </a:stretch>
        </p:blipFill>
        <p:spPr>
          <a:xfrm>
            <a:off x="135924" y="2909053"/>
            <a:ext cx="1010655" cy="1546794"/>
          </a:xfrm>
          <a:prstGeom prst="rect">
            <a:avLst/>
          </a:prstGeom>
          <a:effectLst>
            <a:outerShdw blurRad="50800" dist="38100" dir="2700000" algn="tl" rotWithShape="0">
              <a:prstClr val="black">
                <a:alpha val="40000"/>
              </a:prstClr>
            </a:outerShdw>
          </a:effectLst>
        </p:spPr>
      </p:pic>
      <p:cxnSp>
        <p:nvCxnSpPr>
          <p:cNvPr id="7" name="Connector: Elbow 6">
            <a:extLst>
              <a:ext uri="{FF2B5EF4-FFF2-40B4-BE49-F238E27FC236}">
                <a16:creationId xmlns:a16="http://schemas.microsoft.com/office/drawing/2014/main" id="{DD22399D-7B9D-4FC3-B27E-B6DE7444A89B}"/>
              </a:ext>
            </a:extLst>
          </p:cNvPr>
          <p:cNvCxnSpPr>
            <a:cxnSpLocks/>
            <a:stCxn id="12" idx="0"/>
          </p:cNvCxnSpPr>
          <p:nvPr/>
        </p:nvCxnSpPr>
        <p:spPr>
          <a:xfrm rot="16200000" flipH="1">
            <a:off x="6209822" y="2025919"/>
            <a:ext cx="60168" cy="1046982"/>
          </a:xfrm>
          <a:prstGeom prst="bentConnector4">
            <a:avLst>
              <a:gd name="adj1" fmla="val -300783"/>
              <a:gd name="adj2" fmla="val 100030"/>
            </a:avLst>
          </a:prstGeom>
          <a:noFill/>
          <a:ln w="38100" cap="flat" cmpd="sng" algn="ctr">
            <a:solidFill>
              <a:sysClr val="windowText" lastClr="000000"/>
            </a:solidFill>
            <a:prstDash val="solid"/>
            <a:miter lim="800000"/>
            <a:tailEnd type="triangle"/>
          </a:ln>
          <a:effectLst/>
        </p:spPr>
      </p:cxnSp>
      <p:sp>
        <p:nvSpPr>
          <p:cNvPr id="8" name="TextBox 7">
            <a:extLst>
              <a:ext uri="{FF2B5EF4-FFF2-40B4-BE49-F238E27FC236}">
                <a16:creationId xmlns:a16="http://schemas.microsoft.com/office/drawing/2014/main" id="{47E7E174-8D81-4192-80A8-9AD8D6183252}"/>
              </a:ext>
            </a:extLst>
          </p:cNvPr>
          <p:cNvSpPr txBox="1"/>
          <p:nvPr/>
        </p:nvSpPr>
        <p:spPr>
          <a:xfrm>
            <a:off x="135923" y="2468805"/>
            <a:ext cx="1148071" cy="307777"/>
          </a:xfrm>
          <a:prstGeom prst="rect">
            <a:avLst/>
          </a:prstGeom>
          <a:noFill/>
        </p:spPr>
        <p:txBody>
          <a:bodyPr wrap="none" rtlCol="0">
            <a:spAutoFit/>
          </a:bodyPr>
          <a:lstStyle/>
          <a:p>
            <a:pPr defTabSz="914126"/>
            <a:r>
              <a:rPr lang="en-AU" sz="1400" b="1" dirty="0">
                <a:solidFill>
                  <a:schemeClr val="bg1"/>
                </a:solidFill>
                <a:latin typeface="Segoe UI" panose="020B0502040204020203" pitchFamily="34" charset="0"/>
                <a:cs typeface="Segoe UI" panose="020B0502040204020203" pitchFamily="34" charset="0"/>
                <a:sym typeface="Segoe UI Semibold"/>
              </a:rPr>
              <a:t>IoT Devices</a:t>
            </a:r>
          </a:p>
        </p:txBody>
      </p:sp>
      <p:sp>
        <p:nvSpPr>
          <p:cNvPr id="9" name="TextBox 8">
            <a:extLst>
              <a:ext uri="{FF2B5EF4-FFF2-40B4-BE49-F238E27FC236}">
                <a16:creationId xmlns:a16="http://schemas.microsoft.com/office/drawing/2014/main" id="{8AE7349D-0CD2-4988-A87C-DAE5117F2C6B}"/>
              </a:ext>
            </a:extLst>
          </p:cNvPr>
          <p:cNvSpPr txBox="1"/>
          <p:nvPr/>
        </p:nvSpPr>
        <p:spPr>
          <a:xfrm>
            <a:off x="1376053" y="2002795"/>
            <a:ext cx="2804651" cy="3293209"/>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square" rtlCol="0">
            <a:spAutoFit/>
          </a:bodyPr>
          <a:lstStyle/>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"body"</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"Temperature"</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"30.25"</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"Humidity"</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"54.0"</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"Pressure"</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"1021.8"</a:t>
            </a:r>
            <a:endParaRPr lang="en-AU" sz="1600" kern="0" spc="-112" dirty="0">
              <a:solidFill>
                <a:srgbClr val="000000"/>
              </a:solidFill>
              <a:latin typeface="Consolas" panose="020B0609020204030204" pitchFamily="49" charset="0"/>
              <a:cs typeface="Segoe UI" panose="020B0502040204020203" pitchFamily="34" charset="0"/>
              <a:sym typeface="Segoe UI Semibold"/>
            </a:endParaRP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"properties"</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a:t>
            </a:r>
            <a:r>
              <a:rPr lang="en-AU" sz="1600" kern="0" spc="-112" dirty="0" err="1">
                <a:solidFill>
                  <a:srgbClr val="0451A5"/>
                </a:solidFill>
                <a:latin typeface="Consolas" panose="020B0609020204030204" pitchFamily="49" charset="0"/>
                <a:cs typeface="Segoe UI" panose="020B0502040204020203" pitchFamily="34" charset="0"/>
                <a:sym typeface="Segoe UI Semibold"/>
              </a:rPr>
              <a:t>appid</a:t>
            </a:r>
            <a:r>
              <a:rPr lang="en-AU" sz="1600" kern="0" spc="-112" dirty="0">
                <a:solidFill>
                  <a:srgbClr val="0451A5"/>
                </a:solidFill>
                <a:latin typeface="Consolas" panose="020B0609020204030204" pitchFamily="49" charset="0"/>
                <a:cs typeface="Segoe UI" panose="020B0502040204020203" pitchFamily="34" charset="0"/>
                <a:sym typeface="Segoe UI Semibold"/>
              </a:rPr>
              <a:t>"</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a:t>
            </a:r>
            <a:r>
              <a:rPr lang="en-AU" sz="1600" kern="0" spc="-112" dirty="0" err="1">
                <a:solidFill>
                  <a:srgbClr val="A31515"/>
                </a:solidFill>
                <a:latin typeface="Consolas" panose="020B0609020204030204" pitchFamily="49" charset="0"/>
                <a:cs typeface="Segoe UI" panose="020B0502040204020203" pitchFamily="34" charset="0"/>
                <a:sym typeface="Segoe UI Semibold"/>
              </a:rPr>
              <a:t>hvac</a:t>
            </a:r>
            <a:r>
              <a:rPr lang="en-AU" sz="1600" kern="0" spc="-112" dirty="0">
                <a:solidFill>
                  <a:srgbClr val="A31515"/>
                </a:solidFill>
                <a:latin typeface="Consolas" panose="020B0609020204030204" pitchFamily="49" charset="0"/>
                <a:cs typeface="Segoe UI" panose="020B0502040204020203" pitchFamily="34" charset="0"/>
                <a:sym typeface="Segoe UI Semibold"/>
              </a:rPr>
              <a:t>"</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"type"</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"telemetry"</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"format"</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"json"</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"version"</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"1"</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a:t>
            </a:r>
          </a:p>
        </p:txBody>
      </p:sp>
      <p:sp>
        <p:nvSpPr>
          <p:cNvPr id="10" name="TextBox 9">
            <a:extLst>
              <a:ext uri="{FF2B5EF4-FFF2-40B4-BE49-F238E27FC236}">
                <a16:creationId xmlns:a16="http://schemas.microsoft.com/office/drawing/2014/main" id="{E600E431-6AEB-4E1F-97FC-F9675735FFB0}"/>
              </a:ext>
            </a:extLst>
          </p:cNvPr>
          <p:cNvSpPr txBox="1"/>
          <p:nvPr/>
        </p:nvSpPr>
        <p:spPr>
          <a:xfrm>
            <a:off x="8368653" y="1582247"/>
            <a:ext cx="3687426" cy="4031873"/>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square" rtlCol="0">
            <a:spAutoFit/>
          </a:bodyPr>
          <a:lstStyle/>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"body"</a:t>
            </a:r>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"Temperature"</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"30.25"</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"Humidity"</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"54.0"</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"Pressure"</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"1021.8"</a:t>
            </a:r>
            <a:endParaRPr lang="en-AU" sz="1600" kern="0" spc="-112">
              <a:solidFill>
                <a:srgbClr val="000000"/>
              </a:solidFill>
              <a:latin typeface="Consolas" panose="020B0609020204030204" pitchFamily="49" charset="0"/>
              <a:cs typeface="Segoe UI" panose="020B0502040204020203" pitchFamily="34" charset="0"/>
              <a:sym typeface="Segoe UI Semibold"/>
            </a:endParaRP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"properties"</a:t>
            </a:r>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a:t>
            </a:r>
            <a:r>
              <a:rPr lang="en-AU" sz="1600" kern="0" spc="-112" err="1">
                <a:solidFill>
                  <a:srgbClr val="0451A5"/>
                </a:solidFill>
                <a:latin typeface="Consolas" panose="020B0609020204030204" pitchFamily="49" charset="0"/>
                <a:cs typeface="Segoe UI" panose="020B0502040204020203" pitchFamily="34" charset="0"/>
                <a:sym typeface="Segoe UI Semibold"/>
              </a:rPr>
              <a:t>appid</a:t>
            </a:r>
            <a:r>
              <a:rPr lang="en-AU" sz="1600" kern="0" spc="-112">
                <a:solidFill>
                  <a:srgbClr val="0451A5"/>
                </a:solidFill>
                <a:latin typeface="Consolas" panose="020B0609020204030204" pitchFamily="49" charset="0"/>
                <a:cs typeface="Segoe UI" panose="020B0502040204020203" pitchFamily="34" charset="0"/>
                <a:sym typeface="Segoe UI Semibold"/>
              </a:rPr>
              <a:t>"</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a:t>
            </a:r>
            <a:r>
              <a:rPr lang="en-AU" sz="1600" kern="0" spc="-112" err="1">
                <a:solidFill>
                  <a:srgbClr val="A31515"/>
                </a:solidFill>
                <a:latin typeface="Consolas" panose="020B0609020204030204" pitchFamily="49" charset="0"/>
                <a:cs typeface="Segoe UI" panose="020B0502040204020203" pitchFamily="34" charset="0"/>
                <a:sym typeface="Segoe UI Semibold"/>
              </a:rPr>
              <a:t>hvac</a:t>
            </a:r>
            <a:r>
              <a:rPr lang="en-AU" sz="1600" kern="0" spc="-112">
                <a:solidFill>
                  <a:srgbClr val="A31515"/>
                </a:solidFill>
                <a:latin typeface="Consolas" panose="020B0609020204030204" pitchFamily="49" charset="0"/>
                <a:cs typeface="Segoe UI" panose="020B0502040204020203" pitchFamily="34" charset="0"/>
                <a:sym typeface="Segoe UI Semibold"/>
              </a:rPr>
              <a:t>"</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"type"</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"telemetry"</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"format"</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"json"</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"version"</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"1"</a:t>
            </a:r>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0451A5"/>
                </a:solidFill>
                <a:latin typeface="Consolas" panose="020B0609020204030204" pitchFamily="49" charset="0"/>
                <a:cs typeface="Segoe UI" panose="020B0502040204020203" pitchFamily="34" charset="0"/>
                <a:sym typeface="Segoe UI Semibold"/>
              </a:rPr>
              <a:t>"latitude"</a:t>
            </a:r>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A31515"/>
                </a:solidFill>
                <a:latin typeface="Consolas" panose="020B0609020204030204" pitchFamily="49" charset="0"/>
                <a:cs typeface="Segoe UI" panose="020B0502040204020203" pitchFamily="34" charset="0"/>
                <a:sym typeface="Segoe UI Semibold"/>
              </a:rPr>
              <a:t>"-33.8767984"</a:t>
            </a:r>
            <a:r>
              <a:rPr lang="en-AU" sz="1600" b="1"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b="1" kern="0" spc="-112">
                <a:solidFill>
                  <a:srgbClr val="0451A5"/>
                </a:solidFill>
                <a:latin typeface="Consolas" panose="020B0609020204030204" pitchFamily="49" charset="0"/>
                <a:cs typeface="Segoe UI" panose="020B0502040204020203" pitchFamily="34" charset="0"/>
                <a:sym typeface="Segoe UI Semibold"/>
              </a:rPr>
              <a:t>    "longitude"</a:t>
            </a:r>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A31515"/>
                </a:solidFill>
                <a:latin typeface="Consolas" panose="020B0609020204030204" pitchFamily="49" charset="0"/>
                <a:cs typeface="Segoe UI" panose="020B0502040204020203" pitchFamily="34" charset="0"/>
                <a:sym typeface="Segoe UI Semibold"/>
              </a:rPr>
              <a:t>"151.2083053"</a:t>
            </a:r>
            <a:r>
              <a:rPr lang="en-AU" sz="1600" b="1"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0451A5"/>
                </a:solidFill>
                <a:latin typeface="Consolas" panose="020B0609020204030204" pitchFamily="49" charset="0"/>
                <a:cs typeface="Segoe UI" panose="020B0502040204020203" pitchFamily="34" charset="0"/>
                <a:sym typeface="Segoe UI Semibold"/>
              </a:rPr>
              <a:t>"name"</a:t>
            </a:r>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A31515"/>
                </a:solidFill>
                <a:latin typeface="Consolas" panose="020B0609020204030204" pitchFamily="49" charset="0"/>
                <a:cs typeface="Segoe UI" panose="020B0502040204020203" pitchFamily="34" charset="0"/>
                <a:sym typeface="Segoe UI Semibold"/>
              </a:rPr>
              <a:t>"Sydney Factory"</a:t>
            </a:r>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400" b="1"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a:t>
            </a:r>
          </a:p>
        </p:txBody>
      </p:sp>
      <p:pic>
        <p:nvPicPr>
          <p:cNvPr id="12" name="Picture 2" descr="Reekoh | Plugins">
            <a:extLst>
              <a:ext uri="{FF2B5EF4-FFF2-40B4-BE49-F238E27FC236}">
                <a16:creationId xmlns:a16="http://schemas.microsoft.com/office/drawing/2014/main" id="{90ED0387-0D7D-4520-983B-DAB48D6B8C8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5240308" y="2519327"/>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5E556F2-A5DF-443E-AF16-56605DAC184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522" b="93478" l="7500" r="92500">
                        <a14:foregroundMark x1="41250" y1="82609" x2="41250" y2="82609"/>
                        <a14:foregroundMark x1="42500" y1="89130" x2="41250" y2="92391"/>
                        <a14:foregroundMark x1="32000" y1="89130" x2="40000" y2="93478"/>
                        <a14:foregroundMark x1="30000" y1="88043" x2="32000" y2="89130"/>
                        <a14:foregroundMark x1="82500" y1="81522" x2="86250" y2="81522"/>
                        <a14:foregroundMark x1="78750" y1="52174" x2="80000" y2="48913"/>
                        <a14:foregroundMark x1="92500" y1="21739" x2="92500" y2="18478"/>
                        <a14:foregroundMark x1="57500" y1="7609" x2="8750" y2="42391"/>
                        <a14:foregroundMark x1="8750" y1="42391" x2="7500" y2="66304"/>
                        <a14:foregroundMark x1="7500" y1="7609" x2="56250" y2="6522"/>
                        <a14:foregroundMark x1="82082" y1="86957" x2="78750" y2="89130"/>
                        <a14:foregroundMark x1="83749" y1="85870" x2="82082" y2="86957"/>
                        <a14:foregroundMark x1="88750" y1="82609" x2="86142" y2="84310"/>
                        <a14:foregroundMark x1="88751" y1="89130" x2="92500" y2="86957"/>
                        <a14:foregroundMark x1="86876" y1="90217" x2="88751" y2="89130"/>
                        <a14:foregroundMark x1="81250" y1="93478" x2="86876" y2="90217"/>
                        <a14:foregroundMark x1="88750" y1="91304" x2="88750" y2="91304"/>
                        <a14:foregroundMark x1="90000" y1="90217" x2="88750" y2="92391"/>
                        <a14:backgroundMark x1="37500" y1="88043" x2="37500" y2="88043"/>
                        <a14:backgroundMark x1="36250" y1="89130" x2="36250" y2="89130"/>
                        <a14:backgroundMark x1="33750" y1="89130" x2="33750" y2="89130"/>
                        <a14:backgroundMark x1="85000" y1="86957" x2="85000" y2="86957"/>
                        <a14:backgroundMark x1="86250" y1="85870" x2="86250" y2="85870"/>
                        <a14:backgroundMark x1="85000" y1="85870" x2="86250" y2="86957"/>
                        <a14:backgroundMark x1="83750" y1="86957" x2="83750" y2="86957"/>
                        <a14:backgroundMark x1="83750" y1="85870" x2="85000" y2="85870"/>
                        <a14:backgroundMark x1="85000" y1="84783" x2="85000" y2="84783"/>
                        <a14:backgroundMark x1="82500" y1="86957" x2="82500" y2="86957"/>
                        <a14:backgroundMark x1="86250" y1="89130" x2="86250" y2="89130"/>
                        <a14:backgroundMark x1="85000" y1="90217" x2="85000" y2="90217"/>
                      </a14:backgroundRemoval>
                    </a14:imgEffect>
                  </a14:imgLayer>
                </a14:imgProps>
              </a:ext>
            </a:extLst>
          </a:blip>
          <a:stretch>
            <a:fillRect/>
          </a:stretch>
        </p:blipFill>
        <p:spPr>
          <a:xfrm>
            <a:off x="6496898" y="2553096"/>
            <a:ext cx="761908" cy="876194"/>
          </a:xfrm>
          <a:prstGeom prst="rect">
            <a:avLst/>
          </a:prstGeom>
          <a:effectLst>
            <a:outerShdw blurRad="50800" dist="38100" dir="2700000" algn="tl" rotWithShape="0">
              <a:prstClr val="black">
                <a:alpha val="40000"/>
              </a:prstClr>
            </a:outerShdw>
          </a:effectLst>
        </p:spPr>
      </p:pic>
      <p:cxnSp>
        <p:nvCxnSpPr>
          <p:cNvPr id="14" name="Straight Arrow Connector 13">
            <a:extLst>
              <a:ext uri="{FF2B5EF4-FFF2-40B4-BE49-F238E27FC236}">
                <a16:creationId xmlns:a16="http://schemas.microsoft.com/office/drawing/2014/main" id="{D82CBE4D-912D-4942-A18D-643D02F29171}"/>
              </a:ext>
            </a:extLst>
          </p:cNvPr>
          <p:cNvCxnSpPr>
            <a:cxnSpLocks/>
          </p:cNvCxnSpPr>
          <p:nvPr/>
        </p:nvCxnSpPr>
        <p:spPr>
          <a:xfrm>
            <a:off x="4225924" y="3592993"/>
            <a:ext cx="444716" cy="0"/>
          </a:xfrm>
          <a:prstGeom prst="straightConnector1">
            <a:avLst/>
          </a:prstGeom>
          <a:noFill/>
          <a:ln w="38100" cap="flat" cmpd="sng" algn="ctr">
            <a:solidFill>
              <a:schemeClr val="bg1"/>
            </a:solidFill>
            <a:prstDash val="solid"/>
            <a:miter lim="800000"/>
            <a:tailEnd type="triangle"/>
          </a:ln>
          <a:effectLst/>
        </p:spPr>
      </p:cxnSp>
      <p:cxnSp>
        <p:nvCxnSpPr>
          <p:cNvPr id="15" name="Straight Arrow Connector 14">
            <a:extLst>
              <a:ext uri="{FF2B5EF4-FFF2-40B4-BE49-F238E27FC236}">
                <a16:creationId xmlns:a16="http://schemas.microsoft.com/office/drawing/2014/main" id="{0D58AC12-BAFA-40AB-9A05-2F3DFDFE12E7}"/>
              </a:ext>
            </a:extLst>
          </p:cNvPr>
          <p:cNvCxnSpPr>
            <a:cxnSpLocks/>
          </p:cNvCxnSpPr>
          <p:nvPr/>
        </p:nvCxnSpPr>
        <p:spPr>
          <a:xfrm>
            <a:off x="7929748" y="3592993"/>
            <a:ext cx="415741" cy="0"/>
          </a:xfrm>
          <a:prstGeom prst="straightConnector1">
            <a:avLst/>
          </a:prstGeom>
          <a:noFill/>
          <a:ln w="38100" cap="flat" cmpd="sng" algn="ctr">
            <a:solidFill>
              <a:schemeClr val="bg1"/>
            </a:solidFill>
            <a:prstDash val="solid"/>
            <a:miter lim="800000"/>
            <a:tailEnd type="triangle"/>
          </a:ln>
          <a:effectLst/>
        </p:spPr>
      </p:cxnSp>
      <p:grpSp>
        <p:nvGrpSpPr>
          <p:cNvPr id="16" name="Group 15">
            <a:extLst>
              <a:ext uri="{FF2B5EF4-FFF2-40B4-BE49-F238E27FC236}">
                <a16:creationId xmlns:a16="http://schemas.microsoft.com/office/drawing/2014/main" id="{C3500589-C606-4D7A-935E-831782ECC806}"/>
              </a:ext>
            </a:extLst>
          </p:cNvPr>
          <p:cNvGrpSpPr/>
          <p:nvPr/>
        </p:nvGrpSpPr>
        <p:grpSpPr>
          <a:xfrm>
            <a:off x="4751977" y="3855450"/>
            <a:ext cx="3057444" cy="1440554"/>
            <a:chOff x="4750389" y="3750675"/>
            <a:chExt cx="3057444" cy="1440554"/>
          </a:xfrm>
        </p:grpSpPr>
        <p:sp>
          <p:nvSpPr>
            <p:cNvPr id="18" name="Rectangle 17">
              <a:extLst>
                <a:ext uri="{FF2B5EF4-FFF2-40B4-BE49-F238E27FC236}">
                  <a16:creationId xmlns:a16="http://schemas.microsoft.com/office/drawing/2014/main" id="{D7601291-2F5E-4E20-9D58-1EB317E528E9}"/>
                </a:ext>
              </a:extLst>
            </p:cNvPr>
            <p:cNvSpPr/>
            <p:nvPr/>
          </p:nvSpPr>
          <p:spPr>
            <a:xfrm>
              <a:off x="4750389" y="3750675"/>
              <a:ext cx="3057444" cy="1440554"/>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412667" hangingPunct="0"/>
              <a:r>
                <a:rPr lang="en-AU" sz="1200" kern="0">
                  <a:solidFill>
                    <a:srgbClr val="243A5E">
                      <a:lumMod val="50000"/>
                    </a:srgbClr>
                  </a:solidFill>
                  <a:latin typeface="Segoe UI" panose="020B0502040204020203" pitchFamily="34" charset="0"/>
                  <a:cs typeface="Segoe UI" panose="020B0502040204020203" pitchFamily="34" charset="0"/>
                  <a:sym typeface="Segoe UI Semibold"/>
                </a:rPr>
                <a:t>Device twin document</a:t>
              </a:r>
            </a:p>
          </p:txBody>
        </p:sp>
        <p:sp>
          <p:nvSpPr>
            <p:cNvPr id="19" name="TextBox 18">
              <a:extLst>
                <a:ext uri="{FF2B5EF4-FFF2-40B4-BE49-F238E27FC236}">
                  <a16:creationId xmlns:a16="http://schemas.microsoft.com/office/drawing/2014/main" id="{D3B371B0-4AD8-4CBD-B391-FB552ADB60C0}"/>
                </a:ext>
              </a:extLst>
            </p:cNvPr>
            <p:cNvSpPr txBox="1"/>
            <p:nvPr/>
          </p:nvSpPr>
          <p:spPr>
            <a:xfrm>
              <a:off x="5069343" y="3966602"/>
              <a:ext cx="214988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412667" hangingPunct="0"/>
              <a:r>
                <a:rPr lang="en-AU" sz="1200" kern="0" spc="-112" dirty="0">
                  <a:solidFill>
                    <a:srgbClr val="A31515"/>
                  </a:solidFill>
                  <a:latin typeface="Consolas" panose="020B0609020204030204" pitchFamily="49" charset="0"/>
                  <a:cs typeface="Segoe UI Semibold"/>
                  <a:sym typeface="Segoe UI Semibold"/>
                </a:rPr>
                <a:t>"tags"</a:t>
              </a:r>
              <a:r>
                <a:rPr lang="en-AU" sz="1200" kern="0" spc="-112" dirty="0">
                  <a:solidFill>
                    <a:srgbClr val="000000"/>
                  </a:solidFill>
                  <a:latin typeface="Consolas" panose="020B0609020204030204" pitchFamily="49" charset="0"/>
                  <a:cs typeface="Segoe UI Semibold"/>
                  <a:sym typeface="Segoe UI Semibold"/>
                </a:rPr>
                <a:t>: {</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A31515"/>
                  </a:solidFill>
                  <a:latin typeface="Consolas" panose="020B0609020204030204" pitchFamily="49" charset="0"/>
                  <a:cs typeface="Segoe UI Semibold"/>
                  <a:sym typeface="Segoe UI Semibold"/>
                </a:rPr>
                <a:t>"</a:t>
              </a:r>
              <a:r>
                <a:rPr lang="en-AU" sz="1200" kern="0" spc="-112" dirty="0" err="1">
                  <a:solidFill>
                    <a:srgbClr val="A31515"/>
                  </a:solidFill>
                  <a:latin typeface="Consolas" panose="020B0609020204030204" pitchFamily="49" charset="0"/>
                  <a:cs typeface="Segoe UI Semibold"/>
                  <a:sym typeface="Segoe UI Semibold"/>
                </a:rPr>
                <a:t>deploymentLocation</a:t>
              </a:r>
              <a:r>
                <a:rPr lang="en-AU" sz="1200" kern="0" spc="-112" dirty="0">
                  <a:solidFill>
                    <a:srgbClr val="A31515"/>
                  </a:solidFill>
                  <a:latin typeface="Consolas" panose="020B0609020204030204" pitchFamily="49" charset="0"/>
                  <a:cs typeface="Segoe UI Semibold"/>
                  <a:sym typeface="Segoe UI Semibold"/>
                </a:rPr>
                <a:t>"</a:t>
              </a:r>
              <a:r>
                <a:rPr lang="en-AU" sz="1200" kern="0" spc="-112" dirty="0">
                  <a:solidFill>
                    <a:srgbClr val="000000"/>
                  </a:solidFill>
                  <a:latin typeface="Consolas" panose="020B0609020204030204" pitchFamily="49" charset="0"/>
                  <a:cs typeface="Segoe UI Semibold"/>
                  <a:sym typeface="Segoe UI Semibold"/>
                </a:rPr>
                <a:t>: {</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A31515"/>
                  </a:solidFill>
                  <a:latin typeface="Consolas" panose="020B0609020204030204" pitchFamily="49" charset="0"/>
                  <a:cs typeface="Segoe UI Semibold"/>
                  <a:sym typeface="Segoe UI Semibold"/>
                </a:rPr>
                <a:t>"name"</a:t>
              </a:r>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0451A5"/>
                  </a:solidFill>
                  <a:latin typeface="Consolas" panose="020B0609020204030204" pitchFamily="49" charset="0"/>
                  <a:cs typeface="Segoe UI Semibold"/>
                  <a:sym typeface="Segoe UI Semibold"/>
                </a:rPr>
                <a:t>"Sydney Factory"</a:t>
              </a:r>
              <a:r>
                <a:rPr lang="en-AU" sz="1200" kern="0" spc="-112" dirty="0">
                  <a:solidFill>
                    <a:srgbClr val="000000"/>
                  </a:solidFill>
                  <a:latin typeface="Consolas" panose="020B0609020204030204" pitchFamily="49" charset="0"/>
                  <a:cs typeface="Segoe UI Semibold"/>
                  <a:sym typeface="Segoe UI Semibold"/>
                </a:rPr>
                <a:t>,</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A31515"/>
                  </a:solidFill>
                  <a:latin typeface="Consolas" panose="020B0609020204030204" pitchFamily="49" charset="0"/>
                  <a:cs typeface="Segoe UI Semibold"/>
                  <a:sym typeface="Segoe UI Semibold"/>
                </a:rPr>
                <a:t>"longitude"</a:t>
              </a:r>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09885A"/>
                  </a:solidFill>
                  <a:latin typeface="Consolas" panose="020B0609020204030204" pitchFamily="49" charset="0"/>
                  <a:cs typeface="Segoe UI Semibold"/>
                  <a:sym typeface="Segoe UI Semibold"/>
                </a:rPr>
                <a:t>151.2152</a:t>
              </a:r>
              <a:r>
                <a:rPr lang="en-AU" sz="1200" kern="0" spc="-112" dirty="0">
                  <a:solidFill>
                    <a:srgbClr val="000000"/>
                  </a:solidFill>
                  <a:latin typeface="Consolas" panose="020B0609020204030204" pitchFamily="49" charset="0"/>
                  <a:cs typeface="Segoe UI Semibold"/>
                  <a:sym typeface="Segoe UI Semibold"/>
                </a:rPr>
                <a:t>,</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A31515"/>
                  </a:solidFill>
                  <a:latin typeface="Consolas" panose="020B0609020204030204" pitchFamily="49" charset="0"/>
                  <a:cs typeface="Segoe UI Semibold"/>
                  <a:sym typeface="Segoe UI Semibold"/>
                </a:rPr>
                <a:t>"latitude"</a:t>
              </a:r>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09885A"/>
                  </a:solidFill>
                  <a:latin typeface="Consolas" panose="020B0609020204030204" pitchFamily="49" charset="0"/>
                  <a:cs typeface="Segoe UI Semibold"/>
                  <a:sym typeface="Segoe UI Semibold"/>
                </a:rPr>
                <a:t>-33.85671</a:t>
              </a:r>
              <a:r>
                <a:rPr lang="en-AU" sz="1200" kern="0" spc="-112" dirty="0">
                  <a:solidFill>
                    <a:srgbClr val="000000"/>
                  </a:solidFill>
                  <a:latin typeface="Consolas" panose="020B0609020204030204" pitchFamily="49" charset="0"/>
                  <a:cs typeface="Segoe UI Semibold"/>
                  <a:sym typeface="Segoe UI Semibold"/>
                </a:rPr>
                <a:t>,</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endParaRPr lang="en-AU" sz="1400" kern="0" spc="-224" dirty="0">
                <a:solidFill>
                  <a:srgbClr val="FFFFFF"/>
                </a:solidFill>
                <a:latin typeface="Segoe UI Semibold"/>
                <a:cs typeface="Segoe UI Semibold"/>
                <a:sym typeface="Segoe UI Semibold"/>
              </a:endParaRPr>
            </a:p>
          </p:txBody>
        </p:sp>
      </p:grpSp>
    </p:spTree>
    <p:extLst>
      <p:ext uri="{BB962C8B-B14F-4D97-AF65-F5344CB8AC3E}">
        <p14:creationId xmlns:p14="http://schemas.microsoft.com/office/powerpoint/2010/main" val="1920186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214C-5F0E-4D13-AD16-73079773BDEF}"/>
              </a:ext>
            </a:extLst>
          </p:cNvPr>
          <p:cNvSpPr>
            <a:spLocks noGrp="1"/>
          </p:cNvSpPr>
          <p:nvPr>
            <p:ph type="title"/>
          </p:nvPr>
        </p:nvSpPr>
        <p:spPr/>
        <p:txBody>
          <a:bodyPr/>
          <a:lstStyle/>
          <a:p>
            <a:r>
              <a:rPr lang="en-US" sz="3600" dirty="0">
                <a:solidFill>
                  <a:schemeClr val="accent1"/>
                </a:solidFill>
                <a:latin typeface="Segoe UI Semibold (Headings)"/>
              </a:rPr>
              <a:t>Device Twin</a:t>
            </a:r>
          </a:p>
        </p:txBody>
      </p:sp>
      <p:sp>
        <p:nvSpPr>
          <p:cNvPr id="5" name="Text Placeholder 4">
            <a:extLst>
              <a:ext uri="{FF2B5EF4-FFF2-40B4-BE49-F238E27FC236}">
                <a16:creationId xmlns:a16="http://schemas.microsoft.com/office/drawing/2014/main" id="{829D9567-1515-4CC3-8A53-008B864304B9}"/>
              </a:ext>
            </a:extLst>
          </p:cNvPr>
          <p:cNvSpPr txBox="1">
            <a:spLocks/>
          </p:cNvSpPr>
          <p:nvPr/>
        </p:nvSpPr>
        <p:spPr>
          <a:xfrm>
            <a:off x="261275" y="867884"/>
            <a:ext cx="5323212" cy="2899229"/>
          </a:xfrm>
          <a:prstGeom prst="rect">
            <a:avLst/>
          </a:prstGeom>
        </p:spPr>
        <p:txBody>
          <a:bodyPr vert="horz" wrap="square" lIns="146284" tIns="91427" rIns="146284" bIns="91427" rtlCol="0">
            <a:spAutoFit/>
          </a:bodyPr>
          <a:lstStyle>
            <a:lvl1pPr marL="0"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3676" kern="1200" spc="0" baseline="0">
                <a:gradFill>
                  <a:gsLst>
                    <a:gs pos="1250">
                      <a:schemeClr val="tx2"/>
                    </a:gs>
                    <a:gs pos="99000">
                      <a:schemeClr val="tx2"/>
                    </a:gs>
                  </a:gsLst>
                  <a:lin ang="5400000" scaled="0"/>
                </a:gradFill>
                <a:latin typeface="+mj-lt"/>
                <a:ea typeface="+mn-ea"/>
                <a:cs typeface="+mn-cs"/>
              </a:defRPr>
            </a:lvl1pPr>
            <a:lvl2pPr marL="0" marR="0" indent="0" algn="l" defTabSz="857219" rtl="0" eaLnBrk="1" fontAlgn="auto" latinLnBrk="0" hangingPunct="1">
              <a:lnSpc>
                <a:spcPct val="90000"/>
              </a:lnSpc>
              <a:spcBef>
                <a:spcPct val="20000"/>
              </a:spcBef>
              <a:spcAft>
                <a:spcPts val="0"/>
              </a:spcAft>
              <a:buClrTx/>
              <a:buSzPct val="90000"/>
              <a:buFontTx/>
              <a:buNone/>
              <a:tabLst/>
              <a:defRPr sz="1838" kern="1200" spc="0" baseline="0">
                <a:gradFill>
                  <a:gsLst>
                    <a:gs pos="1250">
                      <a:schemeClr val="tx1"/>
                    </a:gs>
                    <a:gs pos="100000">
                      <a:schemeClr val="tx1"/>
                    </a:gs>
                  </a:gsLst>
                  <a:lin ang="5400000" scaled="0"/>
                </a:gradFill>
                <a:latin typeface="+mn-lt"/>
                <a:ea typeface="+mn-ea"/>
                <a:cs typeface="+mn-cs"/>
              </a:defRPr>
            </a:lvl2pPr>
            <a:lvl3pPr marL="21009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838" kern="1200" spc="0" baseline="0">
                <a:gradFill>
                  <a:gsLst>
                    <a:gs pos="1250">
                      <a:schemeClr val="tx1"/>
                    </a:gs>
                    <a:gs pos="100000">
                      <a:schemeClr val="tx1"/>
                    </a:gs>
                  </a:gsLst>
                  <a:lin ang="5400000" scaled="0"/>
                </a:gradFill>
                <a:latin typeface="+mn-lt"/>
                <a:ea typeface="+mn-ea"/>
                <a:cs typeface="+mn-cs"/>
              </a:defRPr>
            </a:lvl3pPr>
            <a:lvl4pPr marL="42018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4pPr>
            <a:lvl5pPr marL="630272"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5pPr>
            <a:lvl6pPr marL="235735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96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57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318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9pPr>
          </a:lstStyle>
          <a:p>
            <a:pPr defTabSz="857055"/>
            <a:r>
              <a:rPr lang="en-US" sz="1400" b="1" dirty="0">
                <a:gradFill>
                  <a:gsLst>
                    <a:gs pos="1250">
                      <a:srgbClr val="6DC2E9"/>
                    </a:gs>
                    <a:gs pos="99000">
                      <a:srgbClr val="6DC2E9"/>
                    </a:gs>
                  </a:gsLst>
                  <a:lin ang="5400000" scaled="0"/>
                </a:gradFill>
                <a:latin typeface="+mn-lt"/>
              </a:rPr>
              <a:t>Device Twin</a:t>
            </a:r>
          </a:p>
          <a:p>
            <a:pPr marL="457112" lvl="1" indent="-457112" defTabSz="857055">
              <a:buFont typeface="Arial" panose="020B0604020202020204" pitchFamily="34" charset="0"/>
              <a:buChar char="•"/>
            </a:pPr>
            <a:r>
              <a:rPr lang="en-US" sz="1400" dirty="0">
                <a:solidFill>
                  <a:srgbClr val="002050"/>
                </a:solidFill>
                <a:latin typeface="Segoe UI"/>
              </a:rPr>
              <a:t>Bi-directional device&lt;-&gt;hub communication channel</a:t>
            </a:r>
          </a:p>
          <a:p>
            <a:pPr marL="457112" lvl="1" indent="-457112" defTabSz="857055">
              <a:buFont typeface="Arial" panose="020B0604020202020204" pitchFamily="34" charset="0"/>
              <a:buChar char="•"/>
            </a:pPr>
            <a:r>
              <a:rPr lang="en-US" sz="1400" dirty="0">
                <a:solidFill>
                  <a:srgbClr val="002050"/>
                </a:solidFill>
                <a:latin typeface="Segoe UI"/>
              </a:rPr>
              <a:t>Based on per-device (per module) json documents</a:t>
            </a:r>
          </a:p>
          <a:p>
            <a:pPr marL="457112" lvl="1" indent="-457112" defTabSz="857055">
              <a:buFont typeface="Arial" panose="020B0604020202020204" pitchFamily="34" charset="0"/>
              <a:buChar char="•"/>
            </a:pPr>
            <a:r>
              <a:rPr lang="en-US" sz="1400" dirty="0">
                <a:solidFill>
                  <a:srgbClr val="002050"/>
                </a:solidFill>
                <a:latin typeface="Segoe UI"/>
              </a:rPr>
              <a:t>Used to store configuration and control-plane state</a:t>
            </a:r>
          </a:p>
          <a:p>
            <a:pPr marL="457112" lvl="1" indent="-457112" defTabSz="857055">
              <a:buFont typeface="Arial" panose="020B0604020202020204" pitchFamily="34" charset="0"/>
              <a:buChar char="•"/>
            </a:pPr>
            <a:r>
              <a:rPr lang="en-US" sz="1400" dirty="0">
                <a:solidFill>
                  <a:srgbClr val="002050"/>
                </a:solidFill>
                <a:latin typeface="Segoe UI"/>
              </a:rPr>
              <a:t>Supports queries</a:t>
            </a:r>
          </a:p>
          <a:p>
            <a:pPr marL="457112" lvl="1" indent="-457112" defTabSz="857055">
              <a:buFont typeface="Arial" panose="020B0604020202020204" pitchFamily="34" charset="0"/>
              <a:buChar char="•"/>
            </a:pPr>
            <a:endParaRPr lang="en-US" sz="1400" dirty="0">
              <a:gradFill>
                <a:gsLst>
                  <a:gs pos="1250">
                    <a:srgbClr val="FFFFFF"/>
                  </a:gs>
                  <a:gs pos="100000">
                    <a:srgbClr val="FFFFFF"/>
                  </a:gs>
                </a:gsLst>
                <a:lin ang="5400000" scaled="0"/>
              </a:gradFill>
              <a:latin typeface="Segoe UI"/>
            </a:endParaRPr>
          </a:p>
          <a:p>
            <a:pPr defTabSz="857055"/>
            <a:r>
              <a:rPr lang="en-US" sz="1400" b="1" dirty="0">
                <a:gradFill>
                  <a:gsLst>
                    <a:gs pos="1250">
                      <a:srgbClr val="6DC2E9"/>
                    </a:gs>
                    <a:gs pos="99000">
                      <a:srgbClr val="6DC2E9"/>
                    </a:gs>
                  </a:gsLst>
                  <a:lin ang="5400000" scaled="0"/>
                </a:gradFill>
                <a:latin typeface="+mn-lt"/>
              </a:rPr>
              <a:t>Device Twin sections</a:t>
            </a:r>
          </a:p>
          <a:p>
            <a:pPr marL="457112" lvl="1" indent="-457112" defTabSz="857055">
              <a:buFont typeface="Arial" panose="020B0604020202020204" pitchFamily="34" charset="0"/>
              <a:buChar char="•"/>
            </a:pPr>
            <a:r>
              <a:rPr lang="en-US" sz="1400" b="1" dirty="0">
                <a:solidFill>
                  <a:srgbClr val="002050"/>
                </a:solidFill>
                <a:latin typeface="Segoe UI"/>
              </a:rPr>
              <a:t>Tags: </a:t>
            </a:r>
            <a:r>
              <a:rPr lang="en-US" sz="1400" dirty="0">
                <a:solidFill>
                  <a:srgbClr val="002050"/>
                </a:solidFill>
                <a:latin typeface="Segoe UI"/>
              </a:rPr>
              <a:t>set by service and not viewable by device</a:t>
            </a:r>
          </a:p>
          <a:p>
            <a:pPr marL="457112" lvl="1" indent="-457112" defTabSz="857055">
              <a:buFont typeface="Arial" panose="020B0604020202020204" pitchFamily="34" charset="0"/>
              <a:buChar char="•"/>
            </a:pPr>
            <a:r>
              <a:rPr lang="en-US" sz="1400" b="1" dirty="0">
                <a:solidFill>
                  <a:srgbClr val="002050"/>
                </a:solidFill>
                <a:latin typeface="Segoe UI"/>
              </a:rPr>
              <a:t>Desired properties:</a:t>
            </a:r>
            <a:r>
              <a:rPr lang="en-US" sz="1400" dirty="0">
                <a:solidFill>
                  <a:srgbClr val="002050"/>
                </a:solidFill>
                <a:latin typeface="Segoe UI"/>
              </a:rPr>
              <a:t> set by service and delivered</a:t>
            </a:r>
            <a:br>
              <a:rPr lang="en-US" sz="1400" dirty="0">
                <a:solidFill>
                  <a:srgbClr val="002050"/>
                </a:solidFill>
                <a:latin typeface="Segoe UI"/>
              </a:rPr>
            </a:br>
            <a:r>
              <a:rPr lang="en-US" sz="1400" dirty="0">
                <a:solidFill>
                  <a:srgbClr val="002050"/>
                </a:solidFill>
                <a:latin typeface="Segoe UI"/>
              </a:rPr>
              <a:t>to device</a:t>
            </a:r>
          </a:p>
          <a:p>
            <a:pPr marL="457112" lvl="1" indent="-457112" defTabSz="857055">
              <a:buFont typeface="Arial" panose="020B0604020202020204" pitchFamily="34" charset="0"/>
              <a:buChar char="•"/>
            </a:pPr>
            <a:r>
              <a:rPr lang="en-US" sz="1400" b="1" dirty="0">
                <a:solidFill>
                  <a:srgbClr val="002050"/>
                </a:solidFill>
                <a:latin typeface="Segoe UI"/>
              </a:rPr>
              <a:t>Reported properties:</a:t>
            </a:r>
            <a:r>
              <a:rPr lang="en-US" sz="1400" dirty="0">
                <a:solidFill>
                  <a:srgbClr val="002050"/>
                </a:solidFill>
                <a:latin typeface="Segoe UI"/>
              </a:rPr>
              <a:t> set by devices and delivered</a:t>
            </a:r>
            <a:br>
              <a:rPr lang="en-US" sz="1400" dirty="0">
                <a:solidFill>
                  <a:srgbClr val="002050"/>
                </a:solidFill>
                <a:latin typeface="Segoe UI"/>
              </a:rPr>
            </a:br>
            <a:r>
              <a:rPr lang="en-US" sz="1400" dirty="0">
                <a:solidFill>
                  <a:srgbClr val="002050"/>
                </a:solidFill>
                <a:latin typeface="Segoe UI"/>
              </a:rPr>
              <a:t>to service</a:t>
            </a:r>
          </a:p>
        </p:txBody>
      </p:sp>
      <p:pic>
        <p:nvPicPr>
          <p:cNvPr id="68" name="Picture 67">
            <a:extLst>
              <a:ext uri="{FF2B5EF4-FFF2-40B4-BE49-F238E27FC236}">
                <a16:creationId xmlns:a16="http://schemas.microsoft.com/office/drawing/2014/main" id="{69BA8F13-2821-4291-B56F-F6939B44730F}"/>
              </a:ext>
            </a:extLst>
          </p:cNvPr>
          <p:cNvPicPr>
            <a:picLocks noChangeAspect="1"/>
          </p:cNvPicPr>
          <p:nvPr/>
        </p:nvPicPr>
        <p:blipFill>
          <a:blip r:embed="rId3"/>
          <a:stretch>
            <a:fillRect/>
          </a:stretch>
        </p:blipFill>
        <p:spPr>
          <a:xfrm>
            <a:off x="91411" y="3791252"/>
            <a:ext cx="5680149" cy="3008904"/>
          </a:xfrm>
          <a:prstGeom prst="rect">
            <a:avLst/>
          </a:prstGeom>
        </p:spPr>
      </p:pic>
      <p:sp>
        <p:nvSpPr>
          <p:cNvPr id="76" name="TextBox 75">
            <a:extLst>
              <a:ext uri="{FF2B5EF4-FFF2-40B4-BE49-F238E27FC236}">
                <a16:creationId xmlns:a16="http://schemas.microsoft.com/office/drawing/2014/main" id="{5A391BCF-0F23-4414-A725-4A9D130320F6}"/>
              </a:ext>
            </a:extLst>
          </p:cNvPr>
          <p:cNvSpPr txBox="1"/>
          <p:nvPr/>
        </p:nvSpPr>
        <p:spPr>
          <a:xfrm>
            <a:off x="8524667" y="60276"/>
            <a:ext cx="3475944" cy="6771084"/>
          </a:xfrm>
          <a:prstGeom prst="rect">
            <a:avLst/>
          </a:prstGeom>
          <a:solidFill>
            <a:schemeClr val="tx2">
              <a:lumMod val="20000"/>
              <a:lumOff val="80000"/>
            </a:schemeClr>
          </a:solidFill>
          <a:effectLst>
            <a:outerShdw blurRad="50800" dist="38100" algn="l" rotWithShape="0">
              <a:prstClr val="black">
                <a:alpha val="40000"/>
              </a:prstClr>
            </a:outerShdw>
          </a:effectLst>
        </p:spPr>
        <p:txBody>
          <a:bodyPr wrap="square" rtlCol="0">
            <a:spAutoFit/>
          </a:bodyPr>
          <a:lstStyle/>
          <a:p>
            <a:pPr defTabSz="412667" hangingPunct="0"/>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deviceId</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a:t>
            </a:r>
            <a:r>
              <a:rPr lang="en-US" sz="1400" kern="0" spc="-112" dirty="0" err="1">
                <a:solidFill>
                  <a:srgbClr val="000000"/>
                </a:solidFill>
                <a:latin typeface="Consolas" panose="020B0609020204030204" pitchFamily="49" charset="0"/>
                <a:cs typeface="Segoe UI" panose="020B0502040204020203" pitchFamily="34" charset="0"/>
              </a:rPr>
              <a:t>devA</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authenticationType</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a:t>
            </a:r>
            <a:r>
              <a:rPr lang="en-US" sz="1400" kern="0" spc="-112" dirty="0" err="1">
                <a:solidFill>
                  <a:srgbClr val="000000"/>
                </a:solidFill>
                <a:latin typeface="Consolas" panose="020B0609020204030204" pitchFamily="49" charset="0"/>
                <a:cs typeface="Segoe UI" panose="020B0502040204020203" pitchFamily="34" charset="0"/>
              </a:rPr>
              <a:t>sas</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 "version": </a:t>
            </a:r>
            <a:r>
              <a:rPr lang="en-US" sz="1400" kern="0" spc="-112" dirty="0">
                <a:solidFill>
                  <a:srgbClr val="000000"/>
                </a:solidFill>
                <a:latin typeface="Consolas" panose="020B0609020204030204" pitchFamily="49" charset="0"/>
                <a:cs typeface="Segoe UI" panose="020B0502040204020203" pitchFamily="34" charset="0"/>
              </a:rPr>
              <a:t>2,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AU" sz="1400" kern="0" spc="-112" dirty="0">
                <a:solidFill>
                  <a:srgbClr val="A31515"/>
                </a:solidFill>
                <a:latin typeface="Consolas" panose="020B0609020204030204" pitchFamily="49" charset="0"/>
                <a:cs typeface="Segoe UI Semibold"/>
                <a:sym typeface="Segoe UI Semibold"/>
              </a:rPr>
              <a:t>"tags"</a:t>
            </a:r>
            <a:r>
              <a:rPr lang="en-AU" sz="1400" kern="0" spc="-112" dirty="0">
                <a:solidFill>
                  <a:srgbClr val="000000"/>
                </a:solidFill>
                <a:latin typeface="Consolas" panose="020B0609020204030204" pitchFamily="49" charset="0"/>
                <a:cs typeface="Segoe UI Semibold"/>
                <a:sym typeface="Segoe UI Semibold"/>
              </a:rPr>
              <a:t>: {</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rgbClr val="A31515"/>
                </a:solidFill>
                <a:latin typeface="Consolas" panose="020B0609020204030204" pitchFamily="49" charset="0"/>
                <a:cs typeface="Segoe UI Semibold"/>
                <a:sym typeface="Segoe UI Semibold"/>
              </a:rPr>
              <a:t>"</a:t>
            </a:r>
            <a:r>
              <a:rPr lang="en-AU" sz="1400" kern="0" spc="-112" dirty="0" err="1">
                <a:solidFill>
                  <a:srgbClr val="A31515"/>
                </a:solidFill>
                <a:latin typeface="Consolas" panose="020B0609020204030204" pitchFamily="49" charset="0"/>
                <a:cs typeface="Segoe UI Semibold"/>
                <a:sym typeface="Segoe UI Semibold"/>
              </a:rPr>
              <a:t>deploymentLocation</a:t>
            </a:r>
            <a:r>
              <a:rPr lang="en-AU" sz="1400" kern="0" spc="-112" dirty="0">
                <a:solidFill>
                  <a:srgbClr val="A31515"/>
                </a:solidFill>
                <a:latin typeface="Consolas" panose="020B0609020204030204" pitchFamily="49" charset="0"/>
                <a:cs typeface="Segoe UI Semibold"/>
                <a:sym typeface="Segoe UI Semibold"/>
              </a:rPr>
              <a:t>"</a:t>
            </a:r>
            <a:r>
              <a:rPr lang="en-AU" sz="1400" kern="0" spc="-112" dirty="0">
                <a:solidFill>
                  <a:srgbClr val="000000"/>
                </a:solidFill>
                <a:latin typeface="Consolas" panose="020B0609020204030204" pitchFamily="49" charset="0"/>
                <a:cs typeface="Segoe UI Semibold"/>
                <a:sym typeface="Segoe UI Semibold"/>
              </a:rPr>
              <a:t>: {</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rgbClr val="A31515"/>
                </a:solidFill>
                <a:latin typeface="Consolas" panose="020B0609020204030204" pitchFamily="49" charset="0"/>
                <a:cs typeface="Segoe UI Semibold"/>
                <a:sym typeface="Segoe UI Semibold"/>
              </a:rPr>
              <a:t>"name"</a:t>
            </a:r>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chemeClr val="bg1">
                    <a:lumMod val="50000"/>
                  </a:schemeClr>
                </a:solidFill>
                <a:latin typeface="Consolas" panose="020B0609020204030204" pitchFamily="49" charset="0"/>
                <a:cs typeface="Segoe UI Semibold"/>
                <a:sym typeface="Segoe UI Semibold"/>
              </a:rPr>
              <a:t>"Sydney Factory",</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rgbClr val="A31515"/>
                </a:solidFill>
                <a:latin typeface="Consolas" panose="020B0609020204030204" pitchFamily="49" charset="0"/>
                <a:cs typeface="Segoe UI Semibold"/>
                <a:sym typeface="Segoe UI Semibold"/>
              </a:rPr>
              <a:t>"longitude"</a:t>
            </a:r>
            <a:r>
              <a:rPr lang="en-AU" sz="1400" kern="0" spc="-112" dirty="0">
                <a:solidFill>
                  <a:srgbClr val="000000"/>
                </a:solidFill>
                <a:latin typeface="Consolas" panose="020B0609020204030204" pitchFamily="49" charset="0"/>
                <a:cs typeface="Segoe UI Semibold"/>
                <a:sym typeface="Segoe UI Semibold"/>
              </a:rPr>
              <a:t>:</a:t>
            </a:r>
            <a:r>
              <a:rPr lang="en-AU" sz="1400" kern="0" spc="-112" dirty="0">
                <a:solidFill>
                  <a:schemeClr val="bg1">
                    <a:lumMod val="50000"/>
                  </a:schemeClr>
                </a:solidFill>
                <a:latin typeface="Consolas" panose="020B0609020204030204" pitchFamily="49" charset="0"/>
                <a:cs typeface="Segoe UI Semibold"/>
                <a:sym typeface="Segoe UI Semibold"/>
              </a:rPr>
              <a:t> 151.2152,</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rgbClr val="A31515"/>
                </a:solidFill>
                <a:latin typeface="Consolas" panose="020B0609020204030204" pitchFamily="49" charset="0"/>
                <a:cs typeface="Segoe UI Semibold"/>
                <a:sym typeface="Segoe UI Semibold"/>
              </a:rPr>
              <a:t>"latitude"</a:t>
            </a:r>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chemeClr val="bg1">
                    <a:lumMod val="50000"/>
                  </a:schemeClr>
                </a:solidFill>
                <a:latin typeface="Consolas" panose="020B0609020204030204" pitchFamily="49" charset="0"/>
                <a:cs typeface="Segoe UI Semibold"/>
                <a:sym typeface="Segoe UI Semibold"/>
              </a:rPr>
              <a:t>-33.85671,</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endParaRPr lang="en-AU" sz="1600" kern="0" spc="-224" dirty="0">
              <a:solidFill>
                <a:srgbClr val="FFFFFF"/>
              </a:solidFill>
              <a:latin typeface="Segoe UI Semibold"/>
              <a:cs typeface="Segoe UI Semibold"/>
              <a:sym typeface="Segoe UI Semibold"/>
            </a:endParaRP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properties":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"desired":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telemetryConfig</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sendFrequency</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"5m"</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"$metadata" </a:t>
            </a:r>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"$version": </a:t>
            </a:r>
            <a:r>
              <a:rPr lang="en-US" sz="1400" kern="0" spc="-112" dirty="0">
                <a:solidFill>
                  <a:srgbClr val="000000"/>
                </a:solidFill>
                <a:latin typeface="Consolas" panose="020B0609020204030204" pitchFamily="49" charset="0"/>
                <a:cs typeface="Segoe UI" panose="020B0502040204020203" pitchFamily="34" charset="0"/>
              </a:rPr>
              <a:t>1</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"reported":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telemetryConfig</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sendFrequency</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"5m",</a:t>
            </a:r>
          </a:p>
          <a:p>
            <a:pPr defTabSz="412667" hangingPunct="0"/>
            <a:r>
              <a:rPr lang="en-US" sz="1400" kern="0" spc="-112" dirty="0">
                <a:solidFill>
                  <a:srgbClr val="A31515"/>
                </a:solidFill>
                <a:latin typeface="Consolas" panose="020B0609020204030204" pitchFamily="49" charset="0"/>
                <a:cs typeface="Segoe UI Semibold"/>
              </a:rPr>
              <a:t>                "status": </a:t>
            </a:r>
            <a:r>
              <a:rPr lang="en-US" sz="1400" kern="0" spc="-112" dirty="0">
                <a:solidFill>
                  <a:srgbClr val="000000"/>
                </a:solidFill>
                <a:latin typeface="Consolas" panose="020B0609020204030204" pitchFamily="49" charset="0"/>
                <a:cs typeface="Segoe UI" panose="020B0502040204020203" pitchFamily="34" charset="0"/>
              </a:rPr>
              <a:t>"success"</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batteryLevel</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55,</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"$metadata" :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"$version": </a:t>
            </a:r>
            <a:r>
              <a:rPr lang="en-US" sz="1400" kern="0" spc="-112" dirty="0">
                <a:solidFill>
                  <a:srgbClr val="000000"/>
                </a:solidFill>
                <a:latin typeface="Consolas" panose="020B0609020204030204" pitchFamily="49" charset="0"/>
                <a:cs typeface="Segoe UI" panose="020B0502040204020203" pitchFamily="34" charset="0"/>
              </a:rPr>
              <a:t>4</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a:t>
            </a:r>
            <a:endParaRPr lang="en-AU" sz="1400" kern="0" spc="-112" dirty="0">
              <a:solidFill>
                <a:srgbClr val="000000"/>
              </a:solidFill>
              <a:latin typeface="Consolas" panose="020B0609020204030204" pitchFamily="49" charset="0"/>
              <a:cs typeface="Segoe UI" panose="020B0502040204020203" pitchFamily="34" charset="0"/>
              <a:sym typeface="Segoe UI Semibold"/>
            </a:endParaRPr>
          </a:p>
        </p:txBody>
      </p:sp>
      <p:sp>
        <p:nvSpPr>
          <p:cNvPr id="88" name="Left Brace 87">
            <a:extLst>
              <a:ext uri="{FF2B5EF4-FFF2-40B4-BE49-F238E27FC236}">
                <a16:creationId xmlns:a16="http://schemas.microsoft.com/office/drawing/2014/main" id="{47EBB7B2-1D43-422D-AA37-5C1D271D8C9A}"/>
              </a:ext>
            </a:extLst>
          </p:cNvPr>
          <p:cNvSpPr/>
          <p:nvPr/>
        </p:nvSpPr>
        <p:spPr>
          <a:xfrm>
            <a:off x="8302951" y="3016333"/>
            <a:ext cx="475013" cy="1330036"/>
          </a:xfrm>
          <a:prstGeom prst="leftBrace">
            <a:avLst>
              <a:gd name="adj1" fmla="val 8333"/>
              <a:gd name="adj2" fmla="val 50893"/>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0D88E06C-679B-40A9-AF9D-CB5EF71008B7}"/>
              </a:ext>
            </a:extLst>
          </p:cNvPr>
          <p:cNvSpPr txBox="1"/>
          <p:nvPr/>
        </p:nvSpPr>
        <p:spPr>
          <a:xfrm>
            <a:off x="6376477" y="3445818"/>
            <a:ext cx="1934439" cy="489365"/>
          </a:xfrm>
          <a:prstGeom prst="rect">
            <a:avLst/>
          </a:prstGeom>
          <a:noFill/>
        </p:spPr>
        <p:txBody>
          <a:bodyPr wrap="none" lIns="182880" tIns="146304" rIns="182880" bIns="146304" rtlCol="0">
            <a:spAutoFit/>
          </a:bodyPr>
          <a:lstStyle/>
          <a:p>
            <a:pPr algn="r">
              <a:lnSpc>
                <a:spcPct val="90000"/>
              </a:lnSpc>
              <a:spcAft>
                <a:spcPts val="600"/>
              </a:spcAft>
            </a:pPr>
            <a:r>
              <a:rPr lang="en-US" sz="1400" b="1" dirty="0">
                <a:solidFill>
                  <a:schemeClr val="accent1"/>
                </a:solidFill>
              </a:rPr>
              <a:t>Desired properties</a:t>
            </a:r>
            <a:endParaRPr lang="en-US" sz="1400" b="1" dirty="0">
              <a:gradFill>
                <a:gsLst>
                  <a:gs pos="2917">
                    <a:schemeClr val="tx1"/>
                  </a:gs>
                  <a:gs pos="30000">
                    <a:schemeClr val="tx1"/>
                  </a:gs>
                </a:gsLst>
                <a:lin ang="5400000" scaled="0"/>
              </a:gradFill>
            </a:endParaRPr>
          </a:p>
        </p:txBody>
      </p:sp>
      <p:sp>
        <p:nvSpPr>
          <p:cNvPr id="91" name="Left Brace 90">
            <a:extLst>
              <a:ext uri="{FF2B5EF4-FFF2-40B4-BE49-F238E27FC236}">
                <a16:creationId xmlns:a16="http://schemas.microsoft.com/office/drawing/2014/main" id="{33578E42-D5FA-4D0E-B2CE-40D756F1B2D1}"/>
              </a:ext>
            </a:extLst>
          </p:cNvPr>
          <p:cNvSpPr/>
          <p:nvPr/>
        </p:nvSpPr>
        <p:spPr>
          <a:xfrm>
            <a:off x="8310916" y="4486894"/>
            <a:ext cx="475013" cy="1330036"/>
          </a:xfrm>
          <a:prstGeom prst="leftBrace">
            <a:avLst>
              <a:gd name="adj1" fmla="val 8333"/>
              <a:gd name="adj2" fmla="val 50893"/>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AB4F7731-4507-4054-82C3-450ED6A5D463}"/>
              </a:ext>
            </a:extLst>
          </p:cNvPr>
          <p:cNvSpPr txBox="1"/>
          <p:nvPr/>
        </p:nvSpPr>
        <p:spPr>
          <a:xfrm>
            <a:off x="6286990" y="4876355"/>
            <a:ext cx="2079415" cy="489365"/>
          </a:xfrm>
          <a:prstGeom prst="rect">
            <a:avLst/>
          </a:prstGeom>
          <a:noFill/>
        </p:spPr>
        <p:txBody>
          <a:bodyPr wrap="none" lIns="182880" tIns="146304" rIns="182880" bIns="146304" rtlCol="0">
            <a:spAutoFit/>
          </a:bodyPr>
          <a:lstStyle/>
          <a:p>
            <a:pPr algn="r">
              <a:lnSpc>
                <a:spcPct val="90000"/>
              </a:lnSpc>
              <a:spcAft>
                <a:spcPts val="600"/>
              </a:spcAft>
            </a:pPr>
            <a:r>
              <a:rPr lang="en-US" sz="1400" b="1" dirty="0">
                <a:solidFill>
                  <a:schemeClr val="accent1"/>
                </a:solidFill>
              </a:rPr>
              <a:t>Reported properties</a:t>
            </a:r>
            <a:endParaRPr lang="en-US" sz="1400" b="1" dirty="0">
              <a:gradFill>
                <a:gsLst>
                  <a:gs pos="2917">
                    <a:schemeClr val="tx1"/>
                  </a:gs>
                  <a:gs pos="30000">
                    <a:schemeClr val="tx1"/>
                  </a:gs>
                </a:gsLst>
                <a:lin ang="5400000" scaled="0"/>
              </a:gradFill>
            </a:endParaRPr>
          </a:p>
        </p:txBody>
      </p:sp>
      <p:sp>
        <p:nvSpPr>
          <p:cNvPr id="95" name="Left Brace 94">
            <a:extLst>
              <a:ext uri="{FF2B5EF4-FFF2-40B4-BE49-F238E27FC236}">
                <a16:creationId xmlns:a16="http://schemas.microsoft.com/office/drawing/2014/main" id="{72E8D39A-B9EF-4324-A962-BE1672DCB360}"/>
              </a:ext>
            </a:extLst>
          </p:cNvPr>
          <p:cNvSpPr/>
          <p:nvPr/>
        </p:nvSpPr>
        <p:spPr>
          <a:xfrm>
            <a:off x="8287160" y="1273135"/>
            <a:ext cx="475013" cy="1330036"/>
          </a:xfrm>
          <a:prstGeom prst="leftBrace">
            <a:avLst>
              <a:gd name="adj1" fmla="val 8333"/>
              <a:gd name="adj2" fmla="val 50893"/>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TextBox 96">
            <a:extLst>
              <a:ext uri="{FF2B5EF4-FFF2-40B4-BE49-F238E27FC236}">
                <a16:creationId xmlns:a16="http://schemas.microsoft.com/office/drawing/2014/main" id="{56CD572B-D698-4B4F-B7E6-AECCC960F420}"/>
              </a:ext>
            </a:extLst>
          </p:cNvPr>
          <p:cNvSpPr txBox="1"/>
          <p:nvPr/>
        </p:nvSpPr>
        <p:spPr>
          <a:xfrm>
            <a:off x="7441608" y="1694075"/>
            <a:ext cx="745204" cy="489365"/>
          </a:xfrm>
          <a:prstGeom prst="rect">
            <a:avLst/>
          </a:prstGeom>
          <a:noFill/>
        </p:spPr>
        <p:txBody>
          <a:bodyPr wrap="none" lIns="182880" tIns="146304" rIns="182880" bIns="146304" rtlCol="0">
            <a:spAutoFit/>
          </a:bodyPr>
          <a:lstStyle/>
          <a:p>
            <a:pPr algn="r">
              <a:lnSpc>
                <a:spcPct val="90000"/>
              </a:lnSpc>
              <a:spcAft>
                <a:spcPts val="600"/>
              </a:spcAft>
            </a:pPr>
            <a:r>
              <a:rPr lang="en-US" sz="1400" b="1" dirty="0">
                <a:solidFill>
                  <a:schemeClr val="accent1"/>
                </a:solidFill>
              </a:rPr>
              <a:t>Tags</a:t>
            </a:r>
            <a:endParaRPr lang="en-US" sz="14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9931652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214C-5F0E-4D13-AD16-73079773BDEF}"/>
              </a:ext>
            </a:extLst>
          </p:cNvPr>
          <p:cNvSpPr>
            <a:spLocks noGrp="1"/>
          </p:cNvSpPr>
          <p:nvPr>
            <p:ph type="title"/>
          </p:nvPr>
        </p:nvSpPr>
        <p:spPr/>
        <p:txBody>
          <a:bodyPr/>
          <a:lstStyle/>
          <a:p>
            <a:r>
              <a:rPr lang="en-US" sz="3600" dirty="0">
                <a:solidFill>
                  <a:schemeClr val="accent1"/>
                </a:solidFill>
                <a:latin typeface="Segoe UI Semibold (Headings)"/>
              </a:rPr>
              <a:t>Cloud-to-device communications</a:t>
            </a:r>
          </a:p>
        </p:txBody>
      </p:sp>
      <p:sp>
        <p:nvSpPr>
          <p:cNvPr id="5" name="Text Placeholder 4">
            <a:extLst>
              <a:ext uri="{FF2B5EF4-FFF2-40B4-BE49-F238E27FC236}">
                <a16:creationId xmlns:a16="http://schemas.microsoft.com/office/drawing/2014/main" id="{829D9567-1515-4CC3-8A53-008B864304B9}"/>
              </a:ext>
            </a:extLst>
          </p:cNvPr>
          <p:cNvSpPr txBox="1">
            <a:spLocks/>
          </p:cNvSpPr>
          <p:nvPr/>
        </p:nvSpPr>
        <p:spPr>
          <a:xfrm>
            <a:off x="261274" y="867884"/>
            <a:ext cx="5427007" cy="5093676"/>
          </a:xfrm>
          <a:prstGeom prst="rect">
            <a:avLst/>
          </a:prstGeom>
        </p:spPr>
        <p:txBody>
          <a:bodyPr vert="horz" wrap="square" lIns="146284" tIns="91427" rIns="146284" bIns="91427" rtlCol="0">
            <a:spAutoFit/>
          </a:bodyPr>
          <a:lstStyle>
            <a:lvl1pPr marL="0"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3676" kern="1200" spc="0" baseline="0">
                <a:gradFill>
                  <a:gsLst>
                    <a:gs pos="1250">
                      <a:schemeClr val="tx2"/>
                    </a:gs>
                    <a:gs pos="99000">
                      <a:schemeClr val="tx2"/>
                    </a:gs>
                  </a:gsLst>
                  <a:lin ang="5400000" scaled="0"/>
                </a:gradFill>
                <a:latin typeface="+mj-lt"/>
                <a:ea typeface="+mn-ea"/>
                <a:cs typeface="+mn-cs"/>
              </a:defRPr>
            </a:lvl1pPr>
            <a:lvl2pPr marL="0" marR="0" indent="0" algn="l" defTabSz="857219" rtl="0" eaLnBrk="1" fontAlgn="auto" latinLnBrk="0" hangingPunct="1">
              <a:lnSpc>
                <a:spcPct val="90000"/>
              </a:lnSpc>
              <a:spcBef>
                <a:spcPct val="20000"/>
              </a:spcBef>
              <a:spcAft>
                <a:spcPts val="0"/>
              </a:spcAft>
              <a:buClrTx/>
              <a:buSzPct val="90000"/>
              <a:buFontTx/>
              <a:buNone/>
              <a:tabLst/>
              <a:defRPr sz="1838" kern="1200" spc="0" baseline="0">
                <a:gradFill>
                  <a:gsLst>
                    <a:gs pos="1250">
                      <a:schemeClr val="tx1"/>
                    </a:gs>
                    <a:gs pos="100000">
                      <a:schemeClr val="tx1"/>
                    </a:gs>
                  </a:gsLst>
                  <a:lin ang="5400000" scaled="0"/>
                </a:gradFill>
                <a:latin typeface="+mn-lt"/>
                <a:ea typeface="+mn-ea"/>
                <a:cs typeface="+mn-cs"/>
              </a:defRPr>
            </a:lvl2pPr>
            <a:lvl3pPr marL="21009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838" kern="1200" spc="0" baseline="0">
                <a:gradFill>
                  <a:gsLst>
                    <a:gs pos="1250">
                      <a:schemeClr val="tx1"/>
                    </a:gs>
                    <a:gs pos="100000">
                      <a:schemeClr val="tx1"/>
                    </a:gs>
                  </a:gsLst>
                  <a:lin ang="5400000" scaled="0"/>
                </a:gradFill>
                <a:latin typeface="+mn-lt"/>
                <a:ea typeface="+mn-ea"/>
                <a:cs typeface="+mn-cs"/>
              </a:defRPr>
            </a:lvl3pPr>
            <a:lvl4pPr marL="42018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4pPr>
            <a:lvl5pPr marL="630272"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5pPr>
            <a:lvl6pPr marL="235735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96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57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318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9pPr>
          </a:lstStyle>
          <a:p>
            <a:pPr marL="457112" lvl="1" indent="-457112" defTabSz="857055">
              <a:buFont typeface="Arial" panose="020B0604020202020204" pitchFamily="34" charset="0"/>
              <a:buChar char="•"/>
            </a:pPr>
            <a:endParaRPr lang="en-US" sz="1400" dirty="0">
              <a:solidFill>
                <a:srgbClr val="002050"/>
              </a:solidFill>
              <a:latin typeface="Segoe UI"/>
            </a:endParaRPr>
          </a:p>
          <a:p>
            <a:pPr marL="457112" lvl="1" indent="-457112" defTabSz="857055">
              <a:buFont typeface="Arial" panose="020B0604020202020204" pitchFamily="34" charset="0"/>
              <a:buChar char="•"/>
            </a:pPr>
            <a:endParaRPr lang="en-US" sz="1600" dirty="0">
              <a:solidFill>
                <a:srgbClr val="002050"/>
              </a:solidFill>
            </a:endParaRPr>
          </a:p>
          <a:p>
            <a:pPr algn="l"/>
            <a:r>
              <a:rPr lang="en-US" sz="2000" b="0" i="0" dirty="0">
                <a:solidFill>
                  <a:srgbClr val="171717"/>
                </a:solidFill>
                <a:effectLst/>
                <a:latin typeface="+mn-lt"/>
              </a:rPr>
              <a:t>IoT Hub provides three options for device apps to expose functionality to a back-end app:</a:t>
            </a:r>
          </a:p>
          <a:p>
            <a:pPr algn="l"/>
            <a:endParaRPr lang="en-US" sz="2000" b="0" i="0" dirty="0">
              <a:solidFill>
                <a:srgbClr val="171717"/>
              </a:solidFill>
              <a:effectLst/>
              <a:latin typeface="+mn-lt"/>
            </a:endParaRPr>
          </a:p>
          <a:p>
            <a:pPr algn="l"/>
            <a:r>
              <a:rPr lang="en-US" sz="2400" b="1" dirty="0">
                <a:gradFill>
                  <a:gsLst>
                    <a:gs pos="1250">
                      <a:srgbClr val="6DC2E9"/>
                    </a:gs>
                    <a:gs pos="99000">
                      <a:srgbClr val="6DC2E9"/>
                    </a:gs>
                  </a:gsLst>
                  <a:lin ang="5400000" scaled="0"/>
                </a:gradFill>
                <a:latin typeface="+mn-lt"/>
                <a:hlinkClick r:id="rId3">
                  <a:extLst>
                    <a:ext uri="{A12FA001-AC4F-418D-AE19-62706E023703}">
                      <ahyp:hlinkClr xmlns:ahyp="http://schemas.microsoft.com/office/drawing/2018/hyperlinkcolor" val="tx"/>
                    </a:ext>
                  </a:extLst>
                </a:hlinkClick>
              </a:rPr>
              <a:t>Direct methods</a:t>
            </a:r>
            <a:r>
              <a:rPr lang="en-US" sz="2400" b="1" dirty="0">
                <a:gradFill>
                  <a:gsLst>
                    <a:gs pos="1250">
                      <a:srgbClr val="6DC2E9"/>
                    </a:gs>
                    <a:gs pos="99000">
                      <a:srgbClr val="6DC2E9"/>
                    </a:gs>
                  </a:gsLst>
                  <a:lin ang="5400000" scaled="0"/>
                </a:gradFill>
                <a:latin typeface="+mn-lt"/>
              </a:rPr>
              <a:t> </a:t>
            </a:r>
            <a:r>
              <a:rPr lang="en-US" sz="2000" b="0" i="0" dirty="0">
                <a:solidFill>
                  <a:srgbClr val="171717"/>
                </a:solidFill>
                <a:effectLst/>
                <a:latin typeface="+mn-lt"/>
              </a:rPr>
              <a:t>for communications that require immediate confirmation of the result. </a:t>
            </a:r>
          </a:p>
          <a:p>
            <a:pPr algn="l"/>
            <a:endParaRPr lang="en-US" sz="2000" b="0" i="0" dirty="0">
              <a:solidFill>
                <a:srgbClr val="171717"/>
              </a:solidFill>
              <a:effectLst/>
              <a:latin typeface="+mn-lt"/>
            </a:endParaRPr>
          </a:p>
          <a:p>
            <a:pPr algn="l"/>
            <a:r>
              <a:rPr lang="en-US" sz="2400" b="1" dirty="0">
                <a:gradFill>
                  <a:gsLst>
                    <a:gs pos="1250">
                      <a:srgbClr val="6DC2E9"/>
                    </a:gs>
                    <a:gs pos="99000">
                      <a:srgbClr val="6DC2E9"/>
                    </a:gs>
                  </a:gsLst>
                  <a:lin ang="5400000" scaled="0"/>
                </a:gradFill>
                <a:latin typeface="+mn-lt"/>
                <a:hlinkClick r:id="rId4">
                  <a:extLst>
                    <a:ext uri="{A12FA001-AC4F-418D-AE19-62706E023703}">
                      <ahyp:hlinkClr xmlns:ahyp="http://schemas.microsoft.com/office/drawing/2018/hyperlinkcolor" val="tx"/>
                    </a:ext>
                  </a:extLst>
                </a:hlinkClick>
              </a:rPr>
              <a:t>Twin's desired properties</a:t>
            </a:r>
            <a:r>
              <a:rPr lang="en-US" sz="2400" b="1" dirty="0">
                <a:gradFill>
                  <a:gsLst>
                    <a:gs pos="1250">
                      <a:srgbClr val="6DC2E9"/>
                    </a:gs>
                    <a:gs pos="99000">
                      <a:srgbClr val="6DC2E9"/>
                    </a:gs>
                  </a:gsLst>
                  <a:lin ang="5400000" scaled="0"/>
                </a:gradFill>
                <a:latin typeface="+mn-lt"/>
              </a:rPr>
              <a:t> </a:t>
            </a:r>
            <a:r>
              <a:rPr lang="en-US" sz="2000" b="0" i="0" dirty="0">
                <a:solidFill>
                  <a:srgbClr val="171717"/>
                </a:solidFill>
                <a:effectLst/>
                <a:latin typeface="+mn-lt"/>
              </a:rPr>
              <a:t>for long-running commands intended to put the device into a certain desired state. </a:t>
            </a:r>
          </a:p>
          <a:p>
            <a:pPr algn="l"/>
            <a:endParaRPr lang="en-US" sz="2000" b="0" i="0" dirty="0">
              <a:solidFill>
                <a:srgbClr val="171717"/>
              </a:solidFill>
              <a:effectLst/>
              <a:latin typeface="+mn-lt"/>
            </a:endParaRPr>
          </a:p>
          <a:p>
            <a:pPr algn="l"/>
            <a:r>
              <a:rPr lang="en-US" sz="2400" b="1" dirty="0">
                <a:gradFill>
                  <a:gsLst>
                    <a:gs pos="1250">
                      <a:srgbClr val="6DC2E9"/>
                    </a:gs>
                    <a:gs pos="99000">
                      <a:srgbClr val="6DC2E9"/>
                    </a:gs>
                  </a:gsLst>
                  <a:lin ang="5400000" scaled="0"/>
                </a:gradFill>
                <a:latin typeface="+mn-lt"/>
                <a:hlinkClick r:id="rId5">
                  <a:extLst>
                    <a:ext uri="{A12FA001-AC4F-418D-AE19-62706E023703}">
                      <ahyp:hlinkClr xmlns:ahyp="http://schemas.microsoft.com/office/drawing/2018/hyperlinkcolor" val="tx"/>
                    </a:ext>
                  </a:extLst>
                </a:hlinkClick>
              </a:rPr>
              <a:t>Cloud-to-device messages</a:t>
            </a:r>
            <a:r>
              <a:rPr lang="en-US" sz="2400" b="1" dirty="0">
                <a:gradFill>
                  <a:gsLst>
                    <a:gs pos="1250">
                      <a:srgbClr val="6DC2E9"/>
                    </a:gs>
                    <a:gs pos="99000">
                      <a:srgbClr val="6DC2E9"/>
                    </a:gs>
                  </a:gsLst>
                  <a:lin ang="5400000" scaled="0"/>
                </a:gradFill>
                <a:latin typeface="+mn-lt"/>
              </a:rPr>
              <a:t> </a:t>
            </a:r>
            <a:r>
              <a:rPr lang="en-US" sz="2000" b="0" i="0" dirty="0">
                <a:solidFill>
                  <a:srgbClr val="171717"/>
                </a:solidFill>
                <a:effectLst/>
                <a:latin typeface="+mn-lt"/>
              </a:rPr>
              <a:t>for one-way notifications to the device app.</a:t>
            </a:r>
          </a:p>
          <a:p>
            <a:pPr marL="457112" lvl="1" indent="-457112" defTabSz="857055">
              <a:buFont typeface="Arial" panose="020B0604020202020204" pitchFamily="34" charset="0"/>
              <a:buChar char="•"/>
            </a:pPr>
            <a:endParaRPr lang="en-US" sz="1400" dirty="0">
              <a:solidFill>
                <a:srgbClr val="002050"/>
              </a:solidFill>
              <a:latin typeface="Segoe UI"/>
            </a:endParaRPr>
          </a:p>
        </p:txBody>
      </p:sp>
      <p:pic>
        <p:nvPicPr>
          <p:cNvPr id="68" name="Picture 67">
            <a:extLst>
              <a:ext uri="{FF2B5EF4-FFF2-40B4-BE49-F238E27FC236}">
                <a16:creationId xmlns:a16="http://schemas.microsoft.com/office/drawing/2014/main" id="{69BA8F13-2821-4291-B56F-F6939B44730F}"/>
              </a:ext>
            </a:extLst>
          </p:cNvPr>
          <p:cNvPicPr>
            <a:picLocks noChangeAspect="1"/>
          </p:cNvPicPr>
          <p:nvPr/>
        </p:nvPicPr>
        <p:blipFill>
          <a:blip r:embed="rId6"/>
          <a:stretch>
            <a:fillRect/>
          </a:stretch>
        </p:blipFill>
        <p:spPr>
          <a:xfrm>
            <a:off x="6096000" y="1767549"/>
            <a:ext cx="5680149" cy="3008904"/>
          </a:xfrm>
          <a:prstGeom prst="rect">
            <a:avLst/>
          </a:prstGeom>
        </p:spPr>
      </p:pic>
    </p:spTree>
    <p:extLst>
      <p:ext uri="{BB962C8B-B14F-4D97-AF65-F5344CB8AC3E}">
        <p14:creationId xmlns:p14="http://schemas.microsoft.com/office/powerpoint/2010/main" val="290685623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dirty="0">
                <a:solidFill>
                  <a:schemeClr val="bg2"/>
                </a:solidFill>
              </a:rPr>
              <a:t>Azure IoT Hub Messaging Routing and Partitioning</a:t>
            </a:r>
          </a:p>
        </p:txBody>
      </p:sp>
      <p:sp>
        <p:nvSpPr>
          <p:cNvPr id="4" name="Rectangle 3">
            <a:extLst>
              <a:ext uri="{FF2B5EF4-FFF2-40B4-BE49-F238E27FC236}">
                <a16:creationId xmlns:a16="http://schemas.microsoft.com/office/drawing/2014/main" id="{5FBEEDEE-1AA0-4D4D-A07F-13F0B3611238}"/>
              </a:ext>
            </a:extLst>
          </p:cNvPr>
          <p:cNvSpPr/>
          <p:nvPr/>
        </p:nvSpPr>
        <p:spPr>
          <a:xfrm>
            <a:off x="495878" y="2025555"/>
            <a:ext cx="7538795"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914126">
              <a:defRPr/>
            </a:pPr>
            <a:r>
              <a:rPr lang="en-AU" sz="1600" kern="0">
                <a:solidFill>
                  <a:srgbClr val="006DD6"/>
                </a:solidFill>
                <a:latin typeface="Segoe UI" panose="020B0502040204020203" pitchFamily="34" charset="0"/>
                <a:cs typeface="Segoe UI" panose="020B0502040204020203" pitchFamily="34" charset="0"/>
                <a:sym typeface="Segoe UI Semibold"/>
              </a:rPr>
              <a:t>Azure IoT Hub</a:t>
            </a:r>
          </a:p>
        </p:txBody>
      </p:sp>
      <p:sp>
        <p:nvSpPr>
          <p:cNvPr id="5" name="Rectangle 4">
            <a:extLst>
              <a:ext uri="{FF2B5EF4-FFF2-40B4-BE49-F238E27FC236}">
                <a16:creationId xmlns:a16="http://schemas.microsoft.com/office/drawing/2014/main" id="{CDA94C50-FC33-4969-A3DC-5255C70C4011}"/>
              </a:ext>
            </a:extLst>
          </p:cNvPr>
          <p:cNvSpPr/>
          <p:nvPr/>
        </p:nvSpPr>
        <p:spPr>
          <a:xfrm>
            <a:off x="5995345" y="2157393"/>
            <a:ext cx="1873158" cy="312917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algn="ctr" defTabSz="914126">
              <a:defRPr/>
            </a:pPr>
            <a:r>
              <a:rPr lang="en-AU" sz="1600">
                <a:solidFill>
                  <a:srgbClr val="243A5E">
                    <a:lumMod val="50000"/>
                  </a:srgbClr>
                </a:solidFill>
                <a:latin typeface="Segoe UI" panose="020B0502040204020203" pitchFamily="34" charset="0"/>
                <a:cs typeface="Segoe UI" panose="020B0502040204020203" pitchFamily="34" charset="0"/>
                <a:sym typeface="Segoe UI Semibold"/>
              </a:rPr>
              <a:t>Rules based m</a:t>
            </a:r>
            <a:r>
              <a:rPr lang="en-AU" sz="1600" err="1">
                <a:solidFill>
                  <a:srgbClr val="243A5E">
                    <a:lumMod val="50000"/>
                  </a:srgbClr>
                </a:solidFill>
                <a:latin typeface="Segoe UI" panose="020B0502040204020203" pitchFamily="34" charset="0"/>
                <a:cs typeface="Segoe UI" panose="020B0502040204020203" pitchFamily="34" charset="0"/>
                <a:sym typeface="Segoe UI Semibold"/>
              </a:rPr>
              <a:t>essage</a:t>
            </a:r>
            <a:r>
              <a:rPr lang="en-AU" sz="1600">
                <a:solidFill>
                  <a:srgbClr val="243A5E">
                    <a:lumMod val="50000"/>
                  </a:srgbClr>
                </a:solidFill>
                <a:latin typeface="Segoe UI" panose="020B0502040204020203" pitchFamily="34" charset="0"/>
                <a:cs typeface="Segoe UI" panose="020B0502040204020203" pitchFamily="34" charset="0"/>
                <a:sym typeface="Segoe UI Semibold"/>
              </a:rPr>
              <a:t> routing</a:t>
            </a:r>
          </a:p>
          <a:p>
            <a:pPr algn="ctr" defTabSz="914126">
              <a:defRPr/>
            </a:pPr>
            <a:endParaRPr lang="en-AU" sz="1600">
              <a:solidFill>
                <a:srgbClr val="243A5E">
                  <a:lumMod val="50000"/>
                </a:srgbClr>
              </a:solidFill>
              <a:latin typeface="Segoe UI" panose="020B0502040204020203" pitchFamily="34" charset="0"/>
              <a:cs typeface="Segoe UI" panose="020B0502040204020203" pitchFamily="34" charset="0"/>
              <a:sym typeface="Segoe UI Semibold"/>
            </a:endParaRPr>
          </a:p>
          <a:p>
            <a:pPr algn="ctr" defTabSz="914126">
              <a:defRPr/>
            </a:pPr>
            <a:endParaRPr lang="en-AU" sz="1600">
              <a:solidFill>
                <a:srgbClr val="243A5E">
                  <a:lumMod val="50000"/>
                </a:srgbClr>
              </a:solidFill>
              <a:latin typeface="Segoe UI" panose="020B0502040204020203" pitchFamily="34" charset="0"/>
              <a:cs typeface="Segoe UI" panose="020B0502040204020203" pitchFamily="34" charset="0"/>
              <a:sym typeface="Segoe UI Semibold"/>
            </a:endParaRPr>
          </a:p>
          <a:p>
            <a:pPr algn="ctr" defTabSz="914126">
              <a:defRPr/>
            </a:pPr>
            <a:r>
              <a:rPr lang="en-US" sz="1600" err="1">
                <a:solidFill>
                  <a:srgbClr val="243A5E">
                    <a:lumMod val="50000"/>
                  </a:srgbClr>
                </a:solidFill>
                <a:latin typeface="Segoe UI" panose="020B0502040204020203" pitchFamily="34" charset="0"/>
                <a:cs typeface="Segoe UI" panose="020B0502040204020203" pitchFamily="34" charset="0"/>
                <a:sym typeface="Segoe UI Semibold"/>
              </a:rPr>
              <a:t>appid</a:t>
            </a:r>
            <a:r>
              <a:rPr lang="en-US" sz="1600">
                <a:solidFill>
                  <a:srgbClr val="243A5E">
                    <a:lumMod val="50000"/>
                  </a:srgbClr>
                </a:solidFill>
                <a:latin typeface="Segoe UI" panose="020B0502040204020203" pitchFamily="34" charset="0"/>
                <a:cs typeface="Segoe UI" panose="020B0502040204020203" pitchFamily="34" charset="0"/>
                <a:sym typeface="Segoe UI Semibold"/>
              </a:rPr>
              <a:t> = '</a:t>
            </a:r>
            <a:r>
              <a:rPr lang="en-US" sz="1600" err="1">
                <a:solidFill>
                  <a:srgbClr val="FF0000"/>
                </a:solidFill>
                <a:latin typeface="Segoe UI" panose="020B0502040204020203" pitchFamily="34" charset="0"/>
                <a:cs typeface="Segoe UI" panose="020B0502040204020203" pitchFamily="34" charset="0"/>
                <a:sym typeface="Segoe UI Semibold"/>
              </a:rPr>
              <a:t>hvac</a:t>
            </a:r>
            <a:r>
              <a:rPr lang="en-US" sz="1600">
                <a:solidFill>
                  <a:srgbClr val="243A5E">
                    <a:lumMod val="50000"/>
                  </a:srgbClr>
                </a:solidFill>
                <a:latin typeface="Segoe UI" panose="020B0502040204020203" pitchFamily="34" charset="0"/>
                <a:cs typeface="Segoe UI" panose="020B0502040204020203" pitchFamily="34" charset="0"/>
                <a:sym typeface="Segoe UI Semibold"/>
              </a:rPr>
              <a:t>’ </a:t>
            </a:r>
          </a:p>
          <a:p>
            <a:pPr algn="ctr" defTabSz="914126">
              <a:defRPr/>
            </a:pPr>
            <a:r>
              <a:rPr lang="en-US" sz="1600">
                <a:solidFill>
                  <a:srgbClr val="243A5E">
                    <a:lumMod val="50000"/>
                  </a:srgbClr>
                </a:solidFill>
                <a:latin typeface="Segoe UI" panose="020B0502040204020203" pitchFamily="34" charset="0"/>
                <a:cs typeface="Segoe UI" panose="020B0502040204020203" pitchFamily="34" charset="0"/>
                <a:sym typeface="Segoe UI Semibold"/>
              </a:rPr>
              <a:t>and </a:t>
            </a:r>
          </a:p>
          <a:p>
            <a:pPr algn="ctr" defTabSz="914126">
              <a:defRPr/>
            </a:pPr>
            <a:r>
              <a:rPr lang="en-US" sz="1600">
                <a:solidFill>
                  <a:srgbClr val="243A5E">
                    <a:lumMod val="50000"/>
                  </a:srgbClr>
                </a:solidFill>
                <a:latin typeface="Segoe UI" panose="020B0502040204020203" pitchFamily="34" charset="0"/>
                <a:cs typeface="Segoe UI" panose="020B0502040204020203" pitchFamily="34" charset="0"/>
                <a:sym typeface="Segoe UI Semibold"/>
              </a:rPr>
              <a:t>type = '</a:t>
            </a:r>
            <a:r>
              <a:rPr lang="en-US" sz="1600">
                <a:solidFill>
                  <a:srgbClr val="FF0000"/>
                </a:solidFill>
                <a:latin typeface="Segoe UI" panose="020B0502040204020203" pitchFamily="34" charset="0"/>
                <a:cs typeface="Segoe UI" panose="020B0502040204020203" pitchFamily="34" charset="0"/>
                <a:sym typeface="Segoe UI Semibold"/>
              </a:rPr>
              <a:t>telemetry</a:t>
            </a:r>
            <a:r>
              <a:rPr lang="en-US" sz="1600">
                <a:solidFill>
                  <a:srgbClr val="243A5E">
                    <a:lumMod val="50000"/>
                  </a:srgbClr>
                </a:solidFill>
                <a:latin typeface="Segoe UI" panose="020B0502040204020203" pitchFamily="34" charset="0"/>
                <a:cs typeface="Segoe UI" panose="020B0502040204020203" pitchFamily="34" charset="0"/>
                <a:sym typeface="Segoe UI Semibold"/>
              </a:rPr>
              <a:t>'</a:t>
            </a:r>
            <a:endParaRPr lang="en-AU" sz="1600">
              <a:solidFill>
                <a:srgbClr val="243A5E">
                  <a:lumMod val="50000"/>
                </a:srgbClr>
              </a:solidFill>
              <a:latin typeface="Segoe UI" panose="020B0502040204020203" pitchFamily="34" charset="0"/>
              <a:cs typeface="Segoe UI" panose="020B0502040204020203" pitchFamily="34" charset="0"/>
              <a:sym typeface="Segoe UI Semibold"/>
            </a:endParaRPr>
          </a:p>
        </p:txBody>
      </p:sp>
      <p:cxnSp>
        <p:nvCxnSpPr>
          <p:cNvPr id="6" name="Straight Arrow Connector 5">
            <a:extLst>
              <a:ext uri="{FF2B5EF4-FFF2-40B4-BE49-F238E27FC236}">
                <a16:creationId xmlns:a16="http://schemas.microsoft.com/office/drawing/2014/main" id="{344CDEAC-E620-48E0-BBB0-6FBB349A3E77}"/>
              </a:ext>
            </a:extLst>
          </p:cNvPr>
          <p:cNvCxnSpPr>
            <a:cxnSpLocks/>
            <a:stCxn id="5" idx="3"/>
          </p:cNvCxnSpPr>
          <p:nvPr/>
        </p:nvCxnSpPr>
        <p:spPr>
          <a:xfrm flipV="1">
            <a:off x="7868504" y="2708764"/>
            <a:ext cx="1503333" cy="1013218"/>
          </a:xfrm>
          <a:prstGeom prst="straightConnector1">
            <a:avLst/>
          </a:prstGeom>
          <a:noFill/>
          <a:ln w="38100" cap="flat" cmpd="sng" algn="ctr">
            <a:solidFill>
              <a:schemeClr val="bg1"/>
            </a:solidFill>
            <a:prstDash val="solid"/>
            <a:miter lim="800000"/>
            <a:tailEnd type="triangle"/>
          </a:ln>
          <a:effectLst/>
        </p:spPr>
      </p:cxnSp>
      <p:cxnSp>
        <p:nvCxnSpPr>
          <p:cNvPr id="7" name="Straight Arrow Connector 6">
            <a:extLst>
              <a:ext uri="{FF2B5EF4-FFF2-40B4-BE49-F238E27FC236}">
                <a16:creationId xmlns:a16="http://schemas.microsoft.com/office/drawing/2014/main" id="{826F46AB-F183-4DC3-A07C-08A8F9B77B2E}"/>
              </a:ext>
            </a:extLst>
          </p:cNvPr>
          <p:cNvCxnSpPr>
            <a:cxnSpLocks/>
            <a:stCxn id="5" idx="3"/>
          </p:cNvCxnSpPr>
          <p:nvPr/>
        </p:nvCxnSpPr>
        <p:spPr>
          <a:xfrm flipV="1">
            <a:off x="7868503" y="3526388"/>
            <a:ext cx="1474466" cy="195594"/>
          </a:xfrm>
          <a:prstGeom prst="straightConnector1">
            <a:avLst/>
          </a:prstGeom>
          <a:noFill/>
          <a:ln w="38100" cap="flat" cmpd="sng" algn="ctr">
            <a:solidFill>
              <a:schemeClr val="bg1"/>
            </a:solidFill>
            <a:prstDash val="solid"/>
            <a:miter lim="800000"/>
            <a:tailEnd type="triangle"/>
          </a:ln>
          <a:effectLst/>
        </p:spPr>
      </p:cxnSp>
      <p:cxnSp>
        <p:nvCxnSpPr>
          <p:cNvPr id="8" name="Straight Arrow Connector 7">
            <a:extLst>
              <a:ext uri="{FF2B5EF4-FFF2-40B4-BE49-F238E27FC236}">
                <a16:creationId xmlns:a16="http://schemas.microsoft.com/office/drawing/2014/main" id="{A6EABFA8-FD45-4872-9A25-57DDC8F1396E}"/>
              </a:ext>
            </a:extLst>
          </p:cNvPr>
          <p:cNvCxnSpPr>
            <a:cxnSpLocks/>
            <a:stCxn id="5" idx="3"/>
          </p:cNvCxnSpPr>
          <p:nvPr/>
        </p:nvCxnSpPr>
        <p:spPr>
          <a:xfrm>
            <a:off x="7868504" y="3721983"/>
            <a:ext cx="1480897" cy="572763"/>
          </a:xfrm>
          <a:prstGeom prst="straightConnector1">
            <a:avLst/>
          </a:prstGeom>
          <a:noFill/>
          <a:ln w="38100" cap="flat" cmpd="sng" algn="ctr">
            <a:solidFill>
              <a:schemeClr val="bg1"/>
            </a:solidFill>
            <a:prstDash val="solid"/>
            <a:miter lim="800000"/>
            <a:tailEnd type="triangle"/>
          </a:ln>
          <a:effectLst/>
        </p:spPr>
      </p:cxnSp>
      <p:cxnSp>
        <p:nvCxnSpPr>
          <p:cNvPr id="9" name="Straight Arrow Connector 8">
            <a:extLst>
              <a:ext uri="{FF2B5EF4-FFF2-40B4-BE49-F238E27FC236}">
                <a16:creationId xmlns:a16="http://schemas.microsoft.com/office/drawing/2014/main" id="{761EB57C-0E77-4C83-9313-57F344C0CACE}"/>
              </a:ext>
            </a:extLst>
          </p:cNvPr>
          <p:cNvCxnSpPr>
            <a:cxnSpLocks/>
            <a:stCxn id="5" idx="3"/>
          </p:cNvCxnSpPr>
          <p:nvPr/>
        </p:nvCxnSpPr>
        <p:spPr>
          <a:xfrm>
            <a:off x="7868504" y="3721982"/>
            <a:ext cx="1480897" cy="1292648"/>
          </a:xfrm>
          <a:prstGeom prst="straightConnector1">
            <a:avLst/>
          </a:prstGeom>
          <a:noFill/>
          <a:ln w="38100" cap="flat" cmpd="sng" algn="ctr">
            <a:solidFill>
              <a:schemeClr val="bg1"/>
            </a:solidFill>
            <a:prstDash val="solid"/>
            <a:miter lim="800000"/>
            <a:tailEnd type="triangle"/>
          </a:ln>
          <a:effectLst/>
        </p:spPr>
      </p:cxnSp>
      <p:sp>
        <p:nvSpPr>
          <p:cNvPr id="10" name="TextBox 9">
            <a:extLst>
              <a:ext uri="{FF2B5EF4-FFF2-40B4-BE49-F238E27FC236}">
                <a16:creationId xmlns:a16="http://schemas.microsoft.com/office/drawing/2014/main" id="{59207423-2359-4FED-BECB-CA3CCA2A8E47}"/>
              </a:ext>
            </a:extLst>
          </p:cNvPr>
          <p:cNvSpPr txBox="1"/>
          <p:nvPr/>
        </p:nvSpPr>
        <p:spPr>
          <a:xfrm>
            <a:off x="3223830" y="2198214"/>
            <a:ext cx="2705366" cy="3046988"/>
          </a:xfrm>
          <a:prstGeom prst="rect">
            <a:avLst/>
          </a:prstGeom>
          <a:solidFill>
            <a:schemeClr val="tx2">
              <a:lumMod val="20000"/>
              <a:lumOff val="80000"/>
            </a:schemeClr>
          </a:solidFill>
          <a:effectLst>
            <a:outerShdw blurRad="50800" dist="38100" algn="l" rotWithShape="0">
              <a:prstClr val="black">
                <a:alpha val="40000"/>
              </a:prstClr>
            </a:outerShdw>
          </a:effectLst>
        </p:spPr>
        <p:txBody>
          <a:bodyPr wrap="square" rtlCol="0">
            <a:spAutoFit/>
          </a:bodyPr>
          <a:lstStyle/>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"body"</a:t>
            </a:r>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"Temperature"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"30.25"</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"Humidity"</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"54.0"</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"Pressure"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"1021.8"</a:t>
            </a:r>
            <a:endParaRPr lang="en-AU" sz="1200" kern="0" spc="-112">
              <a:solidFill>
                <a:srgbClr val="000000"/>
              </a:solidFill>
              <a:latin typeface="Consolas" panose="020B0609020204030204" pitchFamily="49" charset="0"/>
              <a:cs typeface="Segoe UI" panose="020B0502040204020203" pitchFamily="34" charset="0"/>
              <a:sym typeface="Segoe UI Semibold"/>
            </a:endParaRP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"properties"</a:t>
            </a:r>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a:t>
            </a:r>
            <a:r>
              <a:rPr lang="en-AU" sz="1200" kern="0" spc="-112" err="1">
                <a:solidFill>
                  <a:srgbClr val="0451A5"/>
                </a:solidFill>
                <a:latin typeface="Consolas" panose="020B0609020204030204" pitchFamily="49" charset="0"/>
                <a:cs typeface="Segoe UI" panose="020B0502040204020203" pitchFamily="34" charset="0"/>
                <a:sym typeface="Segoe UI Semibold"/>
              </a:rPr>
              <a:t>appid</a:t>
            </a:r>
            <a:r>
              <a:rPr lang="en-AU" sz="1200" kern="0" spc="-112">
                <a:solidFill>
                  <a:srgbClr val="0451A5"/>
                </a:solidFill>
                <a:latin typeface="Consolas" panose="020B0609020204030204" pitchFamily="49" charset="0"/>
                <a:cs typeface="Segoe UI" panose="020B0502040204020203" pitchFamily="34" charset="0"/>
                <a:sym typeface="Segoe UI Semibold"/>
              </a:rPr>
              <a:t>"</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a:t>
            </a:r>
            <a:r>
              <a:rPr lang="en-AU" sz="1200" kern="0" spc="-112" err="1">
                <a:solidFill>
                  <a:srgbClr val="A31515"/>
                </a:solidFill>
                <a:latin typeface="Consolas" panose="020B0609020204030204" pitchFamily="49" charset="0"/>
                <a:cs typeface="Segoe UI" panose="020B0502040204020203" pitchFamily="34" charset="0"/>
                <a:sym typeface="Segoe UI Semibold"/>
              </a:rPr>
              <a:t>hvac</a:t>
            </a:r>
            <a:r>
              <a:rPr lang="en-AU" sz="1200" kern="0" spc="-112">
                <a:solidFill>
                  <a:srgbClr val="A31515"/>
                </a:solidFill>
                <a:latin typeface="Consolas" panose="020B0609020204030204" pitchFamily="49" charset="0"/>
                <a:cs typeface="Segoe UI" panose="020B0502040204020203" pitchFamily="34" charset="0"/>
                <a:sym typeface="Segoe UI Semibold"/>
              </a:rPr>
              <a:t>"</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"type"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"telemetry"</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"format"</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"json"</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"version"</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"1"</a:t>
            </a:r>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"latitude"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"-33.8767984"</a:t>
            </a:r>
            <a:r>
              <a:rPr lang="en-AU" sz="1200" kern="0" spc="-112">
                <a:solidFill>
                  <a:srgbClr val="000000"/>
                </a:solidFill>
                <a:latin typeface="Consolas" panose="020B0609020204030204" pitchFamily="49" charset="0"/>
                <a:cs typeface="Segoe UI" panose="020B0502040204020203" pitchFamily="34" charset="0"/>
                <a:sym typeface="Segoe UI Semibold"/>
              </a:rPr>
              <a:t>,</a:t>
            </a:r>
            <a:endParaRPr lang="en-AU" sz="1200" kern="0" spc="-112">
              <a:solidFill>
                <a:srgbClr val="0451A5"/>
              </a:solidFill>
              <a:latin typeface="Consolas" panose="020B0609020204030204" pitchFamily="49" charset="0"/>
              <a:cs typeface="Segoe UI" panose="020B0502040204020203" pitchFamily="34" charset="0"/>
              <a:sym typeface="Segoe UI Semibold"/>
            </a:endParaRPr>
          </a:p>
          <a:p>
            <a:pPr defTabSz="412667" hangingPunct="0"/>
            <a:r>
              <a:rPr lang="en-AU" sz="1200" kern="0" spc="-112">
                <a:solidFill>
                  <a:srgbClr val="0451A5"/>
                </a:solidFill>
                <a:latin typeface="Consolas" panose="020B0609020204030204" pitchFamily="49" charset="0"/>
                <a:cs typeface="Segoe UI" panose="020B0502040204020203" pitchFamily="34" charset="0"/>
                <a:sym typeface="Segoe UI Semibold"/>
              </a:rPr>
              <a:t>    "longitude"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"151.208305"</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"name"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"Sydney Factory"</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b="1"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a:t>
            </a:r>
          </a:p>
        </p:txBody>
      </p:sp>
      <p:sp>
        <p:nvSpPr>
          <p:cNvPr id="11" name="Rectangle 10">
            <a:extLst>
              <a:ext uri="{FF2B5EF4-FFF2-40B4-BE49-F238E27FC236}">
                <a16:creationId xmlns:a16="http://schemas.microsoft.com/office/drawing/2014/main" id="{B0EDCD53-4663-4D59-8623-B52EC67F0AB8}"/>
              </a:ext>
            </a:extLst>
          </p:cNvPr>
          <p:cNvSpPr/>
          <p:nvPr/>
        </p:nvSpPr>
        <p:spPr>
          <a:xfrm>
            <a:off x="9414892" y="2025555"/>
            <a:ext cx="2281232"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a:defRPr/>
            </a:pPr>
            <a:r>
              <a:rPr lang="en-AU" sz="1600" kern="0">
                <a:solidFill>
                  <a:srgbClr val="243A5E">
                    <a:lumMod val="50000"/>
                  </a:srgbClr>
                </a:solidFill>
                <a:latin typeface="Segoe UI" panose="020B0502040204020203" pitchFamily="34" charset="0"/>
                <a:cs typeface="Segoe UI" panose="020B0502040204020203" pitchFamily="34" charset="0"/>
                <a:sym typeface="Segoe UI Semibold"/>
              </a:rPr>
              <a:t>Endpoint Partitioning</a:t>
            </a:r>
          </a:p>
        </p:txBody>
      </p:sp>
      <p:sp>
        <p:nvSpPr>
          <p:cNvPr id="12" name="TextBox 11">
            <a:extLst>
              <a:ext uri="{FF2B5EF4-FFF2-40B4-BE49-F238E27FC236}">
                <a16:creationId xmlns:a16="http://schemas.microsoft.com/office/drawing/2014/main" id="{89154C55-39A6-40EE-994B-53262049D27B}"/>
              </a:ext>
            </a:extLst>
          </p:cNvPr>
          <p:cNvSpPr txBox="1"/>
          <p:nvPr/>
        </p:nvSpPr>
        <p:spPr>
          <a:xfrm>
            <a:off x="10253445" y="2494334"/>
            <a:ext cx="1376530" cy="461665"/>
          </a:xfrm>
          <a:prstGeom prst="rect">
            <a:avLst/>
          </a:prstGeom>
          <a:noFill/>
        </p:spPr>
        <p:txBody>
          <a:bodyPr wrap="squar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HVAC telemetry Event hub</a:t>
            </a:r>
          </a:p>
        </p:txBody>
      </p:sp>
      <p:pic>
        <p:nvPicPr>
          <p:cNvPr id="13" name="Picture 12">
            <a:extLst>
              <a:ext uri="{FF2B5EF4-FFF2-40B4-BE49-F238E27FC236}">
                <a16:creationId xmlns:a16="http://schemas.microsoft.com/office/drawing/2014/main" id="{D9D159FD-A325-4DA7-8CAA-4EA15712E7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9029" y="4656847"/>
            <a:ext cx="708875" cy="708875"/>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11640093-792A-4E63-90AE-6BB1EE6A3820}"/>
              </a:ext>
            </a:extLst>
          </p:cNvPr>
          <p:cNvSpPr txBox="1"/>
          <p:nvPr/>
        </p:nvSpPr>
        <p:spPr>
          <a:xfrm>
            <a:off x="10286980" y="4783798"/>
            <a:ext cx="1229376" cy="461665"/>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Audit cold path</a:t>
            </a:r>
          </a:p>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Azure storage</a:t>
            </a:r>
          </a:p>
        </p:txBody>
      </p:sp>
      <p:sp>
        <p:nvSpPr>
          <p:cNvPr id="15" name="TextBox 14">
            <a:extLst>
              <a:ext uri="{FF2B5EF4-FFF2-40B4-BE49-F238E27FC236}">
                <a16:creationId xmlns:a16="http://schemas.microsoft.com/office/drawing/2014/main" id="{72173BEE-12B2-45E1-83FF-16673883D422}"/>
              </a:ext>
            </a:extLst>
          </p:cNvPr>
          <p:cNvSpPr txBox="1"/>
          <p:nvPr/>
        </p:nvSpPr>
        <p:spPr>
          <a:xfrm>
            <a:off x="10253445" y="3259866"/>
            <a:ext cx="1409488" cy="461665"/>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Security telemetry</a:t>
            </a:r>
          </a:p>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Event hub</a:t>
            </a:r>
          </a:p>
        </p:txBody>
      </p:sp>
      <p:pic>
        <p:nvPicPr>
          <p:cNvPr id="18" name="Picture 17" descr="Reekoh | Plugins">
            <a:extLst>
              <a:ext uri="{FF2B5EF4-FFF2-40B4-BE49-F238E27FC236}">
                <a16:creationId xmlns:a16="http://schemas.microsoft.com/office/drawing/2014/main" id="{C1C7398A-6F1B-4C1B-B261-A41E448EF95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891396" y="2865881"/>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2" descr="Image for post">
            <a:extLst>
              <a:ext uri="{FF2B5EF4-FFF2-40B4-BE49-F238E27FC236}">
                <a16:creationId xmlns:a16="http://schemas.microsoft.com/office/drawing/2014/main" id="{B664F6DA-8F6A-407B-9659-CBC210EADF6E}"/>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9565794" y="2400693"/>
            <a:ext cx="688574" cy="6948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2" descr="Image for post">
            <a:extLst>
              <a:ext uri="{FF2B5EF4-FFF2-40B4-BE49-F238E27FC236}">
                <a16:creationId xmlns:a16="http://schemas.microsoft.com/office/drawing/2014/main" id="{E6AD4545-26DC-47DE-AD43-B35F13162ED3}"/>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9602194" y="3933611"/>
            <a:ext cx="652175" cy="6581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Image for post">
            <a:extLst>
              <a:ext uri="{FF2B5EF4-FFF2-40B4-BE49-F238E27FC236}">
                <a16:creationId xmlns:a16="http://schemas.microsoft.com/office/drawing/2014/main" id="{023B6E19-5CBB-46C7-A2C3-ED0FBB2308A4}"/>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9602194" y="3185518"/>
            <a:ext cx="652175" cy="6581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770C432-B9C9-4FA8-B2BD-234D3DD795ED}"/>
              </a:ext>
            </a:extLst>
          </p:cNvPr>
          <p:cNvSpPr txBox="1"/>
          <p:nvPr/>
        </p:nvSpPr>
        <p:spPr>
          <a:xfrm>
            <a:off x="10286980" y="4043213"/>
            <a:ext cx="1428724" cy="461665"/>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Lighting telemetry</a:t>
            </a:r>
          </a:p>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Event hub</a:t>
            </a:r>
          </a:p>
        </p:txBody>
      </p:sp>
      <p:sp>
        <p:nvSpPr>
          <p:cNvPr id="23" name="Rectangle 22">
            <a:extLst>
              <a:ext uri="{FF2B5EF4-FFF2-40B4-BE49-F238E27FC236}">
                <a16:creationId xmlns:a16="http://schemas.microsoft.com/office/drawing/2014/main" id="{15AE4048-5F8B-4575-90BC-C5CA1ED9D38D}"/>
              </a:ext>
            </a:extLst>
          </p:cNvPr>
          <p:cNvSpPr/>
          <p:nvPr/>
        </p:nvSpPr>
        <p:spPr>
          <a:xfrm>
            <a:off x="1970493" y="2157393"/>
            <a:ext cx="1181469" cy="312917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algn="ctr" defTabSz="914126">
              <a:defRPr/>
            </a:pPr>
            <a:r>
              <a:rPr lang="en-AU" sz="1200">
                <a:solidFill>
                  <a:srgbClr val="243A5E">
                    <a:lumMod val="50000"/>
                  </a:srgbClr>
                </a:solidFill>
                <a:latin typeface="Segoe UI" panose="020B0502040204020203" pitchFamily="34" charset="0"/>
                <a:cs typeface="Segoe UI" panose="020B0502040204020203" pitchFamily="34" charset="0"/>
                <a:sym typeface="Segoe UI Semibold"/>
              </a:rPr>
              <a:t>Message partitioning</a:t>
            </a:r>
          </a:p>
        </p:txBody>
      </p:sp>
      <p:pic>
        <p:nvPicPr>
          <p:cNvPr id="24" name="Picture 2" descr="Image for post">
            <a:extLst>
              <a:ext uri="{FF2B5EF4-FFF2-40B4-BE49-F238E27FC236}">
                <a16:creationId xmlns:a16="http://schemas.microsoft.com/office/drawing/2014/main" id="{2A2587E8-F015-4E93-8442-390700165074}"/>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2223743" y="2959033"/>
            <a:ext cx="652175" cy="6581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78171F0-C411-4AA2-98FA-35ABE10EA40D}"/>
              </a:ext>
            </a:extLst>
          </p:cNvPr>
          <p:cNvSpPr txBox="1"/>
          <p:nvPr/>
        </p:nvSpPr>
        <p:spPr>
          <a:xfrm>
            <a:off x="1970493" y="2708487"/>
            <a:ext cx="1181469"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HVAC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26" name="TextBox 25">
            <a:extLst>
              <a:ext uri="{FF2B5EF4-FFF2-40B4-BE49-F238E27FC236}">
                <a16:creationId xmlns:a16="http://schemas.microsoft.com/office/drawing/2014/main" id="{FA9BB318-EB27-4929-A926-AFBB7F58CA4E}"/>
              </a:ext>
            </a:extLst>
          </p:cNvPr>
          <p:cNvSpPr txBox="1"/>
          <p:nvPr/>
        </p:nvSpPr>
        <p:spPr>
          <a:xfrm>
            <a:off x="1982850" y="3730823"/>
            <a:ext cx="1169111"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Security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27" name="TextBox 26">
            <a:extLst>
              <a:ext uri="{FF2B5EF4-FFF2-40B4-BE49-F238E27FC236}">
                <a16:creationId xmlns:a16="http://schemas.microsoft.com/office/drawing/2014/main" id="{65075F3D-CE61-485C-839D-9CF6F7F5D4EA}"/>
              </a:ext>
            </a:extLst>
          </p:cNvPr>
          <p:cNvSpPr txBox="1"/>
          <p:nvPr/>
        </p:nvSpPr>
        <p:spPr>
          <a:xfrm>
            <a:off x="1982849" y="4465273"/>
            <a:ext cx="1161796"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Lighting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pic>
        <p:nvPicPr>
          <p:cNvPr id="28" name="Picture 2" descr="Image for post">
            <a:extLst>
              <a:ext uri="{FF2B5EF4-FFF2-40B4-BE49-F238E27FC236}">
                <a16:creationId xmlns:a16="http://schemas.microsoft.com/office/drawing/2014/main" id="{874996CE-FAD6-47CF-8BA7-5A26807EA943}"/>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2233770" y="3993854"/>
            <a:ext cx="467156" cy="4714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2" descr="Image for post">
            <a:extLst>
              <a:ext uri="{FF2B5EF4-FFF2-40B4-BE49-F238E27FC236}">
                <a16:creationId xmlns:a16="http://schemas.microsoft.com/office/drawing/2014/main" id="{670543AF-7C1A-44D8-81B7-0F1EDA459BB8}"/>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2233770" y="4725144"/>
            <a:ext cx="467156" cy="4714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999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bldP spid="14" grpId="0"/>
      <p:bldP spid="15"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p:txBody>
          <a:bodyPr/>
          <a:lstStyle/>
          <a:p>
            <a:r>
              <a:rPr lang="en-US"/>
              <a:t>The nature of IoT Data</a:t>
            </a:r>
          </a:p>
        </p:txBody>
      </p:sp>
      <p:sp>
        <p:nvSpPr>
          <p:cNvPr id="8" name="TextBox 7">
            <a:extLst>
              <a:ext uri="{FF2B5EF4-FFF2-40B4-BE49-F238E27FC236}">
                <a16:creationId xmlns:a16="http://schemas.microsoft.com/office/drawing/2014/main" id="{AF86D018-4862-46E5-84E7-32953FF9FB02}"/>
              </a:ext>
            </a:extLst>
          </p:cNvPr>
          <p:cNvSpPr txBox="1"/>
          <p:nvPr/>
        </p:nvSpPr>
        <p:spPr>
          <a:xfrm>
            <a:off x="919457" y="1656246"/>
            <a:ext cx="323597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457109">
              <a:spcAft>
                <a:spcPts val="600"/>
              </a:spcAft>
              <a:defRPr/>
            </a:pPr>
            <a:r>
              <a:rPr lang="en-US" sz="2200" dirty="0">
                <a:latin typeface="Segoe UI Semibold" panose="020B0502040204020203" pitchFamily="34" charset="0"/>
                <a:cs typeface="Segoe UI Semibold" panose="020B0502040204020203" pitchFamily="34" charset="0"/>
                <a:sym typeface="Segoe UI Semibold"/>
              </a:rPr>
              <a:t>JSON Documents</a:t>
            </a:r>
          </a:p>
        </p:txBody>
      </p:sp>
      <p:sp>
        <p:nvSpPr>
          <p:cNvPr id="10" name="TextBox 9">
            <a:extLst>
              <a:ext uri="{FF2B5EF4-FFF2-40B4-BE49-F238E27FC236}">
                <a16:creationId xmlns:a16="http://schemas.microsoft.com/office/drawing/2014/main" id="{CCC1B744-69F9-42BC-81E0-8C8098C41056}"/>
              </a:ext>
            </a:extLst>
          </p:cNvPr>
          <p:cNvSpPr txBox="1"/>
          <p:nvPr/>
        </p:nvSpPr>
        <p:spPr>
          <a:xfrm>
            <a:off x="4647231" y="1656246"/>
            <a:ext cx="323597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457109">
              <a:spcBef>
                <a:spcPts val="600"/>
              </a:spcBef>
              <a:spcAft>
                <a:spcPts val="600"/>
              </a:spcAft>
              <a:defRPr/>
            </a:pPr>
            <a:r>
              <a:rPr lang="en-US" sz="2200" dirty="0">
                <a:latin typeface="Segoe UI Semibold" panose="020B0502040204020203" pitchFamily="34" charset="0"/>
                <a:cs typeface="Segoe UI Semibold" panose="020B0502040204020203" pitchFamily="34" charset="0"/>
                <a:sym typeface="Segoe UI Semibold"/>
              </a:rPr>
              <a:t>Metadata</a:t>
            </a:r>
          </a:p>
        </p:txBody>
      </p:sp>
      <p:sp>
        <p:nvSpPr>
          <p:cNvPr id="12" name="TextBox 11">
            <a:extLst>
              <a:ext uri="{FF2B5EF4-FFF2-40B4-BE49-F238E27FC236}">
                <a16:creationId xmlns:a16="http://schemas.microsoft.com/office/drawing/2014/main" id="{D023C7E0-7359-4673-A436-A9AA6EBD5DCA}"/>
              </a:ext>
            </a:extLst>
          </p:cNvPr>
          <p:cNvSpPr txBox="1"/>
          <p:nvPr/>
        </p:nvSpPr>
        <p:spPr>
          <a:xfrm>
            <a:off x="8375005" y="1494229"/>
            <a:ext cx="323597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457109">
              <a:spcBef>
                <a:spcPts val="600"/>
              </a:spcBef>
              <a:spcAft>
                <a:spcPts val="600"/>
              </a:spcAft>
              <a:defRPr/>
            </a:pPr>
            <a:r>
              <a:rPr lang="en-US" sz="2200">
                <a:latin typeface="Segoe UI Semibold" panose="020B0502040204020203" pitchFamily="34" charset="0"/>
                <a:cs typeface="Segoe UI Semibold" panose="020B0502040204020203" pitchFamily="34" charset="0"/>
                <a:sym typeface="Segoe UI Semibold"/>
              </a:rPr>
              <a:t>Unstructured</a:t>
            </a:r>
            <a:r>
              <a:rPr lang="en-US" sz="3200" kern="0">
                <a:latin typeface="Segoe UI Semibold"/>
                <a:cs typeface="Segoe UI" panose="020B0502040204020203" pitchFamily="34" charset="0"/>
                <a:sym typeface="Segoe UI Semibold"/>
              </a:rPr>
              <a:t> </a:t>
            </a:r>
            <a:r>
              <a:rPr lang="en-US" sz="2200">
                <a:latin typeface="Segoe UI Semibold" panose="020B0502040204020203" pitchFamily="34" charset="0"/>
                <a:cs typeface="Segoe UI Semibold" panose="020B0502040204020203" pitchFamily="34" charset="0"/>
                <a:sym typeface="Segoe UI Semibold"/>
              </a:rPr>
              <a:t>bin</a:t>
            </a:r>
          </a:p>
        </p:txBody>
      </p:sp>
      <p:sp>
        <p:nvSpPr>
          <p:cNvPr id="17" name="Line">
            <a:extLst>
              <a:ext uri="{FF2B5EF4-FFF2-40B4-BE49-F238E27FC236}">
                <a16:creationId xmlns:a16="http://schemas.microsoft.com/office/drawing/2014/main" id="{805050EE-552E-4EFA-BC50-0704B4391A09}"/>
              </a:ext>
            </a:extLst>
          </p:cNvPr>
          <p:cNvSpPr/>
          <p:nvPr/>
        </p:nvSpPr>
        <p:spPr>
          <a:xfrm>
            <a:off x="919457" y="2183054"/>
            <a:ext cx="3235970" cy="0"/>
          </a:xfrm>
          <a:prstGeom prst="line">
            <a:avLst/>
          </a:prstGeom>
          <a:ln w="25400" cap="rnd">
            <a:solidFill>
              <a:schemeClr val="bg1"/>
            </a:solidFill>
            <a:custDash>
              <a:ds d="100000" sp="200000"/>
            </a:custDash>
          </a:ln>
        </p:spPr>
        <p:txBody>
          <a:bodyPr lIns="0" tIns="0" rIns="0" bIns="0" anchor="ctr"/>
          <a:lstStyle/>
          <a:p>
            <a:pPr algn="ctr" defTabSz="412667" hangingPunct="0">
              <a:defRPr sz="3200" spc="0">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8" name="Line">
            <a:extLst>
              <a:ext uri="{FF2B5EF4-FFF2-40B4-BE49-F238E27FC236}">
                <a16:creationId xmlns:a16="http://schemas.microsoft.com/office/drawing/2014/main" id="{9250005A-CC97-4503-A77F-C6A9647AFCE9}"/>
              </a:ext>
            </a:extLst>
          </p:cNvPr>
          <p:cNvSpPr/>
          <p:nvPr/>
        </p:nvSpPr>
        <p:spPr>
          <a:xfrm>
            <a:off x="4647231" y="2183054"/>
            <a:ext cx="3235970" cy="0"/>
          </a:xfrm>
          <a:prstGeom prst="line">
            <a:avLst/>
          </a:prstGeom>
          <a:ln w="25400" cap="rnd">
            <a:solidFill>
              <a:schemeClr val="bg1"/>
            </a:solidFill>
            <a:custDash>
              <a:ds d="100000" sp="200000"/>
            </a:custDash>
          </a:ln>
        </p:spPr>
        <p:txBody>
          <a:bodyPr lIns="0" tIns="0" rIns="0" bIns="0" anchor="ctr"/>
          <a:lstStyle/>
          <a:p>
            <a:pPr algn="ctr" defTabSz="412667" hangingPunct="0">
              <a:defRPr sz="3200" spc="0">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9" name="Line">
            <a:extLst>
              <a:ext uri="{FF2B5EF4-FFF2-40B4-BE49-F238E27FC236}">
                <a16:creationId xmlns:a16="http://schemas.microsoft.com/office/drawing/2014/main" id="{053BF6C6-C307-4BF0-9237-8F3BC97C2CD6}"/>
              </a:ext>
            </a:extLst>
          </p:cNvPr>
          <p:cNvSpPr/>
          <p:nvPr/>
        </p:nvSpPr>
        <p:spPr>
          <a:xfrm>
            <a:off x="8375005" y="2183054"/>
            <a:ext cx="3235970" cy="0"/>
          </a:xfrm>
          <a:prstGeom prst="line">
            <a:avLst/>
          </a:prstGeom>
          <a:ln w="25400" cap="rnd">
            <a:solidFill>
              <a:schemeClr val="bg1"/>
            </a:solidFill>
            <a:custDash>
              <a:ds d="100000" sp="200000"/>
            </a:custDash>
          </a:ln>
        </p:spPr>
        <p:txBody>
          <a:bodyPr lIns="0" tIns="0" rIns="0" bIns="0" anchor="ctr"/>
          <a:lstStyle/>
          <a:p>
            <a:pPr algn="ctr" defTabSz="412667" hangingPunct="0">
              <a:defRPr sz="3200" spc="0">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graphicFrame>
        <p:nvGraphicFramePr>
          <p:cNvPr id="4" name="Table 4">
            <a:extLst>
              <a:ext uri="{FF2B5EF4-FFF2-40B4-BE49-F238E27FC236}">
                <a16:creationId xmlns:a16="http://schemas.microsoft.com/office/drawing/2014/main" id="{AFD0752F-62F1-4749-AC40-3EB0CF818EC9}"/>
              </a:ext>
            </a:extLst>
          </p:cNvPr>
          <p:cNvGraphicFramePr>
            <a:graphicFrameLocks noGrp="1"/>
          </p:cNvGraphicFramePr>
          <p:nvPr/>
        </p:nvGraphicFramePr>
        <p:xfrm>
          <a:off x="4647231" y="2800074"/>
          <a:ext cx="3235970" cy="2225040"/>
        </p:xfrm>
        <a:graphic>
          <a:graphicData uri="http://schemas.openxmlformats.org/drawingml/2006/table">
            <a:tbl>
              <a:tblPr bandRow="1">
                <a:tableStyleId>{125E5076-3810-47DD-B79F-674D7AD40C01}</a:tableStyleId>
              </a:tblPr>
              <a:tblGrid>
                <a:gridCol w="1617985">
                  <a:extLst>
                    <a:ext uri="{9D8B030D-6E8A-4147-A177-3AD203B41FA5}">
                      <a16:colId xmlns:a16="http://schemas.microsoft.com/office/drawing/2014/main" val="2116538485"/>
                    </a:ext>
                  </a:extLst>
                </a:gridCol>
                <a:gridCol w="1617985">
                  <a:extLst>
                    <a:ext uri="{9D8B030D-6E8A-4147-A177-3AD203B41FA5}">
                      <a16:colId xmlns:a16="http://schemas.microsoft.com/office/drawing/2014/main" val="1923656529"/>
                    </a:ext>
                  </a:extLst>
                </a:gridCol>
              </a:tblGrid>
              <a:tr h="370840">
                <a:tc>
                  <a:txBody>
                    <a:bodyPr/>
                    <a:lstStyle/>
                    <a:p>
                      <a:r>
                        <a:rPr lang="fr-FR" sz="1400" err="1">
                          <a:latin typeface="Consolas" panose="020B0609020204030204" pitchFamily="49" charset="0"/>
                        </a:rPr>
                        <a:t>DeviceId</a:t>
                      </a:r>
                      <a:endParaRPr lang="en-GB" sz="1400">
                        <a:latin typeface="Consolas" panose="020B0609020204030204" pitchFamily="49" charset="0"/>
                      </a:endParaRPr>
                    </a:p>
                  </a:txBody>
                  <a:tcPr/>
                </a:tc>
                <a:tc>
                  <a:txBody>
                    <a:bodyPr/>
                    <a:lstStyle/>
                    <a:p>
                      <a:r>
                        <a:rPr lang="fr-FR" sz="1400">
                          <a:latin typeface="Consolas" panose="020B0609020204030204" pitchFamily="49" charset="0"/>
                        </a:rPr>
                        <a:t>14f8gq51gq</a:t>
                      </a:r>
                      <a:endParaRPr lang="en-GB" sz="1400">
                        <a:latin typeface="Consolas" panose="020B0609020204030204" pitchFamily="49" charset="0"/>
                      </a:endParaRPr>
                    </a:p>
                  </a:txBody>
                  <a:tcPr/>
                </a:tc>
                <a:extLst>
                  <a:ext uri="{0D108BD9-81ED-4DB2-BD59-A6C34878D82A}">
                    <a16:rowId xmlns:a16="http://schemas.microsoft.com/office/drawing/2014/main" val="1209962052"/>
                  </a:ext>
                </a:extLst>
              </a:tr>
              <a:tr h="370840">
                <a:tc>
                  <a:txBody>
                    <a:bodyPr/>
                    <a:lstStyle/>
                    <a:p>
                      <a:r>
                        <a:rPr lang="fr-FR" sz="1400">
                          <a:latin typeface="Consolas" panose="020B0609020204030204" pitchFamily="49" charset="0"/>
                        </a:rPr>
                        <a:t>Customer</a:t>
                      </a:r>
                      <a:endParaRPr lang="en-GB" sz="1400">
                        <a:latin typeface="Consolas" panose="020B0609020204030204" pitchFamily="49" charset="0"/>
                      </a:endParaRPr>
                    </a:p>
                  </a:txBody>
                  <a:tcPr/>
                </a:tc>
                <a:tc>
                  <a:txBody>
                    <a:bodyPr/>
                    <a:lstStyle/>
                    <a:p>
                      <a:r>
                        <a:rPr lang="fr-FR" sz="1400">
                          <a:latin typeface="Consolas" panose="020B0609020204030204" pitchFamily="49" charset="0"/>
                        </a:rPr>
                        <a:t>ContosoCity</a:t>
                      </a:r>
                      <a:endParaRPr lang="en-GB" sz="1400">
                        <a:latin typeface="Consolas" panose="020B0609020204030204" pitchFamily="49" charset="0"/>
                      </a:endParaRPr>
                    </a:p>
                  </a:txBody>
                  <a:tcPr/>
                </a:tc>
                <a:extLst>
                  <a:ext uri="{0D108BD9-81ED-4DB2-BD59-A6C34878D82A}">
                    <a16:rowId xmlns:a16="http://schemas.microsoft.com/office/drawing/2014/main" val="1797266744"/>
                  </a:ext>
                </a:extLst>
              </a:tr>
              <a:tr h="370840">
                <a:tc>
                  <a:txBody>
                    <a:bodyPr/>
                    <a:lstStyle/>
                    <a:p>
                      <a:r>
                        <a:rPr lang="fr-FR" sz="1400" err="1">
                          <a:latin typeface="Consolas" panose="020B0609020204030204" pitchFamily="49" charset="0"/>
                        </a:rPr>
                        <a:t>LocationGps</a:t>
                      </a:r>
                      <a:endParaRPr lang="en-GB" sz="1400">
                        <a:latin typeface="Consolas" panose="020B0609020204030204" pitchFamily="49" charset="0"/>
                      </a:endParaRPr>
                    </a:p>
                  </a:txBody>
                  <a:tcPr/>
                </a:tc>
                <a:tc>
                  <a:txBody>
                    <a:bodyPr/>
                    <a:lstStyle/>
                    <a:p>
                      <a:r>
                        <a:rPr lang="en-GB" sz="1400">
                          <a:latin typeface="Consolas" panose="020B0609020204030204" pitchFamily="49" charset="0"/>
                        </a:rPr>
                        <a:t>43.5887 1.4522</a:t>
                      </a:r>
                    </a:p>
                  </a:txBody>
                  <a:tcPr/>
                </a:tc>
                <a:extLst>
                  <a:ext uri="{0D108BD9-81ED-4DB2-BD59-A6C34878D82A}">
                    <a16:rowId xmlns:a16="http://schemas.microsoft.com/office/drawing/2014/main" val="573588101"/>
                  </a:ext>
                </a:extLst>
              </a:tr>
              <a:tr h="370840">
                <a:tc>
                  <a:txBody>
                    <a:bodyPr/>
                    <a:lstStyle/>
                    <a:p>
                      <a:r>
                        <a:rPr lang="fr-FR" sz="1400">
                          <a:latin typeface="Consolas" panose="020B0609020204030204" pitchFamily="49" charset="0"/>
                        </a:rPr>
                        <a:t>DeviceType</a:t>
                      </a:r>
                      <a:endParaRPr lang="en-GB" sz="1400">
                        <a:latin typeface="Consolas" panose="020B0609020204030204" pitchFamily="49" charset="0"/>
                      </a:endParaRPr>
                    </a:p>
                  </a:txBody>
                  <a:tcPr/>
                </a:tc>
                <a:tc>
                  <a:txBody>
                    <a:bodyPr/>
                    <a:lstStyle/>
                    <a:p>
                      <a:r>
                        <a:rPr lang="fr-FR" sz="1400">
                          <a:latin typeface="Consolas" panose="020B0609020204030204" pitchFamily="49" charset="0"/>
                        </a:rPr>
                        <a:t>AirQualityv2</a:t>
                      </a:r>
                      <a:endParaRPr lang="en-GB" sz="1400">
                        <a:latin typeface="Consolas" panose="020B0609020204030204" pitchFamily="49" charset="0"/>
                      </a:endParaRPr>
                    </a:p>
                  </a:txBody>
                  <a:tcPr/>
                </a:tc>
                <a:extLst>
                  <a:ext uri="{0D108BD9-81ED-4DB2-BD59-A6C34878D82A}">
                    <a16:rowId xmlns:a16="http://schemas.microsoft.com/office/drawing/2014/main" val="3709491295"/>
                  </a:ext>
                </a:extLst>
              </a:tr>
              <a:tr h="370840">
                <a:tc>
                  <a:txBody>
                    <a:bodyPr/>
                    <a:lstStyle/>
                    <a:p>
                      <a:r>
                        <a:rPr lang="fr-FR" sz="1400">
                          <a:latin typeface="Consolas" panose="020B0609020204030204" pitchFamily="49" charset="0"/>
                        </a:rPr>
                        <a:t>Building</a:t>
                      </a:r>
                      <a:endParaRPr lang="en-GB" sz="1400">
                        <a:latin typeface="Consolas" panose="020B0609020204030204" pitchFamily="49" charset="0"/>
                      </a:endParaRPr>
                    </a:p>
                  </a:txBody>
                  <a:tcPr/>
                </a:tc>
                <a:tc>
                  <a:txBody>
                    <a:bodyPr/>
                    <a:lstStyle/>
                    <a:p>
                      <a:r>
                        <a:rPr lang="fr-FR" sz="1400">
                          <a:latin typeface="Consolas" panose="020B0609020204030204" pitchFamily="49" charset="0"/>
                        </a:rPr>
                        <a:t>Main</a:t>
                      </a:r>
                      <a:endParaRPr lang="en-GB" sz="1400">
                        <a:latin typeface="Consolas" panose="020B0609020204030204" pitchFamily="49" charset="0"/>
                      </a:endParaRPr>
                    </a:p>
                  </a:txBody>
                  <a:tcPr/>
                </a:tc>
                <a:extLst>
                  <a:ext uri="{0D108BD9-81ED-4DB2-BD59-A6C34878D82A}">
                    <a16:rowId xmlns:a16="http://schemas.microsoft.com/office/drawing/2014/main" val="3456007477"/>
                  </a:ext>
                </a:extLst>
              </a:tr>
              <a:tr h="370840">
                <a:tc>
                  <a:txBody>
                    <a:bodyPr/>
                    <a:lstStyle/>
                    <a:p>
                      <a:r>
                        <a:rPr lang="fr-FR" sz="1400" err="1">
                          <a:latin typeface="Consolas" panose="020B0609020204030204" pitchFamily="49" charset="0"/>
                        </a:rPr>
                        <a:t>BuildingType</a:t>
                      </a:r>
                      <a:endParaRPr lang="en-GB" sz="1400">
                        <a:latin typeface="Consolas" panose="020B0609020204030204" pitchFamily="49" charset="0"/>
                      </a:endParaRPr>
                    </a:p>
                  </a:txBody>
                  <a:tcPr/>
                </a:tc>
                <a:tc>
                  <a:txBody>
                    <a:bodyPr/>
                    <a:lstStyle/>
                    <a:p>
                      <a:r>
                        <a:rPr lang="fr-FR" sz="1400" err="1">
                          <a:latin typeface="Consolas" panose="020B0609020204030204" pitchFamily="49" charset="0"/>
                        </a:rPr>
                        <a:t>School</a:t>
                      </a:r>
                      <a:endParaRPr lang="en-GB" sz="1400">
                        <a:latin typeface="Consolas" panose="020B0609020204030204" pitchFamily="49" charset="0"/>
                      </a:endParaRPr>
                    </a:p>
                  </a:txBody>
                  <a:tcPr/>
                </a:tc>
                <a:extLst>
                  <a:ext uri="{0D108BD9-81ED-4DB2-BD59-A6C34878D82A}">
                    <a16:rowId xmlns:a16="http://schemas.microsoft.com/office/drawing/2014/main" val="4293617295"/>
                  </a:ext>
                </a:extLst>
              </a:tr>
            </a:tbl>
          </a:graphicData>
        </a:graphic>
      </p:graphicFrame>
      <p:sp>
        <p:nvSpPr>
          <p:cNvPr id="6" name="Rectangle 5">
            <a:extLst>
              <a:ext uri="{FF2B5EF4-FFF2-40B4-BE49-F238E27FC236}">
                <a16:creationId xmlns:a16="http://schemas.microsoft.com/office/drawing/2014/main" id="{E527234D-3515-48EB-95CB-72BA4D065F5D}"/>
              </a:ext>
            </a:extLst>
          </p:cNvPr>
          <p:cNvSpPr/>
          <p:nvPr/>
        </p:nvSpPr>
        <p:spPr>
          <a:xfrm>
            <a:off x="754656" y="4244411"/>
            <a:ext cx="3565574" cy="492443"/>
          </a:xfrm>
          <a:prstGeom prst="rect">
            <a:avLst/>
          </a:prstGeom>
          <a:solidFill>
            <a:schemeClr val="tx1"/>
          </a:solidFill>
          <a:ln w="12700" cap="flat">
            <a:solidFill>
              <a:srgbClr val="2F2E2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hangingPunct="0"/>
            <a:endParaRPr lang="en-GB" sz="3200" kern="0">
              <a:solidFill>
                <a:srgbClr val="FFFFFF"/>
              </a:solidFill>
              <a:latin typeface="Helvetica Neue Medium"/>
              <a:ea typeface="Helvetica Neue Medium"/>
              <a:cs typeface="Helvetica Neue Medium"/>
              <a:sym typeface="Helvetica Neue Medium"/>
            </a:endParaRPr>
          </a:p>
        </p:txBody>
      </p:sp>
      <p:sp>
        <p:nvSpPr>
          <p:cNvPr id="13" name="TextBox 12">
            <a:extLst>
              <a:ext uri="{FF2B5EF4-FFF2-40B4-BE49-F238E27FC236}">
                <a16:creationId xmlns:a16="http://schemas.microsoft.com/office/drawing/2014/main" id="{CFA42630-B066-4CA3-89F2-934270C43C82}"/>
              </a:ext>
            </a:extLst>
          </p:cNvPr>
          <p:cNvSpPr txBox="1"/>
          <p:nvPr/>
        </p:nvSpPr>
        <p:spPr>
          <a:xfrm>
            <a:off x="754654" y="2480760"/>
            <a:ext cx="3565577" cy="4093428"/>
          </a:xfrm>
          <a:prstGeom prst="rect">
            <a:avLst/>
          </a:prstGeom>
          <a:solidFill>
            <a:schemeClr val="tx1"/>
          </a:solidFill>
          <a:ln w="952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667" hangingPunct="0"/>
            <a:r>
              <a:rPr lang="en-GB" sz="2000" kern="0" spc="-112">
                <a:solidFill>
                  <a:srgbClr val="000000"/>
                </a:solidFill>
                <a:latin typeface="Consolas" panose="020B0609020204030204" pitchFamily="49" charset="0"/>
                <a:cs typeface="Segoe UI Semibold"/>
                <a:sym typeface="Segoe UI Semibold"/>
              </a:rPr>
              <a:t>{</a:t>
            </a:r>
          </a:p>
          <a:p>
            <a:pPr defTabSz="412667" hangingPunct="0"/>
            <a:r>
              <a:rPr lang="en-GB" sz="2000" kern="0" spc="-112">
                <a:solidFill>
                  <a:srgbClr val="A31515"/>
                </a:solidFill>
                <a:latin typeface="Consolas" panose="020B0609020204030204" pitchFamily="49" charset="0"/>
                <a:cs typeface="Segoe UI Semibold"/>
                <a:sym typeface="Segoe UI Semibold"/>
              </a:rPr>
              <a:t>"</a:t>
            </a:r>
            <a:r>
              <a:rPr lang="en-GB" sz="2000" kern="0" spc="-112" err="1">
                <a:solidFill>
                  <a:srgbClr val="A31515"/>
                </a:solidFill>
                <a:latin typeface="Consolas" panose="020B0609020204030204" pitchFamily="49" charset="0"/>
                <a:cs typeface="Segoe UI Semibold"/>
                <a:sym typeface="Segoe UI Semibold"/>
              </a:rPr>
              <a:t>TimeStamp</a:t>
            </a:r>
            <a:r>
              <a:rPr lang="en-GB" sz="2000" kern="0" spc="-112">
                <a:solidFill>
                  <a:srgbClr val="A31515"/>
                </a:solidFill>
                <a:latin typeface="Consolas" panose="020B0609020204030204" pitchFamily="49" charset="0"/>
                <a:cs typeface="Segoe UI Semibold"/>
                <a:sym typeface="Segoe UI Semibold"/>
              </a:rPr>
              <a:t>"</a:t>
            </a:r>
            <a:r>
              <a:rPr lang="en-GB" sz="2000" kern="0" spc="-112">
                <a:solidFill>
                  <a:srgbClr val="000000"/>
                </a:solidFill>
                <a:latin typeface="Consolas" panose="020B0609020204030204" pitchFamily="49" charset="0"/>
                <a:cs typeface="Segoe UI Semibold"/>
                <a:sym typeface="Segoe UI Semibold"/>
              </a:rPr>
              <a:t>: </a:t>
            </a:r>
            <a:r>
              <a:rPr lang="en-GB" sz="2000" kern="0" spc="-112">
                <a:solidFill>
                  <a:srgbClr val="0451A5"/>
                </a:solidFill>
                <a:latin typeface="Consolas" panose="020B0609020204030204" pitchFamily="49" charset="0"/>
                <a:cs typeface="Segoe UI Semibold"/>
                <a:sym typeface="Segoe UI Semibold"/>
              </a:rPr>
              <a:t>"2020-0812T13:58:07.5203217Z"</a:t>
            </a:r>
            <a:r>
              <a:rPr lang="en-GB" sz="2000" kern="0" spc="-112">
                <a:solidFill>
                  <a:srgbClr val="000000"/>
                </a:solidFill>
                <a:latin typeface="Consolas" panose="020B0609020204030204" pitchFamily="49" charset="0"/>
                <a:cs typeface="Segoe UI Semibold"/>
                <a:sym typeface="Segoe UI Semibold"/>
              </a:rPr>
              <a:t>,</a:t>
            </a:r>
          </a:p>
          <a:p>
            <a:pPr defTabSz="412667" hangingPunct="0"/>
            <a:r>
              <a:rPr lang="en-GB" sz="2000" kern="0" spc="-112">
                <a:solidFill>
                  <a:srgbClr val="A31515"/>
                </a:solidFill>
                <a:latin typeface="Consolas" panose="020B0609020204030204" pitchFamily="49" charset="0"/>
                <a:cs typeface="Segoe UI Semibold"/>
                <a:sym typeface="Segoe UI Semibold"/>
              </a:rPr>
              <a:t>"Co"</a:t>
            </a:r>
            <a:r>
              <a:rPr lang="en-GB" sz="2000" kern="0" spc="-112">
                <a:solidFill>
                  <a:srgbClr val="000000"/>
                </a:solidFill>
                <a:latin typeface="Consolas" panose="020B0609020204030204" pitchFamily="49" charset="0"/>
                <a:cs typeface="Segoe UI Semibold"/>
                <a:sym typeface="Segoe UI Semibold"/>
              </a:rPr>
              <a:t>: </a:t>
            </a:r>
            <a:r>
              <a:rPr lang="en-GB" sz="2000" kern="0" spc="-112">
                <a:solidFill>
                  <a:srgbClr val="09885A"/>
                </a:solidFill>
                <a:latin typeface="Consolas" panose="020B0609020204030204" pitchFamily="49" charset="0"/>
                <a:cs typeface="Segoe UI Semibold"/>
                <a:sym typeface="Segoe UI Semibold"/>
              </a:rPr>
              <a:t>20.6515621746199</a:t>
            </a:r>
            <a:r>
              <a:rPr lang="en-GB" sz="2000" kern="0" spc="-112">
                <a:solidFill>
                  <a:srgbClr val="000000"/>
                </a:solidFill>
                <a:latin typeface="Consolas" panose="020B0609020204030204" pitchFamily="49" charset="0"/>
                <a:cs typeface="Segoe UI Semibold"/>
                <a:sym typeface="Segoe UI Semibold"/>
              </a:rPr>
              <a:t>,</a:t>
            </a:r>
          </a:p>
          <a:p>
            <a:pPr defTabSz="412667" hangingPunct="0"/>
            <a:r>
              <a:rPr lang="en-GB" sz="2000" kern="0" spc="-112">
                <a:solidFill>
                  <a:srgbClr val="A31515"/>
                </a:solidFill>
                <a:latin typeface="Consolas" panose="020B0609020204030204" pitchFamily="49" charset="0"/>
                <a:cs typeface="Segoe UI Semibold"/>
                <a:sym typeface="Segoe UI Semibold"/>
              </a:rPr>
              <a:t>"Co2"</a:t>
            </a:r>
            <a:r>
              <a:rPr lang="en-GB" sz="2000" kern="0" spc="-112">
                <a:solidFill>
                  <a:srgbClr val="000000"/>
                </a:solidFill>
                <a:latin typeface="Consolas" panose="020B0609020204030204" pitchFamily="49" charset="0"/>
                <a:cs typeface="Segoe UI Semibold"/>
                <a:sym typeface="Segoe UI Semibold"/>
              </a:rPr>
              <a:t>: </a:t>
            </a:r>
            <a:r>
              <a:rPr lang="en-GB" sz="2000" kern="0" spc="-112">
                <a:solidFill>
                  <a:srgbClr val="09885A"/>
                </a:solidFill>
                <a:latin typeface="Consolas" panose="020B0609020204030204" pitchFamily="49" charset="0"/>
                <a:cs typeface="Segoe UI Semibold"/>
                <a:sym typeface="Segoe UI Semibold"/>
              </a:rPr>
              <a:t>48.47952265338019</a:t>
            </a:r>
            <a:r>
              <a:rPr lang="en-GB" sz="2000" kern="0" spc="-112">
                <a:solidFill>
                  <a:srgbClr val="000000"/>
                </a:solidFill>
                <a:latin typeface="Consolas" panose="020B0609020204030204" pitchFamily="49" charset="0"/>
                <a:cs typeface="Segoe UI Semibold"/>
                <a:sym typeface="Segoe UI Semibold"/>
              </a:rPr>
              <a:t>,</a:t>
            </a:r>
          </a:p>
          <a:p>
            <a:pPr defTabSz="412667" hangingPunct="0"/>
            <a:r>
              <a:rPr lang="en-GB" sz="2000" kern="0" spc="-112">
                <a:solidFill>
                  <a:srgbClr val="A31515"/>
                </a:solidFill>
                <a:latin typeface="Consolas" panose="020B0609020204030204" pitchFamily="49" charset="0"/>
                <a:cs typeface="Segoe UI Semibold"/>
                <a:sym typeface="Segoe UI Semibold"/>
              </a:rPr>
              <a:t>"Ppm10"</a:t>
            </a:r>
            <a:r>
              <a:rPr lang="en-GB" sz="2000" kern="0" spc="-112">
                <a:solidFill>
                  <a:srgbClr val="000000"/>
                </a:solidFill>
                <a:latin typeface="Consolas" panose="020B0609020204030204" pitchFamily="49" charset="0"/>
                <a:cs typeface="Segoe UI Semibold"/>
                <a:sym typeface="Segoe UI Semibold"/>
              </a:rPr>
              <a:t>: </a:t>
            </a:r>
            <a:r>
              <a:rPr lang="en-GB" sz="2000" kern="0" spc="-112">
                <a:solidFill>
                  <a:srgbClr val="09885A"/>
                </a:solidFill>
                <a:latin typeface="Consolas" panose="020B0609020204030204" pitchFamily="49" charset="0"/>
                <a:cs typeface="Segoe UI Semibold"/>
                <a:sym typeface="Segoe UI Semibold"/>
              </a:rPr>
              <a:t>257.44680750414</a:t>
            </a:r>
            <a:r>
              <a:rPr lang="en-GB" sz="2000" kern="0" spc="-112">
                <a:solidFill>
                  <a:srgbClr val="000000"/>
                </a:solidFill>
                <a:latin typeface="Consolas" panose="020B0609020204030204" pitchFamily="49" charset="0"/>
                <a:cs typeface="Segoe UI Semibold"/>
                <a:sym typeface="Segoe UI Semibold"/>
              </a:rPr>
              <a:t>,</a:t>
            </a:r>
          </a:p>
          <a:p>
            <a:pPr defTabSz="412667" hangingPunct="0"/>
            <a:r>
              <a:rPr lang="en-GB" sz="2000" kern="0" spc="-112">
                <a:solidFill>
                  <a:srgbClr val="A31515"/>
                </a:solidFill>
                <a:latin typeface="Consolas" panose="020B0609020204030204" pitchFamily="49" charset="0"/>
                <a:cs typeface="Segoe UI Semibold"/>
                <a:sym typeface="Segoe UI Semibold"/>
              </a:rPr>
              <a:t>"Ozone"</a:t>
            </a:r>
            <a:r>
              <a:rPr lang="en-GB" sz="2000" kern="0" spc="-112">
                <a:solidFill>
                  <a:srgbClr val="000000"/>
                </a:solidFill>
                <a:latin typeface="Consolas" panose="020B0609020204030204" pitchFamily="49" charset="0"/>
                <a:cs typeface="Segoe UI Semibold"/>
                <a:sym typeface="Segoe UI Semibold"/>
              </a:rPr>
              <a:t>: </a:t>
            </a:r>
            <a:r>
              <a:rPr lang="en-GB" sz="2000" kern="0" spc="-112">
                <a:solidFill>
                  <a:srgbClr val="09885A"/>
                </a:solidFill>
                <a:latin typeface="Consolas" panose="020B0609020204030204" pitchFamily="49" charset="0"/>
                <a:cs typeface="Segoe UI Semibold"/>
                <a:sym typeface="Segoe UI Semibold"/>
              </a:rPr>
              <a:t>163.747165663515</a:t>
            </a:r>
            <a:r>
              <a:rPr lang="en-GB" sz="2000" kern="0" spc="-112">
                <a:solidFill>
                  <a:srgbClr val="000000"/>
                </a:solidFill>
                <a:latin typeface="Consolas" panose="020B0609020204030204" pitchFamily="49" charset="0"/>
                <a:cs typeface="Segoe UI Semibold"/>
                <a:sym typeface="Segoe UI Semibold"/>
              </a:rPr>
              <a:t>,</a:t>
            </a:r>
          </a:p>
          <a:p>
            <a:pPr defTabSz="412667" hangingPunct="0"/>
            <a:r>
              <a:rPr lang="en-GB" sz="2000" kern="0" spc="-112">
                <a:solidFill>
                  <a:srgbClr val="A31515"/>
                </a:solidFill>
                <a:latin typeface="Consolas" panose="020B0609020204030204" pitchFamily="49" charset="0"/>
                <a:cs typeface="Segoe UI Semibold"/>
                <a:sym typeface="Segoe UI Semibold"/>
              </a:rPr>
              <a:t>"</a:t>
            </a:r>
            <a:r>
              <a:rPr lang="en-GB" sz="2000" kern="0" spc="-112" err="1">
                <a:solidFill>
                  <a:srgbClr val="A31515"/>
                </a:solidFill>
                <a:latin typeface="Consolas" panose="020B0609020204030204" pitchFamily="49" charset="0"/>
                <a:cs typeface="Segoe UI Semibold"/>
                <a:sym typeface="Segoe UI Semibold"/>
              </a:rPr>
              <a:t>EventProcessedUtcTime</a:t>
            </a:r>
            <a:r>
              <a:rPr lang="en-GB" sz="2000" kern="0" spc="-112">
                <a:solidFill>
                  <a:srgbClr val="A31515"/>
                </a:solidFill>
                <a:latin typeface="Consolas" panose="020B0609020204030204" pitchFamily="49" charset="0"/>
                <a:cs typeface="Segoe UI Semibold"/>
                <a:sym typeface="Segoe UI Semibold"/>
              </a:rPr>
              <a:t>"</a:t>
            </a:r>
            <a:r>
              <a:rPr lang="en-GB" sz="2000" kern="0" spc="-112">
                <a:solidFill>
                  <a:srgbClr val="000000"/>
                </a:solidFill>
                <a:latin typeface="Consolas" panose="020B0609020204030204" pitchFamily="49" charset="0"/>
                <a:cs typeface="Segoe UI Semibold"/>
                <a:sym typeface="Segoe UI Semibold"/>
              </a:rPr>
              <a:t>: </a:t>
            </a:r>
            <a:r>
              <a:rPr lang="en-GB" sz="2000" kern="0" spc="-112">
                <a:solidFill>
                  <a:srgbClr val="0451A5"/>
                </a:solidFill>
                <a:latin typeface="Consolas" panose="020B0609020204030204" pitchFamily="49" charset="0"/>
                <a:cs typeface="Segoe UI Semibold"/>
                <a:sym typeface="Segoe UI Semibold"/>
              </a:rPr>
              <a:t>"2020-08-12T13:58:13.2928373Z"</a:t>
            </a:r>
            <a:r>
              <a:rPr lang="en-GB" sz="2000" kern="0" spc="-112">
                <a:solidFill>
                  <a:srgbClr val="000000"/>
                </a:solidFill>
                <a:latin typeface="Consolas" panose="020B0609020204030204" pitchFamily="49" charset="0"/>
                <a:cs typeface="Segoe UI Semibold"/>
                <a:sym typeface="Segoe UI Semibold"/>
              </a:rPr>
              <a:t>,</a:t>
            </a:r>
          </a:p>
          <a:p>
            <a:pPr defTabSz="412667" hangingPunct="0"/>
            <a:r>
              <a:rPr lang="en-GB" sz="2000" kern="0" spc="-112">
                <a:solidFill>
                  <a:srgbClr val="A31515"/>
                </a:solidFill>
                <a:latin typeface="Consolas" panose="020B0609020204030204" pitchFamily="49" charset="0"/>
                <a:cs typeface="Segoe UI Semibold"/>
                <a:sym typeface="Segoe UI Semibold"/>
              </a:rPr>
              <a:t>"</a:t>
            </a:r>
            <a:r>
              <a:rPr lang="en-GB" sz="2000" kern="0" spc="-112" err="1">
                <a:solidFill>
                  <a:srgbClr val="A31515"/>
                </a:solidFill>
                <a:latin typeface="Consolas" panose="020B0609020204030204" pitchFamily="49" charset="0"/>
                <a:cs typeface="Segoe UI Semibold"/>
                <a:sym typeface="Segoe UI Semibold"/>
              </a:rPr>
              <a:t>PartitionId</a:t>
            </a:r>
            <a:r>
              <a:rPr lang="en-GB" sz="2000" kern="0" spc="-112">
                <a:solidFill>
                  <a:srgbClr val="A31515"/>
                </a:solidFill>
                <a:latin typeface="Consolas" panose="020B0609020204030204" pitchFamily="49" charset="0"/>
                <a:cs typeface="Segoe UI Semibold"/>
                <a:sym typeface="Segoe UI Semibold"/>
              </a:rPr>
              <a:t>"</a:t>
            </a:r>
            <a:r>
              <a:rPr lang="en-GB" sz="2000" kern="0" spc="-112">
                <a:solidFill>
                  <a:srgbClr val="000000"/>
                </a:solidFill>
                <a:latin typeface="Consolas" panose="020B0609020204030204" pitchFamily="49" charset="0"/>
                <a:cs typeface="Segoe UI Semibold"/>
                <a:sym typeface="Segoe UI Semibold"/>
              </a:rPr>
              <a:t>: </a:t>
            </a:r>
            <a:r>
              <a:rPr lang="en-GB" sz="2000" kern="0" spc="-112">
                <a:solidFill>
                  <a:srgbClr val="09885A"/>
                </a:solidFill>
                <a:latin typeface="Consolas" panose="020B0609020204030204" pitchFamily="49" charset="0"/>
                <a:cs typeface="Segoe UI Semibold"/>
                <a:sym typeface="Segoe UI Semibold"/>
              </a:rPr>
              <a:t>3</a:t>
            </a:r>
            <a:r>
              <a:rPr lang="en-GB" sz="2000" kern="0" spc="-112">
                <a:solidFill>
                  <a:srgbClr val="000000"/>
                </a:solidFill>
                <a:latin typeface="Consolas" panose="020B0609020204030204" pitchFamily="49" charset="0"/>
                <a:cs typeface="Segoe UI Semibold"/>
                <a:sym typeface="Segoe UI Semibold"/>
              </a:rPr>
              <a:t>,</a:t>
            </a:r>
          </a:p>
          <a:p>
            <a:pPr defTabSz="412667" hangingPunct="0"/>
            <a:r>
              <a:rPr lang="en-GB" sz="2000" kern="0" spc="-112">
                <a:solidFill>
                  <a:srgbClr val="A31515"/>
                </a:solidFill>
                <a:latin typeface="Consolas" panose="020B0609020204030204" pitchFamily="49" charset="0"/>
                <a:cs typeface="Segoe UI Semibold"/>
                <a:sym typeface="Segoe UI Semibold"/>
              </a:rPr>
              <a:t>"</a:t>
            </a:r>
            <a:r>
              <a:rPr lang="en-GB" sz="2000" kern="0" spc="-112" err="1">
                <a:solidFill>
                  <a:srgbClr val="A31515"/>
                </a:solidFill>
                <a:latin typeface="Consolas" panose="020B0609020204030204" pitchFamily="49" charset="0"/>
                <a:cs typeface="Segoe UI Semibold"/>
                <a:sym typeface="Segoe UI Semibold"/>
              </a:rPr>
              <a:t>EventEnqueuedUtcTime</a:t>
            </a:r>
            <a:r>
              <a:rPr lang="en-GB" sz="2000" kern="0" spc="-112">
                <a:solidFill>
                  <a:srgbClr val="A31515"/>
                </a:solidFill>
                <a:latin typeface="Consolas" panose="020B0609020204030204" pitchFamily="49" charset="0"/>
                <a:cs typeface="Segoe UI Semibold"/>
                <a:sym typeface="Segoe UI Semibold"/>
              </a:rPr>
              <a:t>"</a:t>
            </a:r>
            <a:r>
              <a:rPr lang="en-GB" sz="2000" kern="0" spc="-112">
                <a:solidFill>
                  <a:srgbClr val="000000"/>
                </a:solidFill>
                <a:latin typeface="Consolas" panose="020B0609020204030204" pitchFamily="49" charset="0"/>
                <a:cs typeface="Segoe UI Semibold"/>
                <a:sym typeface="Segoe UI Semibold"/>
              </a:rPr>
              <a:t>: </a:t>
            </a:r>
            <a:r>
              <a:rPr lang="en-GB" sz="2000" kern="0" spc="-112">
                <a:solidFill>
                  <a:srgbClr val="0451A5"/>
                </a:solidFill>
                <a:latin typeface="Consolas" panose="020B0609020204030204" pitchFamily="49" charset="0"/>
                <a:cs typeface="Segoe UI Semibold"/>
                <a:sym typeface="Segoe UI Semibold"/>
              </a:rPr>
              <a:t>"2</a:t>
            </a:r>
          </a:p>
          <a:p>
            <a:pPr defTabSz="412667" hangingPunct="0"/>
            <a:r>
              <a:rPr lang="en-GB" sz="2000" kern="0" spc="-112">
                <a:solidFill>
                  <a:srgbClr val="0451A5"/>
                </a:solidFill>
                <a:latin typeface="Consolas" panose="020B0609020204030204" pitchFamily="49" charset="0"/>
                <a:cs typeface="Segoe UI Semibold"/>
                <a:sym typeface="Segoe UI Semibold"/>
              </a:rPr>
              <a:t>020-08-12T13:58:08.08500Z"</a:t>
            </a:r>
            <a:endParaRPr lang="en-GB" sz="2000" kern="0" spc="-112">
              <a:solidFill>
                <a:srgbClr val="000000"/>
              </a:solidFill>
              <a:latin typeface="Consolas" panose="020B0609020204030204" pitchFamily="49" charset="0"/>
              <a:cs typeface="Segoe UI Semibold"/>
              <a:sym typeface="Segoe UI Semibold"/>
            </a:endParaRPr>
          </a:p>
        </p:txBody>
      </p:sp>
      <p:pic>
        <p:nvPicPr>
          <p:cNvPr id="9" name="Picture 8">
            <a:extLst>
              <a:ext uri="{FF2B5EF4-FFF2-40B4-BE49-F238E27FC236}">
                <a16:creationId xmlns:a16="http://schemas.microsoft.com/office/drawing/2014/main" id="{1AC1C0FA-6ED5-433B-A625-ACEA9B556202}"/>
              </a:ext>
            </a:extLst>
          </p:cNvPr>
          <p:cNvPicPr>
            <a:picLocks noChangeAspect="1"/>
          </p:cNvPicPr>
          <p:nvPr/>
        </p:nvPicPr>
        <p:blipFill>
          <a:blip r:embed="rId3"/>
          <a:stretch>
            <a:fillRect/>
          </a:stretch>
        </p:blipFill>
        <p:spPr>
          <a:xfrm>
            <a:off x="8651048" y="2976739"/>
            <a:ext cx="2872189" cy="1452765"/>
          </a:xfrm>
          <a:prstGeom prst="rect">
            <a:avLst/>
          </a:prstGeom>
        </p:spPr>
      </p:pic>
      <p:graphicFrame>
        <p:nvGraphicFramePr>
          <p:cNvPr id="20" name="Table 4">
            <a:extLst>
              <a:ext uri="{FF2B5EF4-FFF2-40B4-BE49-F238E27FC236}">
                <a16:creationId xmlns:a16="http://schemas.microsoft.com/office/drawing/2014/main" id="{0E884321-D60F-4220-A854-5A9C75CA6F8D}"/>
              </a:ext>
            </a:extLst>
          </p:cNvPr>
          <p:cNvGraphicFramePr>
            <a:graphicFrameLocks noGrp="1"/>
          </p:cNvGraphicFramePr>
          <p:nvPr/>
        </p:nvGraphicFramePr>
        <p:xfrm>
          <a:off x="4647231" y="5025114"/>
          <a:ext cx="3235970" cy="741680"/>
        </p:xfrm>
        <a:graphic>
          <a:graphicData uri="http://schemas.openxmlformats.org/drawingml/2006/table">
            <a:tbl>
              <a:tblPr bandRow="1">
                <a:tableStyleId>{5202B0CA-FC54-4496-8BCA-5EF66A818D29}</a:tableStyleId>
              </a:tblPr>
              <a:tblGrid>
                <a:gridCol w="1617985">
                  <a:extLst>
                    <a:ext uri="{9D8B030D-6E8A-4147-A177-3AD203B41FA5}">
                      <a16:colId xmlns:a16="http://schemas.microsoft.com/office/drawing/2014/main" val="2116538485"/>
                    </a:ext>
                  </a:extLst>
                </a:gridCol>
                <a:gridCol w="1617985">
                  <a:extLst>
                    <a:ext uri="{9D8B030D-6E8A-4147-A177-3AD203B41FA5}">
                      <a16:colId xmlns:a16="http://schemas.microsoft.com/office/drawing/2014/main" val="1923656529"/>
                    </a:ext>
                  </a:extLst>
                </a:gridCol>
              </a:tblGrid>
              <a:tr h="370840">
                <a:tc>
                  <a:txBody>
                    <a:bodyPr/>
                    <a:lstStyle/>
                    <a:p>
                      <a:r>
                        <a:rPr lang="fr-FR" sz="1400" err="1">
                          <a:solidFill>
                            <a:schemeClr val="bg2"/>
                          </a:solidFill>
                          <a:latin typeface="Consolas" panose="020B0609020204030204" pitchFamily="49" charset="0"/>
                        </a:rPr>
                        <a:t>Weather</a:t>
                      </a:r>
                      <a:endParaRPr lang="en-GB" sz="1400">
                        <a:solidFill>
                          <a:schemeClr val="bg2"/>
                        </a:solidFill>
                        <a:latin typeface="Consolas" panose="020B0609020204030204" pitchFamily="49" charset="0"/>
                      </a:endParaRPr>
                    </a:p>
                  </a:txBody>
                  <a:tcPr/>
                </a:tc>
                <a:tc>
                  <a:txBody>
                    <a:bodyPr/>
                    <a:lstStyle/>
                    <a:p>
                      <a:r>
                        <a:rPr lang="fr-FR" sz="1400">
                          <a:solidFill>
                            <a:schemeClr val="bg2"/>
                          </a:solidFill>
                          <a:latin typeface="Consolas" panose="020B0609020204030204" pitchFamily="49" charset="0"/>
                        </a:rPr>
                        <a:t>Sunny</a:t>
                      </a:r>
                      <a:endParaRPr lang="en-GB" sz="1400">
                        <a:solidFill>
                          <a:schemeClr val="bg2"/>
                        </a:solidFill>
                        <a:latin typeface="Consolas" panose="020B0609020204030204" pitchFamily="49" charset="0"/>
                      </a:endParaRPr>
                    </a:p>
                  </a:txBody>
                  <a:tcPr/>
                </a:tc>
                <a:extLst>
                  <a:ext uri="{0D108BD9-81ED-4DB2-BD59-A6C34878D82A}">
                    <a16:rowId xmlns:a16="http://schemas.microsoft.com/office/drawing/2014/main" val="1209962052"/>
                  </a:ext>
                </a:extLst>
              </a:tr>
              <a:tr h="370840">
                <a:tc>
                  <a:txBody>
                    <a:bodyPr/>
                    <a:lstStyle/>
                    <a:p>
                      <a:pPr marL="0" marR="0" lvl="0" indent="0" algn="ctr" defTabSz="412667" eaLnBrk="1" fontAlgn="auto" latinLnBrk="0" hangingPunct="1">
                        <a:lnSpc>
                          <a:spcPct val="100000"/>
                        </a:lnSpc>
                        <a:spcBef>
                          <a:spcPts val="0"/>
                        </a:spcBef>
                        <a:spcAft>
                          <a:spcPts val="0"/>
                        </a:spcAft>
                        <a:buClrTx/>
                        <a:buSzTx/>
                        <a:buFontTx/>
                        <a:buNone/>
                        <a:tabLst/>
                        <a:defRPr/>
                      </a:pPr>
                      <a:r>
                        <a:rPr lang="fr-FR" sz="1400">
                          <a:solidFill>
                            <a:schemeClr val="bg2"/>
                          </a:solidFill>
                          <a:latin typeface="Consolas" panose="020B0609020204030204" pitchFamily="49" charset="0"/>
                        </a:rPr>
                        <a:t>Wind (km/h</a:t>
                      </a:r>
                      <a:r>
                        <a:rPr lang="en-GB" sz="1400">
                          <a:solidFill>
                            <a:schemeClr val="bg2"/>
                          </a:solidFill>
                          <a:latin typeface="Consolas" panose="020B0609020204030204" pitchFamily="49" charset="0"/>
                        </a:rPr>
                        <a:t>)</a:t>
                      </a:r>
                    </a:p>
                  </a:txBody>
                  <a:tcPr/>
                </a:tc>
                <a:tc>
                  <a:txBody>
                    <a:bodyPr/>
                    <a:lstStyle/>
                    <a:p>
                      <a:r>
                        <a:rPr lang="fr-FR" sz="1400">
                          <a:solidFill>
                            <a:schemeClr val="bg2"/>
                          </a:solidFill>
                          <a:latin typeface="Consolas" panose="020B0609020204030204" pitchFamily="49" charset="0"/>
                        </a:rPr>
                        <a:t>28</a:t>
                      </a:r>
                      <a:endParaRPr lang="en-GB" sz="1400">
                        <a:solidFill>
                          <a:schemeClr val="bg2"/>
                        </a:solidFill>
                        <a:latin typeface="Consolas" panose="020B0609020204030204" pitchFamily="49" charset="0"/>
                      </a:endParaRPr>
                    </a:p>
                  </a:txBody>
                  <a:tcPr/>
                </a:tc>
                <a:extLst>
                  <a:ext uri="{0D108BD9-81ED-4DB2-BD59-A6C34878D82A}">
                    <a16:rowId xmlns:a16="http://schemas.microsoft.com/office/drawing/2014/main" val="1797266744"/>
                  </a:ext>
                </a:extLst>
              </a:tr>
            </a:tbl>
          </a:graphicData>
        </a:graphic>
      </p:graphicFrame>
    </p:spTree>
    <p:extLst>
      <p:ext uri="{BB962C8B-B14F-4D97-AF65-F5344CB8AC3E}">
        <p14:creationId xmlns:p14="http://schemas.microsoft.com/office/powerpoint/2010/main" val="57859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7" grpId="0" animBg="1"/>
      <p:bldP spid="18" grpId="0" animBg="1"/>
      <p:bldP spid="19" grpId="0" animBg="1"/>
      <p:bldP spid="6"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19BB-71D1-4444-8A63-AF9E5A8B531B}"/>
              </a:ext>
            </a:extLst>
          </p:cNvPr>
          <p:cNvSpPr>
            <a:spLocks noGrp="1"/>
          </p:cNvSpPr>
          <p:nvPr>
            <p:ph type="title"/>
          </p:nvPr>
        </p:nvSpPr>
        <p:spPr>
          <a:xfrm>
            <a:off x="273223" y="427829"/>
            <a:ext cx="12190271" cy="824194"/>
          </a:xfrm>
        </p:spPr>
        <p:txBody>
          <a:bodyPr/>
          <a:lstStyle/>
          <a:p>
            <a:r>
              <a:rPr lang="en-US" dirty="0"/>
              <a:t>IoT Hub Message Routing and Message Enrichments</a:t>
            </a:r>
          </a:p>
        </p:txBody>
      </p:sp>
      <p:pic>
        <p:nvPicPr>
          <p:cNvPr id="3" name="Picture 2">
            <a:extLst>
              <a:ext uri="{FF2B5EF4-FFF2-40B4-BE49-F238E27FC236}">
                <a16:creationId xmlns:a16="http://schemas.microsoft.com/office/drawing/2014/main" id="{C712BB64-A76D-411D-93F2-4120270980FA}"/>
              </a:ext>
            </a:extLst>
          </p:cNvPr>
          <p:cNvPicPr>
            <a:picLocks noChangeAspect="1"/>
          </p:cNvPicPr>
          <p:nvPr/>
        </p:nvPicPr>
        <p:blipFill>
          <a:blip r:embed="rId3"/>
          <a:stretch>
            <a:fillRect/>
          </a:stretch>
        </p:blipFill>
        <p:spPr>
          <a:xfrm>
            <a:off x="177420" y="1083916"/>
            <a:ext cx="8844076" cy="4834435"/>
          </a:xfrm>
          <a:prstGeom prst="rect">
            <a:avLst/>
          </a:prstGeom>
        </p:spPr>
      </p:pic>
      <p:sp>
        <p:nvSpPr>
          <p:cNvPr id="5" name="TextBox 4">
            <a:extLst>
              <a:ext uri="{FF2B5EF4-FFF2-40B4-BE49-F238E27FC236}">
                <a16:creationId xmlns:a16="http://schemas.microsoft.com/office/drawing/2014/main" id="{1828ABF0-E1C4-4C1B-9DF3-4F378A45F82B}"/>
              </a:ext>
            </a:extLst>
          </p:cNvPr>
          <p:cNvSpPr txBox="1"/>
          <p:nvPr/>
        </p:nvSpPr>
        <p:spPr>
          <a:xfrm>
            <a:off x="9200170" y="1745726"/>
            <a:ext cx="2635035" cy="2221062"/>
          </a:xfrm>
          <a:prstGeom prst="rect">
            <a:avLst/>
          </a:prstGeom>
          <a:noFill/>
        </p:spPr>
        <p:txBody>
          <a:bodyPr wrap="square" lIns="182854" tIns="146284" rIns="182854" bIns="146284" rtlCol="0">
            <a:spAutoFit/>
          </a:bodyPr>
          <a:lstStyle/>
          <a:p>
            <a:pPr defTabSz="914367">
              <a:lnSpc>
                <a:spcPct val="90000"/>
              </a:lnSpc>
              <a:spcAft>
                <a:spcPts val="600"/>
              </a:spcAft>
            </a:pPr>
            <a:r>
              <a:rPr lang="en-US" sz="20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Enrichment Values supported</a:t>
            </a:r>
          </a:p>
          <a:p>
            <a:pPr marL="342834" indent="-342834" defTabSz="914367">
              <a:lnSpc>
                <a:spcPct val="90000"/>
              </a:lnSpc>
              <a:spcAft>
                <a:spcPts val="600"/>
              </a:spcAft>
              <a:buFont typeface="Arial" panose="020B0604020202020204" pitchFamily="34" charset="0"/>
              <a:buChar char="•"/>
            </a:pPr>
            <a:r>
              <a:rPr lang="en-US" sz="20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Device Twin tags, properties</a:t>
            </a:r>
          </a:p>
          <a:p>
            <a:pPr marL="342834" indent="-342834" defTabSz="914367">
              <a:lnSpc>
                <a:spcPct val="90000"/>
              </a:lnSpc>
              <a:spcAft>
                <a:spcPts val="600"/>
              </a:spcAft>
              <a:buFont typeface="Arial" panose="020B0604020202020204" pitchFamily="34" charset="0"/>
              <a:buChar char="•"/>
            </a:pPr>
            <a:r>
              <a:rPr lang="en-US" sz="20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IoT Hub name</a:t>
            </a:r>
          </a:p>
          <a:p>
            <a:pPr marL="342834" indent="-342834" defTabSz="914367">
              <a:lnSpc>
                <a:spcPct val="90000"/>
              </a:lnSpc>
              <a:spcAft>
                <a:spcPts val="600"/>
              </a:spcAft>
              <a:buFont typeface="Arial" panose="020B0604020202020204" pitchFamily="34" charset="0"/>
              <a:buChar char="•"/>
            </a:pPr>
            <a:r>
              <a:rPr lang="en-US" sz="20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Static string</a:t>
            </a:r>
            <a:endParaRPr lang="en-US" sz="2000" dirty="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196387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FB9E-173D-42F3-BF84-EE132C2D97CA}"/>
              </a:ext>
            </a:extLst>
          </p:cNvPr>
          <p:cNvSpPr>
            <a:spLocks noGrp="1"/>
          </p:cNvSpPr>
          <p:nvPr>
            <p:ph type="title"/>
          </p:nvPr>
        </p:nvSpPr>
        <p:spPr/>
        <p:txBody>
          <a:bodyPr/>
          <a:lstStyle/>
          <a:p>
            <a:r>
              <a:rPr lang="en-US"/>
              <a:t>Serverless Integration</a:t>
            </a:r>
          </a:p>
        </p:txBody>
      </p:sp>
      <p:pic>
        <p:nvPicPr>
          <p:cNvPr id="3" name="Picture 2">
            <a:extLst>
              <a:ext uri="{FF2B5EF4-FFF2-40B4-BE49-F238E27FC236}">
                <a16:creationId xmlns:a16="http://schemas.microsoft.com/office/drawing/2014/main" id="{01ED40C4-C00D-4D4A-96CF-2504A5BBF0A9}"/>
              </a:ext>
            </a:extLst>
          </p:cNvPr>
          <p:cNvPicPr>
            <a:picLocks noChangeAspect="1"/>
          </p:cNvPicPr>
          <p:nvPr/>
        </p:nvPicPr>
        <p:blipFill>
          <a:blip r:embed="rId3"/>
          <a:stretch>
            <a:fillRect/>
          </a:stretch>
        </p:blipFill>
        <p:spPr>
          <a:xfrm>
            <a:off x="455980" y="1460188"/>
            <a:ext cx="6950934" cy="4598873"/>
          </a:xfrm>
          <a:prstGeom prst="rect">
            <a:avLst/>
          </a:prstGeom>
        </p:spPr>
      </p:pic>
      <p:sp>
        <p:nvSpPr>
          <p:cNvPr id="5" name="TextBox 4">
            <a:extLst>
              <a:ext uri="{FF2B5EF4-FFF2-40B4-BE49-F238E27FC236}">
                <a16:creationId xmlns:a16="http://schemas.microsoft.com/office/drawing/2014/main" id="{9680D9DA-871E-4404-A36F-544B0D4FF2DB}"/>
              </a:ext>
            </a:extLst>
          </p:cNvPr>
          <p:cNvSpPr txBox="1"/>
          <p:nvPr/>
        </p:nvSpPr>
        <p:spPr>
          <a:xfrm>
            <a:off x="7558528" y="1977017"/>
            <a:ext cx="4451899" cy="1938589"/>
          </a:xfrm>
          <a:prstGeom prst="rect">
            <a:avLst/>
          </a:prstGeom>
          <a:noFill/>
        </p:spPr>
        <p:txBody>
          <a:bodyPr wrap="square" lIns="182854" tIns="146284" rIns="182854" bIns="146284" rtlCol="0">
            <a:spAutoFit/>
          </a:bodyPr>
          <a:lstStyle/>
          <a:p>
            <a:pPr defTabSz="914367">
              <a:lnSpc>
                <a:spcPct val="90000"/>
              </a:lnSpc>
              <a:spcAft>
                <a:spcPts val="6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Events supported:</a:t>
            </a:r>
          </a:p>
          <a:p>
            <a:pPr marL="342834" indent="-342834" defTabSz="914367">
              <a:lnSpc>
                <a:spcPct val="90000"/>
              </a:lnSpc>
              <a:spcAft>
                <a:spcPts val="600"/>
              </a:spcAft>
              <a:buFont typeface="Arial" panose="020B0604020202020204" pitchFamily="34" charset="0"/>
              <a:buChar char="•"/>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Device Telemetry </a:t>
            </a:r>
          </a:p>
          <a:p>
            <a:pPr marL="342834" indent="-342834" defTabSz="914367">
              <a:lnSpc>
                <a:spcPct val="90000"/>
              </a:lnSpc>
              <a:spcAft>
                <a:spcPts val="600"/>
              </a:spcAft>
              <a:buFont typeface="Arial" panose="020B0604020202020204" pitchFamily="34" charset="0"/>
              <a:buChar char="•"/>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Device Created/Deleted Events</a:t>
            </a:r>
          </a:p>
          <a:p>
            <a:pPr marL="342834" indent="-342834" defTabSz="914367">
              <a:lnSpc>
                <a:spcPct val="90000"/>
              </a:lnSpc>
              <a:spcAft>
                <a:spcPts val="600"/>
              </a:spcAft>
              <a:buFont typeface="Arial" panose="020B0604020202020204" pitchFamily="34" charset="0"/>
              <a:buChar char="•"/>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Device Connected/Disconnected Events</a:t>
            </a:r>
            <a:endParaRPr lang="en-US" sz="200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29369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52825544-41C4-49AE-BEA0-8576D685821A}"/>
              </a:ext>
            </a:extLst>
          </p:cNvPr>
          <p:cNvSpPr/>
          <p:nvPr/>
        </p:nvSpPr>
        <p:spPr bwMode="auto">
          <a:xfrm>
            <a:off x="-1" y="0"/>
            <a:ext cx="12172256" cy="6858000"/>
          </a:xfrm>
          <a:prstGeom prst="ellipse">
            <a:avLst/>
          </a:prstGeom>
          <a:gradFill flip="none" rotWithShape="1">
            <a:gsLst>
              <a:gs pos="0">
                <a:schemeClr val="tx2">
                  <a:lumMod val="50000"/>
                  <a:alpha val="80000"/>
                </a:schemeClr>
              </a:gs>
              <a:gs pos="90000">
                <a:schemeClr val="tx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5D85924-5F55-4239-B031-6CDFB4BCCE28}"/>
              </a:ext>
            </a:extLst>
          </p:cNvPr>
          <p:cNvSpPr>
            <a:spLocks noGrp="1"/>
          </p:cNvSpPr>
          <p:nvPr>
            <p:ph type="title"/>
          </p:nvPr>
        </p:nvSpPr>
        <p:spPr>
          <a:xfrm>
            <a:off x="455996" y="2250947"/>
            <a:ext cx="6869144" cy="883407"/>
          </a:xfrm>
        </p:spPr>
        <p:txBody>
          <a:bodyPr vert="horz" wrap="square" lIns="0" tIns="0" rIns="0" bIns="0" rtlCol="0" anchor="t">
            <a:noAutofit/>
          </a:bodyPr>
          <a:lstStyle/>
          <a:p>
            <a:pPr>
              <a:lnSpc>
                <a:spcPct val="100000"/>
              </a:lnSpc>
            </a:pPr>
            <a:r>
              <a:rPr lang="en-US" sz="3200" dirty="0">
                <a:solidFill>
                  <a:schemeClr val="accent5"/>
                </a:solidFill>
              </a:rPr>
              <a:t>NEW: Device Update </a:t>
            </a:r>
            <a:br>
              <a:rPr lang="en-US" sz="3200" dirty="0">
                <a:solidFill>
                  <a:schemeClr val="accent5"/>
                </a:solidFill>
              </a:rPr>
            </a:br>
            <a:r>
              <a:rPr lang="en-US" sz="3200" dirty="0">
                <a:solidFill>
                  <a:schemeClr val="bg1"/>
                </a:solidFill>
              </a:rPr>
              <a:t>for IoT Hub</a:t>
            </a:r>
            <a:endParaRPr lang="en-US" sz="2800" dirty="0">
              <a:solidFill>
                <a:schemeClr val="bg1"/>
              </a:solidFill>
            </a:endParaRPr>
          </a:p>
        </p:txBody>
      </p:sp>
      <p:sp>
        <p:nvSpPr>
          <p:cNvPr id="5" name="Rectangle 4">
            <a:extLst>
              <a:ext uri="{FF2B5EF4-FFF2-40B4-BE49-F238E27FC236}">
                <a16:creationId xmlns:a16="http://schemas.microsoft.com/office/drawing/2014/main" id="{AAF07187-7741-42D0-A6E6-9B7A4ED0658D}"/>
              </a:ext>
            </a:extLst>
          </p:cNvPr>
          <p:cNvSpPr/>
          <p:nvPr/>
        </p:nvSpPr>
        <p:spPr>
          <a:xfrm>
            <a:off x="467719" y="3723647"/>
            <a:ext cx="6200814" cy="923330"/>
          </a:xfrm>
          <a:prstGeom prst="rect">
            <a:avLst/>
          </a:prstGeom>
        </p:spPr>
        <p:txBody>
          <a:bodyPr wrap="square" lIns="0" tIns="0" rIns="0" bIns="0">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is an end-to-end platform for publishing, distributing, and managing </a:t>
            </a:r>
            <a:r>
              <a:rPr kumimoji="0" lang="en-US" sz="2000" b="0" i="0" u="none" strike="noStrike" kern="1200" cap="none" spc="0" normalizeH="0" baseline="0" noProof="0">
                <a:ln>
                  <a:noFill/>
                </a:ln>
                <a:solidFill>
                  <a:srgbClr val="50E6FF"/>
                </a:solidFill>
                <a:effectLst/>
                <a:uLnTx/>
                <a:uFillTx/>
                <a:latin typeface="Segoe UI Semibold"/>
                <a:ea typeface="+mn-ea"/>
                <a:cs typeface="Times New Roman" panose="02020603050405020304" pitchFamily="18" charset="0"/>
              </a:rPr>
              <a:t>over-the-air updates for IoT devices</a:t>
            </a:r>
            <a:r>
              <a:rPr kumimoji="0" lang="en-US" sz="20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 – from tiny sensors to gateway-level modules</a:t>
            </a:r>
          </a:p>
        </p:txBody>
      </p:sp>
      <p:pic>
        <p:nvPicPr>
          <p:cNvPr id="9" name="Graphic 8">
            <a:extLst>
              <a:ext uri="{FF2B5EF4-FFF2-40B4-BE49-F238E27FC236}">
                <a16:creationId xmlns:a16="http://schemas.microsoft.com/office/drawing/2014/main" id="{E6E82D12-5268-48A8-98C5-56B5582846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2657" y="1922955"/>
            <a:ext cx="3012081" cy="3012090"/>
          </a:xfrm>
          <a:prstGeom prst="rect">
            <a:avLst/>
          </a:prstGeom>
        </p:spPr>
      </p:pic>
      <p:cxnSp>
        <p:nvCxnSpPr>
          <p:cNvPr id="11" name="Straight Connector 10">
            <a:extLst>
              <a:ext uri="{FF2B5EF4-FFF2-40B4-BE49-F238E27FC236}">
                <a16:creationId xmlns:a16="http://schemas.microsoft.com/office/drawing/2014/main" id="{B8E219C8-D7C0-444C-8A3B-7B04ECF181C8}"/>
              </a:ext>
            </a:extLst>
          </p:cNvPr>
          <p:cNvCxnSpPr>
            <a:cxnSpLocks/>
          </p:cNvCxnSpPr>
          <p:nvPr/>
        </p:nvCxnSpPr>
        <p:spPr>
          <a:xfrm>
            <a:off x="455613" y="3429000"/>
            <a:ext cx="7075487" cy="0"/>
          </a:xfrm>
          <a:prstGeom prst="line">
            <a:avLst/>
          </a:prstGeom>
          <a:ln>
            <a:gradFill flip="none" rotWithShape="1">
              <a:gsLst>
                <a:gs pos="0">
                  <a:schemeClr val="accent5"/>
                </a:gs>
                <a:gs pos="100000">
                  <a:schemeClr val="tx2"/>
                </a:gs>
              </a:gsLst>
              <a:lin ang="10800000" scaled="1"/>
              <a:tileRect/>
            </a:gradFill>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30765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5"/>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9"/>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CCA3C78-60DD-4EDC-9845-69443508048F}"/>
              </a:ext>
            </a:extLst>
          </p:cNvPr>
          <p:cNvSpPr/>
          <p:nvPr/>
        </p:nvSpPr>
        <p:spPr bwMode="auto">
          <a:xfrm>
            <a:off x="-1" y="0"/>
            <a:ext cx="12172256" cy="6858000"/>
          </a:xfrm>
          <a:prstGeom prst="ellipse">
            <a:avLst/>
          </a:prstGeom>
          <a:gradFill flip="none" rotWithShape="1">
            <a:gsLst>
              <a:gs pos="0">
                <a:schemeClr val="tx2">
                  <a:lumMod val="50000"/>
                  <a:alpha val="80000"/>
                </a:schemeClr>
              </a:gs>
              <a:gs pos="90000">
                <a:schemeClr val="tx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90C7C5A-22BC-435F-ABB1-994B44A2D967}"/>
              </a:ext>
            </a:extLst>
          </p:cNvPr>
          <p:cNvSpPr>
            <a:spLocks noGrp="1"/>
          </p:cNvSpPr>
          <p:nvPr>
            <p:ph type="title"/>
          </p:nvPr>
        </p:nvSpPr>
        <p:spPr>
          <a:xfrm>
            <a:off x="455995" y="620428"/>
            <a:ext cx="11306469" cy="403137"/>
          </a:xfrm>
        </p:spPr>
        <p:txBody>
          <a:bodyPr vert="horz" wrap="square" lIns="0" tIns="0" rIns="0" bIns="0" rtlCol="0" anchor="t">
            <a:noAutofit/>
          </a:bodyPr>
          <a:lstStyle/>
          <a:p>
            <a:r>
              <a:rPr lang="en-US" sz="3200" dirty="0">
                <a:solidFill>
                  <a:schemeClr val="accent5"/>
                </a:solidFill>
              </a:rPr>
              <a:t>Device Update for IoT Hub Robust features </a:t>
            </a:r>
            <a:br>
              <a:rPr lang="en-US" sz="3200" dirty="0">
                <a:solidFill>
                  <a:schemeClr val="bg1"/>
                </a:solidFill>
              </a:rPr>
            </a:br>
            <a:r>
              <a:rPr lang="en-US" sz="3200" dirty="0">
                <a:solidFill>
                  <a:schemeClr val="bg1"/>
                </a:solidFill>
              </a:rPr>
              <a:t>for every IoT ecosystem</a:t>
            </a:r>
          </a:p>
        </p:txBody>
      </p:sp>
      <p:grpSp>
        <p:nvGrpSpPr>
          <p:cNvPr id="21" name="Group 20">
            <a:extLst>
              <a:ext uri="{FF2B5EF4-FFF2-40B4-BE49-F238E27FC236}">
                <a16:creationId xmlns:a16="http://schemas.microsoft.com/office/drawing/2014/main" id="{0AA14418-788A-40F7-8B69-492435891D3A}"/>
              </a:ext>
            </a:extLst>
          </p:cNvPr>
          <p:cNvGrpSpPr/>
          <p:nvPr/>
        </p:nvGrpSpPr>
        <p:grpSpPr>
          <a:xfrm>
            <a:off x="455612" y="2026526"/>
            <a:ext cx="11280775" cy="1629050"/>
            <a:chOff x="455612" y="2026526"/>
            <a:chExt cx="11280775" cy="1629050"/>
          </a:xfrm>
        </p:grpSpPr>
        <p:sp>
          <p:nvSpPr>
            <p:cNvPr id="8" name="Title 1">
              <a:extLst>
                <a:ext uri="{FF2B5EF4-FFF2-40B4-BE49-F238E27FC236}">
                  <a16:creationId xmlns:a16="http://schemas.microsoft.com/office/drawing/2014/main" id="{AC7E991B-2273-43E0-A54E-2B43AE13AB98}"/>
                </a:ext>
              </a:extLst>
            </p:cNvPr>
            <p:cNvSpPr txBox="1">
              <a:spLocks/>
            </p:cNvSpPr>
            <p:nvPr/>
          </p:nvSpPr>
          <p:spPr>
            <a:xfrm>
              <a:off x="455613" y="2732246"/>
              <a:ext cx="3711653"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a:rPr>
                <a:t>APIs </a:t>
              </a:r>
              <a:r>
                <a:rPr kumimoji="0" lang="en-US" sz="2000" b="0" i="0" u="none" strike="noStrike" kern="1200" cap="none" spc="0" normalizeH="0" baseline="0" noProof="0">
                  <a:ln>
                    <a:noFill/>
                  </a:ln>
                  <a:solidFill>
                    <a:srgbClr val="FFFFFF"/>
                  </a:solidFill>
                  <a:effectLst/>
                  <a:uLnTx/>
                  <a:uFillTx/>
                  <a:latin typeface="Segoe UI"/>
                  <a:ea typeface="+mn-ea"/>
                  <a:cs typeface="Segoe UI"/>
                </a:rPr>
                <a:t>make it easy to build your own portals and clients</a:t>
              </a:r>
              <a:endParaRPr kumimoji="0" lang="en-US" sz="1800" b="0" i="0" u="none" strike="noStrike" kern="1200" cap="none" spc="-50" normalizeH="0" baseline="0" noProof="0">
                <a:ln w="3175">
                  <a:noFill/>
                </a:ln>
                <a:solidFill>
                  <a:srgbClr val="FFFFFF"/>
                </a:solidFill>
                <a:effectLst/>
                <a:uLnTx/>
                <a:uFillTx/>
                <a:latin typeface="Segoe UI"/>
                <a:ea typeface="+mn-ea"/>
                <a:cs typeface="Segoe UI"/>
              </a:endParaRPr>
            </a:p>
          </p:txBody>
        </p:sp>
        <p:sp>
          <p:nvSpPr>
            <p:cNvPr id="14" name="Title 1">
              <a:extLst>
                <a:ext uri="{FF2B5EF4-FFF2-40B4-BE49-F238E27FC236}">
                  <a16:creationId xmlns:a16="http://schemas.microsoft.com/office/drawing/2014/main" id="{B26AFE52-37A5-469F-A451-E37686603D83}"/>
                </a:ext>
              </a:extLst>
            </p:cNvPr>
            <p:cNvSpPr txBox="1">
              <a:spLocks/>
            </p:cNvSpPr>
            <p:nvPr/>
          </p:nvSpPr>
          <p:spPr>
            <a:xfrm>
              <a:off x="4952183" y="2732246"/>
              <a:ext cx="324695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Seamless UX Integration </a:t>
              </a: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with Azure IoT Hub</a:t>
              </a:r>
            </a:p>
          </p:txBody>
        </p:sp>
        <p:sp>
          <p:nvSpPr>
            <p:cNvPr id="15" name="Title 1">
              <a:extLst>
                <a:ext uri="{FF2B5EF4-FFF2-40B4-BE49-F238E27FC236}">
                  <a16:creationId xmlns:a16="http://schemas.microsoft.com/office/drawing/2014/main" id="{BA934765-9780-449F-B589-89740D6DB0CB}"/>
                </a:ext>
              </a:extLst>
            </p:cNvPr>
            <p:cNvSpPr txBox="1">
              <a:spLocks/>
            </p:cNvSpPr>
            <p:nvPr/>
          </p:nvSpPr>
          <p:spPr>
            <a:xfrm>
              <a:off x="8678338" y="2732246"/>
              <a:ext cx="3058049"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Broad support </a:t>
              </a: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for IoT operating systems, extensible via open source</a:t>
              </a:r>
            </a:p>
          </p:txBody>
        </p:sp>
        <p:pic>
          <p:nvPicPr>
            <p:cNvPr id="5" name="Graphic 4">
              <a:extLst>
                <a:ext uri="{FF2B5EF4-FFF2-40B4-BE49-F238E27FC236}">
                  <a16:creationId xmlns:a16="http://schemas.microsoft.com/office/drawing/2014/main" id="{BA8F744F-001B-42AB-B07E-76F8C23E8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612" y="2105743"/>
              <a:ext cx="604280" cy="497642"/>
            </a:xfrm>
            <a:prstGeom prst="rect">
              <a:avLst/>
            </a:prstGeom>
          </p:spPr>
        </p:pic>
        <p:pic>
          <p:nvPicPr>
            <p:cNvPr id="18" name="Graphic 17">
              <a:extLst>
                <a:ext uri="{FF2B5EF4-FFF2-40B4-BE49-F238E27FC236}">
                  <a16:creationId xmlns:a16="http://schemas.microsoft.com/office/drawing/2014/main" id="{4AFD6009-E9EE-4E5C-AA2D-E3BB6674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2183" y="2026526"/>
              <a:ext cx="576859" cy="576859"/>
            </a:xfrm>
            <a:prstGeom prst="rect">
              <a:avLst/>
            </a:prstGeom>
          </p:spPr>
        </p:pic>
        <p:pic>
          <p:nvPicPr>
            <p:cNvPr id="6" name="Graphic 5">
              <a:extLst>
                <a:ext uri="{FF2B5EF4-FFF2-40B4-BE49-F238E27FC236}">
                  <a16:creationId xmlns:a16="http://schemas.microsoft.com/office/drawing/2014/main" id="{EE4B2460-61C9-4E64-9875-EDD422BC95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8338" y="2026526"/>
              <a:ext cx="570407" cy="570407"/>
            </a:xfrm>
            <a:prstGeom prst="rect">
              <a:avLst/>
            </a:prstGeom>
          </p:spPr>
        </p:pic>
      </p:grpSp>
      <p:grpSp>
        <p:nvGrpSpPr>
          <p:cNvPr id="22" name="Group 21">
            <a:extLst>
              <a:ext uri="{FF2B5EF4-FFF2-40B4-BE49-F238E27FC236}">
                <a16:creationId xmlns:a16="http://schemas.microsoft.com/office/drawing/2014/main" id="{33ACF163-C999-41D2-B07D-28F1B3E25B45}"/>
              </a:ext>
            </a:extLst>
          </p:cNvPr>
          <p:cNvGrpSpPr/>
          <p:nvPr/>
        </p:nvGrpSpPr>
        <p:grpSpPr>
          <a:xfrm>
            <a:off x="455612" y="4202727"/>
            <a:ext cx="7549136" cy="2268238"/>
            <a:chOff x="455612" y="4202727"/>
            <a:chExt cx="7549136" cy="2268238"/>
          </a:xfrm>
        </p:grpSpPr>
        <p:sp>
          <p:nvSpPr>
            <p:cNvPr id="16" name="Title 1">
              <a:extLst>
                <a:ext uri="{FF2B5EF4-FFF2-40B4-BE49-F238E27FC236}">
                  <a16:creationId xmlns:a16="http://schemas.microsoft.com/office/drawing/2014/main" id="{A3FEBD17-CF65-40F4-B25E-64FC3FA172DE}"/>
                </a:ext>
              </a:extLst>
            </p:cNvPr>
            <p:cNvSpPr txBox="1">
              <a:spLocks/>
            </p:cNvSpPr>
            <p:nvPr/>
          </p:nvSpPr>
          <p:spPr>
            <a:xfrm>
              <a:off x="455612" y="4932082"/>
              <a:ext cx="3246957" cy="15388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Microsoft Connected Cache enables you to easily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a:rPr>
                <a:t>update devices downstream of a gateway </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and in</a:t>
              </a:r>
              <a:r>
                <a:rPr kumimoji="0" lang="en-US" sz="2000" b="0" i="0" u="none" strike="noStrike" kern="1200" cap="none" spc="0" normalizeH="0" baseline="0" noProof="0" dirty="0">
                  <a:ln>
                    <a:noFill/>
                  </a:ln>
                  <a:solidFill>
                    <a:srgbClr val="FFFFFF"/>
                  </a:solidFill>
                  <a:effectLst/>
                  <a:uLnTx/>
                  <a:uFillTx/>
                  <a:latin typeface="Segoe UI Semibold"/>
                  <a:ea typeface="+mn-ea"/>
                  <a:cs typeface="Segoe UI"/>
                </a:rPr>
                <a:t>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a:rPr>
                <a:t>nested topologies</a:t>
              </a:r>
            </a:p>
          </p:txBody>
        </p:sp>
        <p:sp>
          <p:nvSpPr>
            <p:cNvPr id="17" name="Title 1">
              <a:extLst>
                <a:ext uri="{FF2B5EF4-FFF2-40B4-BE49-F238E27FC236}">
                  <a16:creationId xmlns:a16="http://schemas.microsoft.com/office/drawing/2014/main" id="{5D40FB56-2517-4F1B-BF3B-6CDEB80A24F6}"/>
                </a:ext>
              </a:extLst>
            </p:cNvPr>
            <p:cNvSpPr txBox="1">
              <a:spLocks/>
            </p:cNvSpPr>
            <p:nvPr/>
          </p:nvSpPr>
          <p:spPr>
            <a:xfrm>
              <a:off x="4952183" y="4932082"/>
              <a:ext cx="3052565"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Robust</a:t>
              </a:r>
              <a:r>
                <a:rPr kumimoji="0" lang="en-US" sz="2000" b="0" i="0" u="none" strike="noStrike" kern="1200" cap="none" spc="0" normalizeH="0" baseline="0" noProof="0">
                  <a:ln>
                    <a:noFill/>
                  </a:ln>
                  <a:solidFill>
                    <a:srgbClr val="50E6FF"/>
                  </a:solidFill>
                  <a:effectLst/>
                  <a:uLnTx/>
                  <a:uFillTx/>
                  <a:latin typeface="Segoe UI Semibold"/>
                  <a:ea typeface="+mn-ea"/>
                  <a:cs typeface="Segoe UI"/>
                </a:rPr>
                <a:t> scheduling, notification, and reporting tools </a:t>
              </a:r>
              <a:r>
                <a:rPr kumimoji="0" lang="en-US" sz="2000" b="0" i="0" u="none" strike="noStrike" kern="1200" cap="none" spc="0" normalizeH="0" baseline="0" noProof="0">
                  <a:ln>
                    <a:noFill/>
                  </a:ln>
                  <a:solidFill>
                    <a:srgbClr val="FFFFFF"/>
                  </a:solidFill>
                  <a:effectLst/>
                  <a:uLnTx/>
                  <a:uFillTx/>
                  <a:latin typeface="Segoe UI"/>
                  <a:ea typeface="+mn-ea"/>
                  <a:cs typeface="Segoe UI"/>
                </a:rPr>
                <a:t>help keep you informed and in control</a:t>
              </a:r>
            </a:p>
          </p:txBody>
        </p:sp>
        <p:pic>
          <p:nvPicPr>
            <p:cNvPr id="7" name="Graphic 6">
              <a:extLst>
                <a:ext uri="{FF2B5EF4-FFF2-40B4-BE49-F238E27FC236}">
                  <a16:creationId xmlns:a16="http://schemas.microsoft.com/office/drawing/2014/main" id="{0EDD99A1-C467-4C32-84CC-27B28DC870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5612" y="4202727"/>
              <a:ext cx="665345" cy="517491"/>
            </a:xfrm>
            <a:prstGeom prst="rect">
              <a:avLst/>
            </a:prstGeom>
          </p:spPr>
        </p:pic>
        <p:pic>
          <p:nvPicPr>
            <p:cNvPr id="20" name="Graphic 19">
              <a:extLst>
                <a:ext uri="{FF2B5EF4-FFF2-40B4-BE49-F238E27FC236}">
                  <a16:creationId xmlns:a16="http://schemas.microsoft.com/office/drawing/2014/main" id="{AB4469C0-4807-459B-92F2-DDC35FB678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52183" y="4202727"/>
              <a:ext cx="614554" cy="499325"/>
            </a:xfrm>
            <a:prstGeom prst="rect">
              <a:avLst/>
            </a:prstGeom>
          </p:spPr>
        </p:pic>
      </p:grpSp>
    </p:spTree>
    <p:extLst>
      <p:ext uri="{BB962C8B-B14F-4D97-AF65-F5344CB8AC3E}">
        <p14:creationId xmlns:p14="http://schemas.microsoft.com/office/powerpoint/2010/main" val="1058426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nodeType="withEffect">
                                  <p:stCondLst>
                                    <p:cond delay="0"/>
                                  </p:stCondLst>
                                  <p:childTnLst>
                                    <p:animMotion origin="layout" path="M -3.75E-6 4.81481E-6 L -3.75E-6 0.01898 " pathEditMode="relative" rAng="0" ptsTypes="AA">
                                      <p:cBhvr>
                                        <p:cTn id="9" dur="700" spd="-100000" fill="hold"/>
                                        <p:tgtEl>
                                          <p:spTgt spid="21"/>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nodeType="withEffect">
                                  <p:stCondLst>
                                    <p:cond delay="250"/>
                                  </p:stCondLst>
                                  <p:childTnLst>
                                    <p:animMotion origin="layout" path="M 5E-6 4.44444E-6 L 5E-6 0.01898 " pathEditMode="relative" rAng="0" ptsTypes="AA">
                                      <p:cBhvr>
                                        <p:cTn id="14" dur="700" spd="-100000" fill="hold"/>
                                        <p:tgtEl>
                                          <p:spTgt spid="2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 name="Picture 152" descr="Sphere of mesh and nodes">
            <a:extLst>
              <a:ext uri="{FF2B5EF4-FFF2-40B4-BE49-F238E27FC236}">
                <a16:creationId xmlns:a16="http://schemas.microsoft.com/office/drawing/2014/main" id="{DA81C5CC-EDE9-4D13-B2DD-8D308C0D6C00}"/>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a:stretch/>
        </p:blipFill>
        <p:spPr>
          <a:xfrm>
            <a:off x="5426936" y="0"/>
            <a:ext cx="6745319" cy="6858000"/>
          </a:xfrm>
          <a:prstGeom prst="rect">
            <a:avLst/>
          </a:prstGeom>
        </p:spPr>
      </p:pic>
      <p:sp>
        <p:nvSpPr>
          <p:cNvPr id="7" name="Oval 6">
            <a:extLst>
              <a:ext uri="{FF2B5EF4-FFF2-40B4-BE49-F238E27FC236}">
                <a16:creationId xmlns:a16="http://schemas.microsoft.com/office/drawing/2014/main" id="{CB09E9E6-776E-4560-A6FA-569DC837CF93}"/>
              </a:ext>
            </a:extLst>
          </p:cNvPr>
          <p:cNvSpPr/>
          <p:nvPr/>
        </p:nvSpPr>
        <p:spPr bwMode="auto">
          <a:xfrm>
            <a:off x="-1" y="0"/>
            <a:ext cx="11189369" cy="6858000"/>
          </a:xfrm>
          <a:prstGeom prst="ellipse">
            <a:avLst/>
          </a:prstGeom>
          <a:gradFill flip="none" rotWithShape="1">
            <a:gsLst>
              <a:gs pos="0">
                <a:schemeClr val="tx2">
                  <a:lumMod val="50000"/>
                  <a:alpha val="80000"/>
                </a:schemeClr>
              </a:gs>
              <a:gs pos="90000">
                <a:schemeClr val="tx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955B71E-2142-4B84-AF3E-99785C9FB642}"/>
              </a:ext>
            </a:extLst>
          </p:cNvPr>
          <p:cNvSpPr>
            <a:spLocks noGrp="1"/>
          </p:cNvSpPr>
          <p:nvPr>
            <p:ph type="title"/>
          </p:nvPr>
        </p:nvSpPr>
        <p:spPr/>
        <p:txBody>
          <a:bodyPr vert="horz" wrap="square" lIns="0" tIns="0" rIns="0" bIns="0" rtlCol="0" anchor="t">
            <a:noAutofit/>
          </a:bodyPr>
          <a:lstStyle/>
          <a:p>
            <a:pPr>
              <a:lnSpc>
                <a:spcPct val="100000"/>
              </a:lnSpc>
            </a:pPr>
            <a:r>
              <a:rPr lang="en-US" sz="3200">
                <a:solidFill>
                  <a:schemeClr val="bg2"/>
                </a:solidFill>
              </a:rPr>
              <a:t>How </a:t>
            </a:r>
            <a:r>
              <a:rPr lang="en-US" sz="3200">
                <a:solidFill>
                  <a:schemeClr val="accent5"/>
                </a:solidFill>
              </a:rPr>
              <a:t>Device Update for IoT Hub</a:t>
            </a:r>
            <a:r>
              <a:rPr lang="en-US" sz="3200">
                <a:solidFill>
                  <a:schemeClr val="bg2"/>
                </a:solidFill>
              </a:rPr>
              <a:t> </a:t>
            </a:r>
            <a:br>
              <a:rPr lang="en-US" sz="3200">
                <a:solidFill>
                  <a:schemeClr val="bg2"/>
                </a:solidFill>
              </a:rPr>
            </a:br>
            <a:r>
              <a:rPr lang="en-US" sz="3200">
                <a:solidFill>
                  <a:schemeClr val="bg2"/>
                </a:solidFill>
              </a:rPr>
              <a:t>works in the real world</a:t>
            </a:r>
          </a:p>
        </p:txBody>
      </p:sp>
      <p:grpSp>
        <p:nvGrpSpPr>
          <p:cNvPr id="140" name="Group 139">
            <a:extLst>
              <a:ext uri="{FF2B5EF4-FFF2-40B4-BE49-F238E27FC236}">
                <a16:creationId xmlns:a16="http://schemas.microsoft.com/office/drawing/2014/main" id="{89330743-3377-43D9-B209-D43029C307C8}"/>
              </a:ext>
            </a:extLst>
          </p:cNvPr>
          <p:cNvGrpSpPr/>
          <p:nvPr/>
        </p:nvGrpSpPr>
        <p:grpSpPr>
          <a:xfrm>
            <a:off x="418970" y="4896855"/>
            <a:ext cx="962974" cy="1555996"/>
            <a:chOff x="418970" y="4896855"/>
            <a:chExt cx="962974" cy="1555996"/>
          </a:xfrm>
        </p:grpSpPr>
        <p:pic>
          <p:nvPicPr>
            <p:cNvPr id="50" name="Graphic 49">
              <a:extLst>
                <a:ext uri="{FF2B5EF4-FFF2-40B4-BE49-F238E27FC236}">
                  <a16:creationId xmlns:a16="http://schemas.microsoft.com/office/drawing/2014/main" id="{72970D36-EFDA-4474-8B2B-C720232E2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853" y="4896855"/>
              <a:ext cx="663210" cy="746112"/>
            </a:xfrm>
            <a:prstGeom prst="rect">
              <a:avLst/>
            </a:prstGeom>
          </p:spPr>
        </p:pic>
        <p:sp>
          <p:nvSpPr>
            <p:cNvPr id="51" name="Title 1">
              <a:extLst>
                <a:ext uri="{FF2B5EF4-FFF2-40B4-BE49-F238E27FC236}">
                  <a16:creationId xmlns:a16="http://schemas.microsoft.com/office/drawing/2014/main" id="{ACEB2BB3-DC29-46BF-AE6E-A91C3F5A22CC}"/>
                </a:ext>
              </a:extLst>
            </p:cNvPr>
            <p:cNvSpPr txBox="1">
              <a:spLocks/>
            </p:cNvSpPr>
            <p:nvPr/>
          </p:nvSpPr>
          <p:spPr>
            <a:xfrm>
              <a:off x="623362" y="5696562"/>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Title 1">
              <a:extLst>
                <a:ext uri="{FF2B5EF4-FFF2-40B4-BE49-F238E27FC236}">
                  <a16:creationId xmlns:a16="http://schemas.microsoft.com/office/drawing/2014/main" id="{14C67DC2-A2B8-4398-A15E-BC4297D271E2}"/>
                </a:ext>
              </a:extLst>
            </p:cNvPr>
            <p:cNvSpPr txBox="1">
              <a:spLocks/>
            </p:cNvSpPr>
            <p:nvPr/>
          </p:nvSpPr>
          <p:spPr>
            <a:xfrm>
              <a:off x="418970" y="6237407"/>
              <a:ext cx="962974"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Subscribe</a:t>
              </a:r>
              <a:endParaRPr kumimoji="0" lang="en-US" sz="1000" b="0" i="1"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154" name="Group 153">
            <a:extLst>
              <a:ext uri="{FF2B5EF4-FFF2-40B4-BE49-F238E27FC236}">
                <a16:creationId xmlns:a16="http://schemas.microsoft.com/office/drawing/2014/main" id="{6E83F0DB-01CE-4074-98B0-B56DF5A9FF0E}"/>
              </a:ext>
            </a:extLst>
          </p:cNvPr>
          <p:cNvGrpSpPr/>
          <p:nvPr/>
        </p:nvGrpSpPr>
        <p:grpSpPr>
          <a:xfrm>
            <a:off x="1221762" y="3806033"/>
            <a:ext cx="1573782" cy="2113857"/>
            <a:chOff x="1221762" y="3806033"/>
            <a:chExt cx="1573782" cy="2113857"/>
          </a:xfrm>
        </p:grpSpPr>
        <p:grpSp>
          <p:nvGrpSpPr>
            <p:cNvPr id="141" name="Group 140">
              <a:extLst>
                <a:ext uri="{FF2B5EF4-FFF2-40B4-BE49-F238E27FC236}">
                  <a16:creationId xmlns:a16="http://schemas.microsoft.com/office/drawing/2014/main" id="{700C25FD-C1BB-4CF7-B1C0-D8CC8E6D50A5}"/>
                </a:ext>
              </a:extLst>
            </p:cNvPr>
            <p:cNvGrpSpPr/>
            <p:nvPr/>
          </p:nvGrpSpPr>
          <p:grpSpPr>
            <a:xfrm>
              <a:off x="1543816" y="3806033"/>
              <a:ext cx="1251728" cy="2113857"/>
              <a:chOff x="1731129" y="3806033"/>
              <a:chExt cx="1251728" cy="2113857"/>
            </a:xfrm>
          </p:grpSpPr>
          <p:pic>
            <p:nvPicPr>
              <p:cNvPr id="61" name="Graphic 60">
                <a:extLst>
                  <a:ext uri="{FF2B5EF4-FFF2-40B4-BE49-F238E27FC236}">
                    <a16:creationId xmlns:a16="http://schemas.microsoft.com/office/drawing/2014/main" id="{5815EB87-63BB-4E8F-953D-3C856ECCFA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21687" y="4090613"/>
                <a:ext cx="870612" cy="870615"/>
              </a:xfrm>
              <a:prstGeom prst="rect">
                <a:avLst/>
              </a:prstGeom>
            </p:spPr>
          </p:pic>
          <p:sp>
            <p:nvSpPr>
              <p:cNvPr id="66" name="Title 1">
                <a:extLst>
                  <a:ext uri="{FF2B5EF4-FFF2-40B4-BE49-F238E27FC236}">
                    <a16:creationId xmlns:a16="http://schemas.microsoft.com/office/drawing/2014/main" id="{CACF8CAA-B4FA-45B9-91BC-0B13FDFBA0CC}"/>
                  </a:ext>
                </a:extLst>
              </p:cNvPr>
              <p:cNvSpPr txBox="1">
                <a:spLocks/>
              </p:cNvSpPr>
              <p:nvPr/>
            </p:nvSpPr>
            <p:spPr>
              <a:xfrm>
                <a:off x="1731129" y="3806033"/>
                <a:ext cx="1251728" cy="1615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Device Update</a:t>
                </a:r>
                <a:endParaRPr kumimoji="0" lang="en-US" sz="700" b="0" i="1"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 name="Title 1">
                <a:extLst>
                  <a:ext uri="{FF2B5EF4-FFF2-40B4-BE49-F238E27FC236}">
                    <a16:creationId xmlns:a16="http://schemas.microsoft.com/office/drawing/2014/main" id="{FAFEAD10-A132-4688-ACBB-2182AC8738C5}"/>
                  </a:ext>
                </a:extLst>
              </p:cNvPr>
              <p:cNvSpPr txBox="1">
                <a:spLocks/>
              </p:cNvSpPr>
              <p:nvPr/>
            </p:nvSpPr>
            <p:spPr>
              <a:xfrm>
                <a:off x="2079898" y="4948158"/>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8" name="Title 1">
                <a:extLst>
                  <a:ext uri="{FF2B5EF4-FFF2-40B4-BE49-F238E27FC236}">
                    <a16:creationId xmlns:a16="http://schemas.microsoft.com/office/drawing/2014/main" id="{471762E4-67AC-4E7F-8316-8C64AA66003D}"/>
                  </a:ext>
                </a:extLst>
              </p:cNvPr>
              <p:cNvSpPr txBox="1">
                <a:spLocks/>
              </p:cNvSpPr>
              <p:nvPr/>
            </p:nvSpPr>
            <p:spPr>
              <a:xfrm>
                <a:off x="2025966" y="5489003"/>
                <a:ext cx="662055"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Manage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access</a:t>
                </a:r>
                <a:endParaRPr kumimoji="0" lang="en-US" sz="1000" b="0" i="1" u="none" strike="noStrike" kern="1200" cap="none" spc="0" normalizeH="0" baseline="0" noProof="0">
                  <a:ln>
                    <a:noFill/>
                  </a:ln>
                  <a:solidFill>
                    <a:srgbClr val="FFFFFF"/>
                  </a:solidFill>
                  <a:effectLst/>
                  <a:uLnTx/>
                  <a:uFillTx/>
                  <a:latin typeface="Segoe UI"/>
                  <a:ea typeface="+mn-ea"/>
                  <a:cs typeface="Segoe UI" pitchFamily="34" charset="0"/>
                </a:endParaRPr>
              </a:p>
            </p:txBody>
          </p:sp>
        </p:grpSp>
        <p:cxnSp>
          <p:nvCxnSpPr>
            <p:cNvPr id="123" name="Straight Arrow Connector 122">
              <a:extLst>
                <a:ext uri="{FF2B5EF4-FFF2-40B4-BE49-F238E27FC236}">
                  <a16:creationId xmlns:a16="http://schemas.microsoft.com/office/drawing/2014/main" id="{1EB04B02-3B87-499B-BCD6-FBE51DB0A169}"/>
                </a:ext>
              </a:extLst>
            </p:cNvPr>
            <p:cNvCxnSpPr>
              <a:cxnSpLocks/>
            </p:cNvCxnSpPr>
            <p:nvPr/>
          </p:nvCxnSpPr>
          <p:spPr>
            <a:xfrm flipH="1">
              <a:off x="1221762" y="5221810"/>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55" name="Group 154">
            <a:extLst>
              <a:ext uri="{FF2B5EF4-FFF2-40B4-BE49-F238E27FC236}">
                <a16:creationId xmlns:a16="http://schemas.microsoft.com/office/drawing/2014/main" id="{1A77FD57-80BC-48E5-938B-720E9EC66470}"/>
              </a:ext>
            </a:extLst>
          </p:cNvPr>
          <p:cNvGrpSpPr/>
          <p:nvPr/>
        </p:nvGrpSpPr>
        <p:grpSpPr>
          <a:xfrm>
            <a:off x="2718771" y="3249676"/>
            <a:ext cx="1378780" cy="1988460"/>
            <a:chOff x="2718771" y="3249676"/>
            <a:chExt cx="1378780" cy="1988460"/>
          </a:xfrm>
        </p:grpSpPr>
        <p:grpSp>
          <p:nvGrpSpPr>
            <p:cNvPr id="142" name="Group 141">
              <a:extLst>
                <a:ext uri="{FF2B5EF4-FFF2-40B4-BE49-F238E27FC236}">
                  <a16:creationId xmlns:a16="http://schemas.microsoft.com/office/drawing/2014/main" id="{00D701CB-58CF-4FC7-B2C6-684D1F6F721F}"/>
                </a:ext>
              </a:extLst>
            </p:cNvPr>
            <p:cNvGrpSpPr/>
            <p:nvPr/>
          </p:nvGrpSpPr>
          <p:grpSpPr>
            <a:xfrm>
              <a:off x="3234213" y="3249676"/>
              <a:ext cx="863338" cy="1988460"/>
              <a:chOff x="3538629" y="3249676"/>
              <a:chExt cx="863338" cy="1988460"/>
            </a:xfrm>
          </p:grpSpPr>
          <p:sp>
            <p:nvSpPr>
              <p:cNvPr id="73" name="Title 1">
                <a:extLst>
                  <a:ext uri="{FF2B5EF4-FFF2-40B4-BE49-F238E27FC236}">
                    <a16:creationId xmlns:a16="http://schemas.microsoft.com/office/drawing/2014/main" id="{17A27745-D5B4-4A92-8A79-3A30BEE163DE}"/>
                  </a:ext>
                </a:extLst>
              </p:cNvPr>
              <p:cNvSpPr txBox="1">
                <a:spLocks/>
              </p:cNvSpPr>
              <p:nvPr/>
            </p:nvSpPr>
            <p:spPr>
              <a:xfrm>
                <a:off x="3538629" y="3249676"/>
                <a:ext cx="863338" cy="1615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IoT Hub</a:t>
                </a:r>
                <a:endParaRPr kumimoji="0" lang="en-US" sz="700" b="0" i="1"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74" name="Title 1">
                <a:extLst>
                  <a:ext uri="{FF2B5EF4-FFF2-40B4-BE49-F238E27FC236}">
                    <a16:creationId xmlns:a16="http://schemas.microsoft.com/office/drawing/2014/main" id="{E24614F3-3530-4473-9AA4-CE8FACCB5225}"/>
                  </a:ext>
                </a:extLst>
              </p:cNvPr>
              <p:cNvSpPr txBox="1">
                <a:spLocks/>
              </p:cNvSpPr>
              <p:nvPr/>
            </p:nvSpPr>
            <p:spPr>
              <a:xfrm>
                <a:off x="3693203" y="4266404"/>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5" name="Title 1">
                <a:extLst>
                  <a:ext uri="{FF2B5EF4-FFF2-40B4-BE49-F238E27FC236}">
                    <a16:creationId xmlns:a16="http://schemas.microsoft.com/office/drawing/2014/main" id="{33701451-8790-4847-AFA1-8E33B6262ACA}"/>
                  </a:ext>
                </a:extLst>
              </p:cNvPr>
              <p:cNvSpPr txBox="1">
                <a:spLocks/>
              </p:cNvSpPr>
              <p:nvPr/>
            </p:nvSpPr>
            <p:spPr>
              <a:xfrm>
                <a:off x="3622393" y="4807249"/>
                <a:ext cx="69581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Easily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connect</a:t>
                </a:r>
                <a:endParaRPr kumimoji="0" lang="en-US" sz="1000" b="0" i="1"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8" name="Graphic 71">
                <a:extLst>
                  <a:ext uri="{FF2B5EF4-FFF2-40B4-BE49-F238E27FC236}">
                    <a16:creationId xmlns:a16="http://schemas.microsoft.com/office/drawing/2014/main" id="{5264BB15-57B8-4DE4-889A-29473DA8A080}"/>
                  </a:ext>
                </a:extLst>
              </p:cNvPr>
              <p:cNvGrpSpPr/>
              <p:nvPr/>
            </p:nvGrpSpPr>
            <p:grpSpPr>
              <a:xfrm>
                <a:off x="3637854" y="3562058"/>
                <a:ext cx="664889" cy="657158"/>
                <a:chOff x="4788695" y="3185377"/>
                <a:chExt cx="963744" cy="952538"/>
              </a:xfrm>
            </p:grpSpPr>
            <p:sp>
              <p:nvSpPr>
                <p:cNvPr id="42" name="Freeform: Shape 41">
                  <a:extLst>
                    <a:ext uri="{FF2B5EF4-FFF2-40B4-BE49-F238E27FC236}">
                      <a16:creationId xmlns:a16="http://schemas.microsoft.com/office/drawing/2014/main" id="{D6F3688B-A66F-4A82-A64B-67525DA3E7B8}"/>
                    </a:ext>
                  </a:extLst>
                </p:cNvPr>
                <p:cNvSpPr/>
                <p:nvPr/>
              </p:nvSpPr>
              <p:spPr>
                <a:xfrm>
                  <a:off x="4939980" y="3314249"/>
                  <a:ext cx="666776" cy="649967"/>
                </a:xfrm>
                <a:custGeom>
                  <a:avLst/>
                  <a:gdLst>
                    <a:gd name="connsiteX0" fmla="*/ 666777 w 666776"/>
                    <a:gd name="connsiteY0" fmla="*/ 627554 h 649967"/>
                    <a:gd name="connsiteX1" fmla="*/ 481872 w 666776"/>
                    <a:gd name="connsiteY1" fmla="*/ 302571 h 649967"/>
                    <a:gd name="connsiteX2" fmla="*/ 459459 w 666776"/>
                    <a:gd name="connsiteY2" fmla="*/ 313777 h 649967"/>
                    <a:gd name="connsiteX3" fmla="*/ 476269 w 666776"/>
                    <a:gd name="connsiteY3" fmla="*/ 296968 h 649967"/>
                    <a:gd name="connsiteX4" fmla="*/ 263349 w 666776"/>
                    <a:gd name="connsiteY4" fmla="*/ 0 h 649967"/>
                    <a:gd name="connsiteX5" fmla="*/ 224127 w 666776"/>
                    <a:gd name="connsiteY5" fmla="*/ 28016 h 649967"/>
                    <a:gd name="connsiteX6" fmla="*/ 414634 w 666776"/>
                    <a:gd name="connsiteY6" fmla="*/ 291365 h 649967"/>
                    <a:gd name="connsiteX7" fmla="*/ 0 w 666776"/>
                    <a:gd name="connsiteY7" fmla="*/ 324984 h 649967"/>
                    <a:gd name="connsiteX8" fmla="*/ 5603 w 666776"/>
                    <a:gd name="connsiteY8" fmla="*/ 375412 h 649967"/>
                    <a:gd name="connsiteX9" fmla="*/ 414634 w 666776"/>
                    <a:gd name="connsiteY9" fmla="*/ 341793 h 649967"/>
                    <a:gd name="connsiteX10" fmla="*/ 280158 w 666776"/>
                    <a:gd name="connsiteY10" fmla="*/ 565920 h 649967"/>
                    <a:gd name="connsiteX11" fmla="*/ 319380 w 666776"/>
                    <a:gd name="connsiteY11" fmla="*/ 593935 h 649967"/>
                    <a:gd name="connsiteX12" fmla="*/ 459459 w 666776"/>
                    <a:gd name="connsiteY12" fmla="*/ 358603 h 649967"/>
                    <a:gd name="connsiteX13" fmla="*/ 621951 w 666776"/>
                    <a:gd name="connsiteY13" fmla="*/ 649967 h 64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776" h="649967">
                      <a:moveTo>
                        <a:pt x="666777" y="627554"/>
                      </a:moveTo>
                      <a:lnTo>
                        <a:pt x="481872" y="302571"/>
                      </a:lnTo>
                      <a:lnTo>
                        <a:pt x="459459" y="313777"/>
                      </a:lnTo>
                      <a:lnTo>
                        <a:pt x="476269" y="296968"/>
                      </a:lnTo>
                      <a:lnTo>
                        <a:pt x="263349" y="0"/>
                      </a:lnTo>
                      <a:lnTo>
                        <a:pt x="224127" y="28016"/>
                      </a:lnTo>
                      <a:lnTo>
                        <a:pt x="414634" y="291365"/>
                      </a:lnTo>
                      <a:lnTo>
                        <a:pt x="0" y="324984"/>
                      </a:lnTo>
                      <a:lnTo>
                        <a:pt x="5603" y="375412"/>
                      </a:lnTo>
                      <a:lnTo>
                        <a:pt x="414634" y="341793"/>
                      </a:lnTo>
                      <a:lnTo>
                        <a:pt x="280158" y="565920"/>
                      </a:lnTo>
                      <a:lnTo>
                        <a:pt x="319380" y="593935"/>
                      </a:lnTo>
                      <a:lnTo>
                        <a:pt x="459459" y="358603"/>
                      </a:lnTo>
                      <a:lnTo>
                        <a:pt x="621951" y="649967"/>
                      </a:lnTo>
                      <a:close/>
                    </a:path>
                  </a:pathLst>
                </a:custGeom>
                <a:solidFill>
                  <a:srgbClr val="949494"/>
                </a:solidFill>
                <a:ln w="560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aphic 71">
                  <a:extLst>
                    <a:ext uri="{FF2B5EF4-FFF2-40B4-BE49-F238E27FC236}">
                      <a16:creationId xmlns:a16="http://schemas.microsoft.com/office/drawing/2014/main" id="{5264BB15-57B8-4DE4-889A-29473DA8A080}"/>
                    </a:ext>
                  </a:extLst>
                </p:cNvPr>
                <p:cNvGrpSpPr/>
                <p:nvPr/>
              </p:nvGrpSpPr>
              <p:grpSpPr>
                <a:xfrm>
                  <a:off x="4788695" y="3185377"/>
                  <a:ext cx="963744" cy="952538"/>
                  <a:chOff x="4788695" y="3185377"/>
                  <a:chExt cx="963744" cy="952538"/>
                </a:xfrm>
                <a:solidFill>
                  <a:srgbClr val="949494"/>
                </a:solidFill>
              </p:grpSpPr>
              <p:sp>
                <p:nvSpPr>
                  <p:cNvPr id="86" name="Freeform: Shape 85">
                    <a:extLst>
                      <a:ext uri="{FF2B5EF4-FFF2-40B4-BE49-F238E27FC236}">
                        <a16:creationId xmlns:a16="http://schemas.microsoft.com/office/drawing/2014/main" id="{CE0C4811-80AC-4A46-A357-9D3822877534}"/>
                      </a:ext>
                    </a:extLst>
                  </p:cNvPr>
                  <p:cNvSpPr/>
                  <p:nvPr/>
                </p:nvSpPr>
                <p:spPr>
                  <a:xfrm>
                    <a:off x="5472281" y="3185377"/>
                    <a:ext cx="280158" cy="274555"/>
                  </a:xfrm>
                  <a:custGeom>
                    <a:avLst/>
                    <a:gdLst>
                      <a:gd name="connsiteX0" fmla="*/ 274555 w 280158"/>
                      <a:gd name="connsiteY0" fmla="*/ 39222 h 274555"/>
                      <a:gd name="connsiteX1" fmla="*/ 274555 w 280158"/>
                      <a:gd name="connsiteY1" fmla="*/ 39222 h 274555"/>
                      <a:gd name="connsiteX2" fmla="*/ 235333 w 280158"/>
                      <a:gd name="connsiteY2" fmla="*/ 0 h 274555"/>
                      <a:gd name="connsiteX3" fmla="*/ 235333 w 280158"/>
                      <a:gd name="connsiteY3" fmla="*/ 0 h 274555"/>
                      <a:gd name="connsiteX4" fmla="*/ 22413 w 280158"/>
                      <a:gd name="connsiteY4" fmla="*/ 0 h 274555"/>
                      <a:gd name="connsiteX5" fmla="*/ 0 w 280158"/>
                      <a:gd name="connsiteY5" fmla="*/ 22413 h 274555"/>
                      <a:gd name="connsiteX6" fmla="*/ 0 w 280158"/>
                      <a:gd name="connsiteY6" fmla="*/ 100857 h 274555"/>
                      <a:gd name="connsiteX7" fmla="*/ 22413 w 280158"/>
                      <a:gd name="connsiteY7" fmla="*/ 123270 h 274555"/>
                      <a:gd name="connsiteX8" fmla="*/ 156889 w 280158"/>
                      <a:gd name="connsiteY8" fmla="*/ 123270 h 274555"/>
                      <a:gd name="connsiteX9" fmla="*/ 156889 w 280158"/>
                      <a:gd name="connsiteY9" fmla="*/ 252142 h 274555"/>
                      <a:gd name="connsiteX10" fmla="*/ 179301 w 280158"/>
                      <a:gd name="connsiteY10" fmla="*/ 274555 h 274555"/>
                      <a:gd name="connsiteX11" fmla="*/ 257746 w 280158"/>
                      <a:gd name="connsiteY11" fmla="*/ 274555 h 274555"/>
                      <a:gd name="connsiteX12" fmla="*/ 280158 w 280158"/>
                      <a:gd name="connsiteY12" fmla="*/ 252142 h 274555"/>
                      <a:gd name="connsiteX13" fmla="*/ 274555 w 280158"/>
                      <a:gd name="connsiteY13" fmla="*/ 39222 h 274555"/>
                      <a:gd name="connsiteX14" fmla="*/ 274555 w 280158"/>
                      <a:gd name="connsiteY14" fmla="*/ 39222 h 27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158" h="274555">
                        <a:moveTo>
                          <a:pt x="274555" y="39222"/>
                        </a:moveTo>
                        <a:lnTo>
                          <a:pt x="274555" y="39222"/>
                        </a:lnTo>
                        <a:cubicBezTo>
                          <a:pt x="274555" y="16809"/>
                          <a:pt x="257746" y="0"/>
                          <a:pt x="235333" y="0"/>
                        </a:cubicBezTo>
                        <a:cubicBezTo>
                          <a:pt x="235333" y="0"/>
                          <a:pt x="235333" y="0"/>
                          <a:pt x="235333" y="0"/>
                        </a:cubicBezTo>
                        <a:lnTo>
                          <a:pt x="22413" y="0"/>
                        </a:lnTo>
                        <a:cubicBezTo>
                          <a:pt x="11206" y="0"/>
                          <a:pt x="0" y="11206"/>
                          <a:pt x="0" y="22413"/>
                        </a:cubicBezTo>
                        <a:lnTo>
                          <a:pt x="0" y="100857"/>
                        </a:lnTo>
                        <a:cubicBezTo>
                          <a:pt x="0" y="112063"/>
                          <a:pt x="11206" y="123270"/>
                          <a:pt x="22413" y="123270"/>
                        </a:cubicBezTo>
                        <a:lnTo>
                          <a:pt x="156889" y="123270"/>
                        </a:lnTo>
                        <a:lnTo>
                          <a:pt x="156889" y="252142"/>
                        </a:lnTo>
                        <a:cubicBezTo>
                          <a:pt x="156889" y="263349"/>
                          <a:pt x="168095" y="274555"/>
                          <a:pt x="179301" y="274555"/>
                        </a:cubicBezTo>
                        <a:lnTo>
                          <a:pt x="257746" y="274555"/>
                        </a:lnTo>
                        <a:cubicBezTo>
                          <a:pt x="268952" y="274555"/>
                          <a:pt x="280158" y="263349"/>
                          <a:pt x="280158" y="252142"/>
                        </a:cubicBezTo>
                        <a:lnTo>
                          <a:pt x="274555" y="39222"/>
                        </a:lnTo>
                        <a:lnTo>
                          <a:pt x="274555" y="39222"/>
                        </a:lnTo>
                        <a:close/>
                      </a:path>
                    </a:pathLst>
                  </a:custGeom>
                  <a:solidFill>
                    <a:schemeClr val="bg1"/>
                  </a:solidFill>
                  <a:ln w="560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14B1DE0-FDEC-4CE9-8637-B469B2CEED35}"/>
                      </a:ext>
                    </a:extLst>
                  </p:cNvPr>
                  <p:cNvSpPr/>
                  <p:nvPr/>
                </p:nvSpPr>
                <p:spPr>
                  <a:xfrm>
                    <a:off x="4788695" y="3868963"/>
                    <a:ext cx="274555" cy="268951"/>
                  </a:xfrm>
                  <a:custGeom>
                    <a:avLst/>
                    <a:gdLst>
                      <a:gd name="connsiteX0" fmla="*/ 252142 w 274555"/>
                      <a:gd name="connsiteY0" fmla="*/ 151285 h 268951"/>
                      <a:gd name="connsiteX1" fmla="*/ 117666 w 274555"/>
                      <a:gd name="connsiteY1" fmla="*/ 151285 h 268951"/>
                      <a:gd name="connsiteX2" fmla="*/ 117666 w 274555"/>
                      <a:gd name="connsiteY2" fmla="*/ 22413 h 268951"/>
                      <a:gd name="connsiteX3" fmla="*/ 95254 w 274555"/>
                      <a:gd name="connsiteY3" fmla="*/ 0 h 268951"/>
                      <a:gd name="connsiteX4" fmla="*/ 22413 w 274555"/>
                      <a:gd name="connsiteY4" fmla="*/ 0 h 268951"/>
                      <a:gd name="connsiteX5" fmla="*/ 0 w 274555"/>
                      <a:gd name="connsiteY5" fmla="*/ 22413 h 268951"/>
                      <a:gd name="connsiteX6" fmla="*/ 0 w 274555"/>
                      <a:gd name="connsiteY6" fmla="*/ 229730 h 268951"/>
                      <a:gd name="connsiteX7" fmla="*/ 0 w 274555"/>
                      <a:gd name="connsiteY7" fmla="*/ 229730 h 268951"/>
                      <a:gd name="connsiteX8" fmla="*/ 39222 w 274555"/>
                      <a:gd name="connsiteY8" fmla="*/ 268952 h 268951"/>
                      <a:gd name="connsiteX9" fmla="*/ 252142 w 274555"/>
                      <a:gd name="connsiteY9" fmla="*/ 268952 h 268951"/>
                      <a:gd name="connsiteX10" fmla="*/ 274555 w 274555"/>
                      <a:gd name="connsiteY10" fmla="*/ 246539 h 268951"/>
                      <a:gd name="connsiteX11" fmla="*/ 274555 w 274555"/>
                      <a:gd name="connsiteY11" fmla="*/ 246539 h 268951"/>
                      <a:gd name="connsiteX12" fmla="*/ 274555 w 274555"/>
                      <a:gd name="connsiteY12" fmla="*/ 168095 h 268951"/>
                      <a:gd name="connsiteX13" fmla="*/ 252142 w 274555"/>
                      <a:gd name="connsiteY13" fmla="*/ 151285 h 26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555" h="268951">
                        <a:moveTo>
                          <a:pt x="252142" y="151285"/>
                        </a:moveTo>
                        <a:lnTo>
                          <a:pt x="117666" y="151285"/>
                        </a:lnTo>
                        <a:lnTo>
                          <a:pt x="117666" y="22413"/>
                        </a:lnTo>
                        <a:cubicBezTo>
                          <a:pt x="117666" y="11206"/>
                          <a:pt x="106460" y="0"/>
                          <a:pt x="95254" y="0"/>
                        </a:cubicBezTo>
                        <a:lnTo>
                          <a:pt x="22413" y="0"/>
                        </a:lnTo>
                        <a:cubicBezTo>
                          <a:pt x="11206" y="0"/>
                          <a:pt x="0" y="11206"/>
                          <a:pt x="0" y="22413"/>
                        </a:cubicBezTo>
                        <a:lnTo>
                          <a:pt x="0" y="229730"/>
                        </a:lnTo>
                        <a:lnTo>
                          <a:pt x="0" y="229730"/>
                        </a:lnTo>
                        <a:cubicBezTo>
                          <a:pt x="0" y="252142"/>
                          <a:pt x="16809" y="268952"/>
                          <a:pt x="39222" y="268952"/>
                        </a:cubicBezTo>
                        <a:lnTo>
                          <a:pt x="252142" y="268952"/>
                        </a:lnTo>
                        <a:cubicBezTo>
                          <a:pt x="263349" y="268952"/>
                          <a:pt x="274555" y="257746"/>
                          <a:pt x="274555" y="246539"/>
                        </a:cubicBezTo>
                        <a:lnTo>
                          <a:pt x="274555" y="246539"/>
                        </a:lnTo>
                        <a:lnTo>
                          <a:pt x="274555" y="168095"/>
                        </a:lnTo>
                        <a:cubicBezTo>
                          <a:pt x="274555" y="156889"/>
                          <a:pt x="263349" y="151285"/>
                          <a:pt x="252142" y="151285"/>
                        </a:cubicBezTo>
                        <a:close/>
                      </a:path>
                    </a:pathLst>
                  </a:custGeom>
                  <a:solidFill>
                    <a:schemeClr val="bg1"/>
                  </a:solidFill>
                  <a:ln w="560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8" name="Freeform: Shape 87">
                  <a:extLst>
                    <a:ext uri="{FF2B5EF4-FFF2-40B4-BE49-F238E27FC236}">
                      <a16:creationId xmlns:a16="http://schemas.microsoft.com/office/drawing/2014/main" id="{3085350C-4534-4051-AAB1-D22164BC1AA8}"/>
                    </a:ext>
                  </a:extLst>
                </p:cNvPr>
                <p:cNvSpPr/>
                <p:nvPr/>
              </p:nvSpPr>
              <p:spPr>
                <a:xfrm>
                  <a:off x="4888141" y="3241408"/>
                  <a:ext cx="806855" cy="806855"/>
                </a:xfrm>
                <a:custGeom>
                  <a:avLst/>
                  <a:gdLst>
                    <a:gd name="connsiteX0" fmla="*/ 532301 w 806855"/>
                    <a:gd name="connsiteY0" fmla="*/ 280158 h 806855"/>
                    <a:gd name="connsiteX1" fmla="*/ 644364 w 806855"/>
                    <a:gd name="connsiteY1" fmla="*/ 392222 h 806855"/>
                    <a:gd name="connsiteX2" fmla="*/ 532301 w 806855"/>
                    <a:gd name="connsiteY2" fmla="*/ 504285 h 806855"/>
                    <a:gd name="connsiteX3" fmla="*/ 420237 w 806855"/>
                    <a:gd name="connsiteY3" fmla="*/ 392222 h 806855"/>
                    <a:gd name="connsiteX4" fmla="*/ 420237 w 806855"/>
                    <a:gd name="connsiteY4" fmla="*/ 392222 h 806855"/>
                    <a:gd name="connsiteX5" fmla="*/ 532301 w 806855"/>
                    <a:gd name="connsiteY5" fmla="*/ 280158 h 806855"/>
                    <a:gd name="connsiteX6" fmla="*/ 229730 w 806855"/>
                    <a:gd name="connsiteY6" fmla="*/ 89651 h 806855"/>
                    <a:gd name="connsiteX7" fmla="*/ 324984 w 806855"/>
                    <a:gd name="connsiteY7" fmla="*/ 184904 h 806855"/>
                    <a:gd name="connsiteX8" fmla="*/ 420237 w 806855"/>
                    <a:gd name="connsiteY8" fmla="*/ 89651 h 806855"/>
                    <a:gd name="connsiteX9" fmla="*/ 324984 w 806855"/>
                    <a:gd name="connsiteY9" fmla="*/ 0 h 806855"/>
                    <a:gd name="connsiteX10" fmla="*/ 324984 w 806855"/>
                    <a:gd name="connsiteY10" fmla="*/ 0 h 806855"/>
                    <a:gd name="connsiteX11" fmla="*/ 229730 w 806855"/>
                    <a:gd name="connsiteY11" fmla="*/ 89651 h 806855"/>
                    <a:gd name="connsiteX12" fmla="*/ 0 w 806855"/>
                    <a:gd name="connsiteY12" fmla="*/ 431444 h 806855"/>
                    <a:gd name="connsiteX13" fmla="*/ 72841 w 806855"/>
                    <a:gd name="connsiteY13" fmla="*/ 504285 h 806855"/>
                    <a:gd name="connsiteX14" fmla="*/ 145682 w 806855"/>
                    <a:gd name="connsiteY14" fmla="*/ 431444 h 806855"/>
                    <a:gd name="connsiteX15" fmla="*/ 72841 w 806855"/>
                    <a:gd name="connsiteY15" fmla="*/ 358603 h 806855"/>
                    <a:gd name="connsiteX16" fmla="*/ 0 w 806855"/>
                    <a:gd name="connsiteY16" fmla="*/ 431444 h 806855"/>
                    <a:gd name="connsiteX17" fmla="*/ 0 w 806855"/>
                    <a:gd name="connsiteY17" fmla="*/ 431444 h 806855"/>
                    <a:gd name="connsiteX18" fmla="*/ 302571 w 806855"/>
                    <a:gd name="connsiteY18" fmla="*/ 655570 h 806855"/>
                    <a:gd name="connsiteX19" fmla="*/ 375412 w 806855"/>
                    <a:gd name="connsiteY19" fmla="*/ 728411 h 806855"/>
                    <a:gd name="connsiteX20" fmla="*/ 448253 w 806855"/>
                    <a:gd name="connsiteY20" fmla="*/ 655570 h 806855"/>
                    <a:gd name="connsiteX21" fmla="*/ 375412 w 806855"/>
                    <a:gd name="connsiteY21" fmla="*/ 582729 h 806855"/>
                    <a:gd name="connsiteX22" fmla="*/ 375412 w 806855"/>
                    <a:gd name="connsiteY22" fmla="*/ 582729 h 806855"/>
                    <a:gd name="connsiteX23" fmla="*/ 302571 w 806855"/>
                    <a:gd name="connsiteY23" fmla="*/ 655570 h 806855"/>
                    <a:gd name="connsiteX24" fmla="*/ 302571 w 806855"/>
                    <a:gd name="connsiteY24" fmla="*/ 655570 h 806855"/>
                    <a:gd name="connsiteX25" fmla="*/ 633158 w 806855"/>
                    <a:gd name="connsiteY25" fmla="*/ 717205 h 806855"/>
                    <a:gd name="connsiteX26" fmla="*/ 717205 w 806855"/>
                    <a:gd name="connsiteY26" fmla="*/ 806856 h 806855"/>
                    <a:gd name="connsiteX27" fmla="*/ 806856 w 806855"/>
                    <a:gd name="connsiteY27" fmla="*/ 722808 h 806855"/>
                    <a:gd name="connsiteX28" fmla="*/ 722808 w 806855"/>
                    <a:gd name="connsiteY28" fmla="*/ 633158 h 806855"/>
                    <a:gd name="connsiteX29" fmla="*/ 722808 w 806855"/>
                    <a:gd name="connsiteY29" fmla="*/ 633158 h 806855"/>
                    <a:gd name="connsiteX30" fmla="*/ 633158 w 806855"/>
                    <a:gd name="connsiteY30" fmla="*/ 717205 h 806855"/>
                    <a:gd name="connsiteX31" fmla="*/ 633158 w 806855"/>
                    <a:gd name="connsiteY31" fmla="*/ 717205 h 80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06855" h="806855">
                      <a:moveTo>
                        <a:pt x="532301" y="280158"/>
                      </a:moveTo>
                      <a:cubicBezTo>
                        <a:pt x="593935" y="280158"/>
                        <a:pt x="644364" y="330587"/>
                        <a:pt x="644364" y="392222"/>
                      </a:cubicBezTo>
                      <a:cubicBezTo>
                        <a:pt x="644364" y="453856"/>
                        <a:pt x="593935" y="504285"/>
                        <a:pt x="532301" y="504285"/>
                      </a:cubicBezTo>
                      <a:cubicBezTo>
                        <a:pt x="470666" y="504285"/>
                        <a:pt x="420237" y="453856"/>
                        <a:pt x="420237" y="392222"/>
                      </a:cubicBezTo>
                      <a:cubicBezTo>
                        <a:pt x="420237" y="392222"/>
                        <a:pt x="420237" y="392222"/>
                        <a:pt x="420237" y="392222"/>
                      </a:cubicBezTo>
                      <a:cubicBezTo>
                        <a:pt x="425841" y="330587"/>
                        <a:pt x="470666" y="280158"/>
                        <a:pt x="532301" y="280158"/>
                      </a:cubicBezTo>
                      <a:close/>
                      <a:moveTo>
                        <a:pt x="229730" y="89651"/>
                      </a:moveTo>
                      <a:cubicBezTo>
                        <a:pt x="229730" y="140079"/>
                        <a:pt x="268952" y="184904"/>
                        <a:pt x="324984" y="184904"/>
                      </a:cubicBezTo>
                      <a:cubicBezTo>
                        <a:pt x="375412" y="184904"/>
                        <a:pt x="420237" y="145682"/>
                        <a:pt x="420237" y="89651"/>
                      </a:cubicBezTo>
                      <a:cubicBezTo>
                        <a:pt x="420237" y="33619"/>
                        <a:pt x="375412" y="0"/>
                        <a:pt x="324984" y="0"/>
                      </a:cubicBezTo>
                      <a:cubicBezTo>
                        <a:pt x="324984" y="0"/>
                        <a:pt x="324984" y="0"/>
                        <a:pt x="324984" y="0"/>
                      </a:cubicBezTo>
                      <a:cubicBezTo>
                        <a:pt x="274555" y="0"/>
                        <a:pt x="229730" y="39222"/>
                        <a:pt x="229730" y="89651"/>
                      </a:cubicBezTo>
                      <a:close/>
                      <a:moveTo>
                        <a:pt x="0" y="431444"/>
                      </a:moveTo>
                      <a:cubicBezTo>
                        <a:pt x="0" y="470666"/>
                        <a:pt x="33619" y="504285"/>
                        <a:pt x="72841" y="504285"/>
                      </a:cubicBezTo>
                      <a:cubicBezTo>
                        <a:pt x="112063" y="504285"/>
                        <a:pt x="145682" y="470666"/>
                        <a:pt x="145682" y="431444"/>
                      </a:cubicBezTo>
                      <a:cubicBezTo>
                        <a:pt x="145682" y="392222"/>
                        <a:pt x="112063" y="358603"/>
                        <a:pt x="72841" y="358603"/>
                      </a:cubicBezTo>
                      <a:cubicBezTo>
                        <a:pt x="33619" y="358603"/>
                        <a:pt x="0" y="386618"/>
                        <a:pt x="0" y="431444"/>
                      </a:cubicBezTo>
                      <a:lnTo>
                        <a:pt x="0" y="431444"/>
                      </a:lnTo>
                      <a:close/>
                      <a:moveTo>
                        <a:pt x="302571" y="655570"/>
                      </a:moveTo>
                      <a:cubicBezTo>
                        <a:pt x="302571" y="694792"/>
                        <a:pt x="336190" y="728411"/>
                        <a:pt x="375412" y="728411"/>
                      </a:cubicBezTo>
                      <a:cubicBezTo>
                        <a:pt x="414634" y="728411"/>
                        <a:pt x="448253" y="694792"/>
                        <a:pt x="448253" y="655570"/>
                      </a:cubicBezTo>
                      <a:cubicBezTo>
                        <a:pt x="448253" y="616348"/>
                        <a:pt x="414634" y="582729"/>
                        <a:pt x="375412" y="582729"/>
                      </a:cubicBezTo>
                      <a:cubicBezTo>
                        <a:pt x="375412" y="582729"/>
                        <a:pt x="375412" y="582729"/>
                        <a:pt x="375412" y="582729"/>
                      </a:cubicBezTo>
                      <a:cubicBezTo>
                        <a:pt x="336190" y="582729"/>
                        <a:pt x="302571" y="616348"/>
                        <a:pt x="302571" y="655570"/>
                      </a:cubicBezTo>
                      <a:cubicBezTo>
                        <a:pt x="302571" y="655570"/>
                        <a:pt x="302571" y="655570"/>
                        <a:pt x="302571" y="655570"/>
                      </a:cubicBezTo>
                      <a:close/>
                      <a:moveTo>
                        <a:pt x="633158" y="717205"/>
                      </a:moveTo>
                      <a:cubicBezTo>
                        <a:pt x="633158" y="767634"/>
                        <a:pt x="672380" y="806856"/>
                        <a:pt x="717205" y="806856"/>
                      </a:cubicBezTo>
                      <a:cubicBezTo>
                        <a:pt x="762030" y="806856"/>
                        <a:pt x="806856" y="767634"/>
                        <a:pt x="806856" y="722808"/>
                      </a:cubicBezTo>
                      <a:cubicBezTo>
                        <a:pt x="806856" y="672380"/>
                        <a:pt x="767634" y="633158"/>
                        <a:pt x="722808" y="633158"/>
                      </a:cubicBezTo>
                      <a:cubicBezTo>
                        <a:pt x="722808" y="633158"/>
                        <a:pt x="722808" y="633158"/>
                        <a:pt x="722808" y="633158"/>
                      </a:cubicBezTo>
                      <a:cubicBezTo>
                        <a:pt x="672380" y="627554"/>
                        <a:pt x="633158" y="666777"/>
                        <a:pt x="633158" y="717205"/>
                      </a:cubicBezTo>
                      <a:cubicBezTo>
                        <a:pt x="633158" y="717205"/>
                        <a:pt x="633158" y="717205"/>
                        <a:pt x="633158" y="717205"/>
                      </a:cubicBezTo>
                      <a:close/>
                    </a:path>
                  </a:pathLst>
                </a:custGeom>
                <a:solidFill>
                  <a:schemeClr val="accent5"/>
                </a:solidFill>
                <a:ln w="560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25" name="Straight Arrow Connector 124">
              <a:extLst>
                <a:ext uri="{FF2B5EF4-FFF2-40B4-BE49-F238E27FC236}">
                  <a16:creationId xmlns:a16="http://schemas.microsoft.com/office/drawing/2014/main" id="{1EBD8156-CA6F-45F7-BC63-53DE6A04C2D9}"/>
                </a:ext>
              </a:extLst>
            </p:cNvPr>
            <p:cNvCxnSpPr>
              <a:cxnSpLocks/>
            </p:cNvCxnSpPr>
            <p:nvPr/>
          </p:nvCxnSpPr>
          <p:spPr>
            <a:xfrm flipH="1">
              <a:off x="2718771" y="4525735"/>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56" name="Group 155">
            <a:extLst>
              <a:ext uri="{FF2B5EF4-FFF2-40B4-BE49-F238E27FC236}">
                <a16:creationId xmlns:a16="http://schemas.microsoft.com/office/drawing/2014/main" id="{9401FC30-C91F-4D28-BC22-FC1589E7D92F}"/>
              </a:ext>
            </a:extLst>
          </p:cNvPr>
          <p:cNvGrpSpPr/>
          <p:nvPr/>
        </p:nvGrpSpPr>
        <p:grpSpPr>
          <a:xfrm>
            <a:off x="4142439" y="2970900"/>
            <a:ext cx="1716800" cy="1841886"/>
            <a:chOff x="4142439" y="2970900"/>
            <a:chExt cx="1716800" cy="1841886"/>
          </a:xfrm>
        </p:grpSpPr>
        <p:grpSp>
          <p:nvGrpSpPr>
            <p:cNvPr id="143" name="Group 142">
              <a:extLst>
                <a:ext uri="{FF2B5EF4-FFF2-40B4-BE49-F238E27FC236}">
                  <a16:creationId xmlns:a16="http://schemas.microsoft.com/office/drawing/2014/main" id="{00FB0384-9AD6-4DA2-992B-C92A00064742}"/>
                </a:ext>
              </a:extLst>
            </p:cNvPr>
            <p:cNvGrpSpPr/>
            <p:nvPr/>
          </p:nvGrpSpPr>
          <p:grpSpPr>
            <a:xfrm>
              <a:off x="4480377" y="2970900"/>
              <a:ext cx="1378862" cy="1841886"/>
              <a:chOff x="4715842" y="2970900"/>
              <a:chExt cx="1378862" cy="1841886"/>
            </a:xfrm>
          </p:grpSpPr>
          <p:sp>
            <p:nvSpPr>
              <p:cNvPr id="77" name="Title 1">
                <a:extLst>
                  <a:ext uri="{FF2B5EF4-FFF2-40B4-BE49-F238E27FC236}">
                    <a16:creationId xmlns:a16="http://schemas.microsoft.com/office/drawing/2014/main" id="{BA230181-F547-45C7-B59E-26A76BB39512}"/>
                  </a:ext>
                </a:extLst>
              </p:cNvPr>
              <p:cNvSpPr txBox="1">
                <a:spLocks/>
              </p:cNvSpPr>
              <p:nvPr/>
            </p:nvSpPr>
            <p:spPr>
              <a:xfrm>
                <a:off x="5128178" y="3625610"/>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4.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8" name="Title 1">
                <a:extLst>
                  <a:ext uri="{FF2B5EF4-FFF2-40B4-BE49-F238E27FC236}">
                    <a16:creationId xmlns:a16="http://schemas.microsoft.com/office/drawing/2014/main" id="{E9A730B6-5C57-4825-993E-82D1C24EE20A}"/>
                  </a:ext>
                </a:extLst>
              </p:cNvPr>
              <p:cNvSpPr txBox="1">
                <a:spLocks/>
              </p:cNvSpPr>
              <p:nvPr/>
            </p:nvSpPr>
            <p:spPr>
              <a:xfrm>
                <a:off x="4715842" y="4166455"/>
                <a:ext cx="137886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Provision devices with D</a:t>
                </a:r>
                <a:r>
                  <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rPr>
                  <a:t>evice</a:t>
                </a: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Update agent</a:t>
                </a:r>
              </a:p>
            </p:txBody>
          </p:sp>
          <p:grpSp>
            <p:nvGrpSpPr>
              <p:cNvPr id="89" name="Graphic 17">
                <a:extLst>
                  <a:ext uri="{FF2B5EF4-FFF2-40B4-BE49-F238E27FC236}">
                    <a16:creationId xmlns:a16="http://schemas.microsoft.com/office/drawing/2014/main" id="{ED37C981-7D3B-4C68-8B80-0B0E5CE01137}"/>
                  </a:ext>
                </a:extLst>
              </p:cNvPr>
              <p:cNvGrpSpPr/>
              <p:nvPr/>
            </p:nvGrpSpPr>
            <p:grpSpPr>
              <a:xfrm>
                <a:off x="5079078" y="2970900"/>
                <a:ext cx="652391" cy="690767"/>
                <a:chOff x="6355434" y="1306815"/>
                <a:chExt cx="877315" cy="928922"/>
              </a:xfrm>
            </p:grpSpPr>
            <p:grpSp>
              <p:nvGrpSpPr>
                <p:cNvPr id="90" name="Graphic 17">
                  <a:extLst>
                    <a:ext uri="{FF2B5EF4-FFF2-40B4-BE49-F238E27FC236}">
                      <a16:creationId xmlns:a16="http://schemas.microsoft.com/office/drawing/2014/main" id="{ED37C981-7D3B-4C68-8B80-0B0E5CE01137}"/>
                    </a:ext>
                  </a:extLst>
                </p:cNvPr>
                <p:cNvGrpSpPr/>
                <p:nvPr/>
              </p:nvGrpSpPr>
              <p:grpSpPr>
                <a:xfrm>
                  <a:off x="6489611" y="1446153"/>
                  <a:ext cx="541871" cy="541871"/>
                  <a:chOff x="6489611" y="1446153"/>
                  <a:chExt cx="541871" cy="541871"/>
                </a:xfrm>
                <a:solidFill>
                  <a:srgbClr val="FFFFFF"/>
                </a:solidFill>
              </p:grpSpPr>
              <p:sp>
                <p:nvSpPr>
                  <p:cNvPr id="91" name="Freeform: Shape 90">
                    <a:extLst>
                      <a:ext uri="{FF2B5EF4-FFF2-40B4-BE49-F238E27FC236}">
                        <a16:creationId xmlns:a16="http://schemas.microsoft.com/office/drawing/2014/main" id="{50B8917B-4E4C-4EF0-AB63-4046695C5ECB}"/>
                      </a:ext>
                    </a:extLst>
                  </p:cNvPr>
                  <p:cNvSpPr/>
                  <p:nvPr/>
                </p:nvSpPr>
                <p:spPr>
                  <a:xfrm>
                    <a:off x="6778609" y="1637098"/>
                    <a:ext cx="144498" cy="144498"/>
                  </a:xfrm>
                  <a:custGeom>
                    <a:avLst/>
                    <a:gdLst>
                      <a:gd name="connsiteX0" fmla="*/ 144499 w 144498"/>
                      <a:gd name="connsiteY0" fmla="*/ 72250 h 144498"/>
                      <a:gd name="connsiteX1" fmla="*/ 72249 w 144498"/>
                      <a:gd name="connsiteY1" fmla="*/ 144499 h 144498"/>
                      <a:gd name="connsiteX2" fmla="*/ 0 w 144498"/>
                      <a:gd name="connsiteY2" fmla="*/ 72249 h 144498"/>
                      <a:gd name="connsiteX3" fmla="*/ 72249 w 144498"/>
                      <a:gd name="connsiteY3" fmla="*/ 0 h 144498"/>
                      <a:gd name="connsiteX4" fmla="*/ 144499 w 144498"/>
                      <a:gd name="connsiteY4" fmla="*/ 72250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50"/>
                        </a:moveTo>
                        <a:cubicBezTo>
                          <a:pt x="144499" y="112152"/>
                          <a:pt x="112152" y="144499"/>
                          <a:pt x="72249" y="144499"/>
                        </a:cubicBezTo>
                        <a:cubicBezTo>
                          <a:pt x="32347" y="144499"/>
                          <a:pt x="0" y="112152"/>
                          <a:pt x="0" y="72249"/>
                        </a:cubicBezTo>
                        <a:cubicBezTo>
                          <a:pt x="0" y="32347"/>
                          <a:pt x="32347" y="0"/>
                          <a:pt x="72249" y="0"/>
                        </a:cubicBezTo>
                        <a:cubicBezTo>
                          <a:pt x="112152" y="0"/>
                          <a:pt x="144499" y="32347"/>
                          <a:pt x="144499" y="72250"/>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DAB02DB1-E709-4F26-9DBD-8454B7505A77}"/>
                      </a:ext>
                    </a:extLst>
                  </p:cNvPr>
                  <p:cNvSpPr/>
                  <p:nvPr/>
                </p:nvSpPr>
                <p:spPr>
                  <a:xfrm>
                    <a:off x="6917947" y="1874489"/>
                    <a:ext cx="113534" cy="113534"/>
                  </a:xfrm>
                  <a:custGeom>
                    <a:avLst/>
                    <a:gdLst>
                      <a:gd name="connsiteX0" fmla="*/ 113535 w 113534"/>
                      <a:gd name="connsiteY0" fmla="*/ 56767 h 113534"/>
                      <a:gd name="connsiteX1" fmla="*/ 56767 w 113534"/>
                      <a:gd name="connsiteY1" fmla="*/ 113535 h 113534"/>
                      <a:gd name="connsiteX2" fmla="*/ 0 w 113534"/>
                      <a:gd name="connsiteY2" fmla="*/ 56767 h 113534"/>
                      <a:gd name="connsiteX3" fmla="*/ 56767 w 113534"/>
                      <a:gd name="connsiteY3" fmla="*/ 0 h 113534"/>
                      <a:gd name="connsiteX4" fmla="*/ 113535 w 113534"/>
                      <a:gd name="connsiteY4" fmla="*/ 56767 h 113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4" h="113534">
                        <a:moveTo>
                          <a:pt x="113535" y="56767"/>
                        </a:moveTo>
                        <a:cubicBezTo>
                          <a:pt x="113535" y="88119"/>
                          <a:pt x="88119" y="113535"/>
                          <a:pt x="56767" y="113535"/>
                        </a:cubicBezTo>
                        <a:cubicBezTo>
                          <a:pt x="25416" y="113535"/>
                          <a:pt x="0" y="88119"/>
                          <a:pt x="0" y="56767"/>
                        </a:cubicBezTo>
                        <a:cubicBezTo>
                          <a:pt x="0" y="25416"/>
                          <a:pt x="25416" y="0"/>
                          <a:pt x="56767" y="0"/>
                        </a:cubicBezTo>
                        <a:cubicBezTo>
                          <a:pt x="88119" y="0"/>
                          <a:pt x="113535" y="25416"/>
                          <a:pt x="113535" y="56767"/>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F8BFF7C-2E69-4E68-A2F7-98341B0C05A1}"/>
                      </a:ext>
                    </a:extLst>
                  </p:cNvPr>
                  <p:cNvSpPr/>
                  <p:nvPr/>
                </p:nvSpPr>
                <p:spPr>
                  <a:xfrm>
                    <a:off x="6690877" y="1838364"/>
                    <a:ext cx="103213" cy="103213"/>
                  </a:xfrm>
                  <a:custGeom>
                    <a:avLst/>
                    <a:gdLst>
                      <a:gd name="connsiteX0" fmla="*/ 103214 w 103213"/>
                      <a:gd name="connsiteY0" fmla="*/ 51607 h 103213"/>
                      <a:gd name="connsiteX1" fmla="*/ 51607 w 103213"/>
                      <a:gd name="connsiteY1" fmla="*/ 103214 h 103213"/>
                      <a:gd name="connsiteX2" fmla="*/ 0 w 103213"/>
                      <a:gd name="connsiteY2" fmla="*/ 51607 h 103213"/>
                      <a:gd name="connsiteX3" fmla="*/ 51607 w 103213"/>
                      <a:gd name="connsiteY3" fmla="*/ 0 h 103213"/>
                      <a:gd name="connsiteX4" fmla="*/ 103214 w 103213"/>
                      <a:gd name="connsiteY4" fmla="*/ 51607 h 1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3" h="103213">
                        <a:moveTo>
                          <a:pt x="103214" y="51607"/>
                        </a:moveTo>
                        <a:cubicBezTo>
                          <a:pt x="103214" y="80108"/>
                          <a:pt x="80108" y="103214"/>
                          <a:pt x="51607" y="103214"/>
                        </a:cubicBezTo>
                        <a:cubicBezTo>
                          <a:pt x="23105" y="103214"/>
                          <a:pt x="0" y="80108"/>
                          <a:pt x="0" y="51607"/>
                        </a:cubicBezTo>
                        <a:cubicBezTo>
                          <a:pt x="0" y="23105"/>
                          <a:pt x="23105" y="0"/>
                          <a:pt x="51607" y="0"/>
                        </a:cubicBezTo>
                        <a:cubicBezTo>
                          <a:pt x="80108" y="0"/>
                          <a:pt x="103214" y="23105"/>
                          <a:pt x="103214" y="51607"/>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B748E3CA-60BE-4068-8E92-A0C1D08D61E1}"/>
                      </a:ext>
                    </a:extLst>
                  </p:cNvPr>
                  <p:cNvSpPr/>
                  <p:nvPr/>
                </p:nvSpPr>
                <p:spPr>
                  <a:xfrm>
                    <a:off x="6644431" y="1446153"/>
                    <a:ext cx="123856" cy="123856"/>
                  </a:xfrm>
                  <a:custGeom>
                    <a:avLst/>
                    <a:gdLst>
                      <a:gd name="connsiteX0" fmla="*/ 123856 w 123856"/>
                      <a:gd name="connsiteY0" fmla="*/ 61928 h 123856"/>
                      <a:gd name="connsiteX1" fmla="*/ 61928 w 123856"/>
                      <a:gd name="connsiteY1" fmla="*/ 123856 h 123856"/>
                      <a:gd name="connsiteX2" fmla="*/ 0 w 123856"/>
                      <a:gd name="connsiteY2" fmla="*/ 61928 h 123856"/>
                      <a:gd name="connsiteX3" fmla="*/ 61928 w 123856"/>
                      <a:gd name="connsiteY3" fmla="*/ 0 h 123856"/>
                      <a:gd name="connsiteX4" fmla="*/ 123856 w 123856"/>
                      <a:gd name="connsiteY4" fmla="*/ 61928 h 12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6" h="123856">
                        <a:moveTo>
                          <a:pt x="123856" y="61928"/>
                        </a:moveTo>
                        <a:cubicBezTo>
                          <a:pt x="123856" y="96130"/>
                          <a:pt x="96130" y="123856"/>
                          <a:pt x="61928" y="123856"/>
                        </a:cubicBezTo>
                        <a:cubicBezTo>
                          <a:pt x="27726" y="123856"/>
                          <a:pt x="0" y="96130"/>
                          <a:pt x="0" y="61928"/>
                        </a:cubicBezTo>
                        <a:cubicBezTo>
                          <a:pt x="0" y="27726"/>
                          <a:pt x="27726" y="0"/>
                          <a:pt x="61928" y="0"/>
                        </a:cubicBezTo>
                        <a:cubicBezTo>
                          <a:pt x="96130" y="0"/>
                          <a:pt x="123856" y="27726"/>
                          <a:pt x="123856" y="61928"/>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521663DD-34C9-4CA5-B5E9-B2D3E709F313}"/>
                      </a:ext>
                    </a:extLst>
                  </p:cNvPr>
                  <p:cNvSpPr/>
                  <p:nvPr/>
                </p:nvSpPr>
                <p:spPr>
                  <a:xfrm>
                    <a:off x="6489611" y="1683544"/>
                    <a:ext cx="103213" cy="103213"/>
                  </a:xfrm>
                  <a:custGeom>
                    <a:avLst/>
                    <a:gdLst>
                      <a:gd name="connsiteX0" fmla="*/ 103214 w 103213"/>
                      <a:gd name="connsiteY0" fmla="*/ 51607 h 103213"/>
                      <a:gd name="connsiteX1" fmla="*/ 51607 w 103213"/>
                      <a:gd name="connsiteY1" fmla="*/ 103214 h 103213"/>
                      <a:gd name="connsiteX2" fmla="*/ 0 w 103213"/>
                      <a:gd name="connsiteY2" fmla="*/ 51607 h 103213"/>
                      <a:gd name="connsiteX3" fmla="*/ 51607 w 103213"/>
                      <a:gd name="connsiteY3" fmla="*/ 0 h 103213"/>
                      <a:gd name="connsiteX4" fmla="*/ 103214 w 103213"/>
                      <a:gd name="connsiteY4" fmla="*/ 51607 h 1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3" h="103213">
                        <a:moveTo>
                          <a:pt x="103214" y="51607"/>
                        </a:moveTo>
                        <a:cubicBezTo>
                          <a:pt x="103214" y="80108"/>
                          <a:pt x="80108" y="103214"/>
                          <a:pt x="51607" y="103214"/>
                        </a:cubicBezTo>
                        <a:cubicBezTo>
                          <a:pt x="23105" y="103214"/>
                          <a:pt x="0" y="80108"/>
                          <a:pt x="0" y="51607"/>
                        </a:cubicBezTo>
                        <a:cubicBezTo>
                          <a:pt x="0" y="23105"/>
                          <a:pt x="23105" y="0"/>
                          <a:pt x="51607" y="0"/>
                        </a:cubicBezTo>
                        <a:cubicBezTo>
                          <a:pt x="80108" y="0"/>
                          <a:pt x="103214" y="23105"/>
                          <a:pt x="103214" y="51607"/>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6" name="Freeform: Shape 95">
                  <a:extLst>
                    <a:ext uri="{FF2B5EF4-FFF2-40B4-BE49-F238E27FC236}">
                      <a16:creationId xmlns:a16="http://schemas.microsoft.com/office/drawing/2014/main" id="{FE9FFF4A-E7C8-4A5E-B5BE-11BE746F3249}"/>
                    </a:ext>
                  </a:extLst>
                </p:cNvPr>
                <p:cNvSpPr/>
                <p:nvPr/>
              </p:nvSpPr>
              <p:spPr>
                <a:xfrm>
                  <a:off x="6541218" y="1497760"/>
                  <a:ext cx="448978" cy="433496"/>
                </a:xfrm>
                <a:custGeom>
                  <a:avLst/>
                  <a:gdLst>
                    <a:gd name="connsiteX0" fmla="*/ 448979 w 448978"/>
                    <a:gd name="connsiteY0" fmla="*/ 418015 h 433496"/>
                    <a:gd name="connsiteX1" fmla="*/ 319962 w 448978"/>
                    <a:gd name="connsiteY1" fmla="*/ 201266 h 433496"/>
                    <a:gd name="connsiteX2" fmla="*/ 309641 w 448978"/>
                    <a:gd name="connsiteY2" fmla="*/ 206427 h 433496"/>
                    <a:gd name="connsiteX3" fmla="*/ 319962 w 448978"/>
                    <a:gd name="connsiteY3" fmla="*/ 201266 h 433496"/>
                    <a:gd name="connsiteX4" fmla="*/ 180624 w 448978"/>
                    <a:gd name="connsiteY4" fmla="*/ 0 h 433496"/>
                    <a:gd name="connsiteX5" fmla="*/ 154820 w 448978"/>
                    <a:gd name="connsiteY5" fmla="*/ 20643 h 433496"/>
                    <a:gd name="connsiteX6" fmla="*/ 278677 w 448978"/>
                    <a:gd name="connsiteY6" fmla="*/ 196106 h 433496"/>
                    <a:gd name="connsiteX7" fmla="*/ 0 w 448978"/>
                    <a:gd name="connsiteY7" fmla="*/ 221909 h 433496"/>
                    <a:gd name="connsiteX8" fmla="*/ 5161 w 448978"/>
                    <a:gd name="connsiteY8" fmla="*/ 252873 h 433496"/>
                    <a:gd name="connsiteX9" fmla="*/ 278677 w 448978"/>
                    <a:gd name="connsiteY9" fmla="*/ 227070 h 433496"/>
                    <a:gd name="connsiteX10" fmla="*/ 185784 w 448978"/>
                    <a:gd name="connsiteY10" fmla="*/ 376729 h 433496"/>
                    <a:gd name="connsiteX11" fmla="*/ 211588 w 448978"/>
                    <a:gd name="connsiteY11" fmla="*/ 392212 h 433496"/>
                    <a:gd name="connsiteX12" fmla="*/ 304480 w 448978"/>
                    <a:gd name="connsiteY12" fmla="*/ 237391 h 433496"/>
                    <a:gd name="connsiteX13" fmla="*/ 418015 w 448978"/>
                    <a:gd name="connsiteY13" fmla="*/ 433497 h 433496"/>
                    <a:gd name="connsiteX14" fmla="*/ 448979 w 448978"/>
                    <a:gd name="connsiteY14" fmla="*/ 418015 h 433496"/>
                    <a:gd name="connsiteX15" fmla="*/ 448979 w 448978"/>
                    <a:gd name="connsiteY15" fmla="*/ 418015 h 43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78" h="433496">
                      <a:moveTo>
                        <a:pt x="448979" y="418015"/>
                      </a:moveTo>
                      <a:lnTo>
                        <a:pt x="319962" y="201266"/>
                      </a:lnTo>
                      <a:lnTo>
                        <a:pt x="309641" y="206427"/>
                      </a:lnTo>
                      <a:lnTo>
                        <a:pt x="319962" y="201266"/>
                      </a:lnTo>
                      <a:lnTo>
                        <a:pt x="180624" y="0"/>
                      </a:lnTo>
                      <a:lnTo>
                        <a:pt x="154820" y="20643"/>
                      </a:lnTo>
                      <a:lnTo>
                        <a:pt x="278677" y="196106"/>
                      </a:lnTo>
                      <a:lnTo>
                        <a:pt x="0" y="221909"/>
                      </a:lnTo>
                      <a:lnTo>
                        <a:pt x="5161" y="252873"/>
                      </a:lnTo>
                      <a:lnTo>
                        <a:pt x="278677" y="227070"/>
                      </a:lnTo>
                      <a:lnTo>
                        <a:pt x="185784" y="376729"/>
                      </a:lnTo>
                      <a:lnTo>
                        <a:pt x="211588" y="392212"/>
                      </a:lnTo>
                      <a:lnTo>
                        <a:pt x="304480" y="237391"/>
                      </a:lnTo>
                      <a:lnTo>
                        <a:pt x="418015" y="433497"/>
                      </a:lnTo>
                      <a:lnTo>
                        <a:pt x="448979" y="418015"/>
                      </a:lnTo>
                      <a:lnTo>
                        <a:pt x="448979" y="418015"/>
                      </a:lnTo>
                      <a:close/>
                    </a:path>
                  </a:pathLst>
                </a:custGeom>
                <a:solidFill>
                  <a:srgbClr val="989898"/>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7" name="Graphic 17">
                  <a:extLst>
                    <a:ext uri="{FF2B5EF4-FFF2-40B4-BE49-F238E27FC236}">
                      <a16:creationId xmlns:a16="http://schemas.microsoft.com/office/drawing/2014/main" id="{ED37C981-7D3B-4C68-8B80-0B0E5CE01137}"/>
                    </a:ext>
                  </a:extLst>
                </p:cNvPr>
                <p:cNvGrpSpPr/>
                <p:nvPr/>
              </p:nvGrpSpPr>
              <p:grpSpPr>
                <a:xfrm>
                  <a:off x="6489611" y="1446153"/>
                  <a:ext cx="541871" cy="541871"/>
                  <a:chOff x="6489611" y="1446153"/>
                  <a:chExt cx="541871" cy="541871"/>
                </a:xfrm>
                <a:solidFill>
                  <a:srgbClr val="32BEDD"/>
                </a:solidFill>
              </p:grpSpPr>
              <p:sp>
                <p:nvSpPr>
                  <p:cNvPr id="98" name="Freeform: Shape 97">
                    <a:extLst>
                      <a:ext uri="{FF2B5EF4-FFF2-40B4-BE49-F238E27FC236}">
                        <a16:creationId xmlns:a16="http://schemas.microsoft.com/office/drawing/2014/main" id="{E38BCF06-BB53-472E-B9C2-11C618F313C0}"/>
                      </a:ext>
                    </a:extLst>
                  </p:cNvPr>
                  <p:cNvSpPr/>
                  <p:nvPr/>
                </p:nvSpPr>
                <p:spPr>
                  <a:xfrm>
                    <a:off x="6778609" y="1637098"/>
                    <a:ext cx="144498" cy="144498"/>
                  </a:xfrm>
                  <a:custGeom>
                    <a:avLst/>
                    <a:gdLst>
                      <a:gd name="connsiteX0" fmla="*/ 144499 w 144498"/>
                      <a:gd name="connsiteY0" fmla="*/ 72250 h 144498"/>
                      <a:gd name="connsiteX1" fmla="*/ 72249 w 144498"/>
                      <a:gd name="connsiteY1" fmla="*/ 144499 h 144498"/>
                      <a:gd name="connsiteX2" fmla="*/ 0 w 144498"/>
                      <a:gd name="connsiteY2" fmla="*/ 72249 h 144498"/>
                      <a:gd name="connsiteX3" fmla="*/ 72249 w 144498"/>
                      <a:gd name="connsiteY3" fmla="*/ 0 h 144498"/>
                      <a:gd name="connsiteX4" fmla="*/ 144499 w 144498"/>
                      <a:gd name="connsiteY4" fmla="*/ 72250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50"/>
                        </a:moveTo>
                        <a:cubicBezTo>
                          <a:pt x="144499" y="112152"/>
                          <a:pt x="112152" y="144499"/>
                          <a:pt x="72249" y="144499"/>
                        </a:cubicBezTo>
                        <a:cubicBezTo>
                          <a:pt x="32347" y="144499"/>
                          <a:pt x="0" y="112152"/>
                          <a:pt x="0" y="72249"/>
                        </a:cubicBezTo>
                        <a:cubicBezTo>
                          <a:pt x="0" y="32347"/>
                          <a:pt x="32347" y="0"/>
                          <a:pt x="72249" y="0"/>
                        </a:cubicBezTo>
                        <a:cubicBezTo>
                          <a:pt x="112152" y="0"/>
                          <a:pt x="144499" y="32347"/>
                          <a:pt x="144499" y="72250"/>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9F44B6-C942-44DE-9CA2-F03BEF4CE160}"/>
                      </a:ext>
                    </a:extLst>
                  </p:cNvPr>
                  <p:cNvSpPr/>
                  <p:nvPr/>
                </p:nvSpPr>
                <p:spPr>
                  <a:xfrm>
                    <a:off x="6644431" y="1446153"/>
                    <a:ext cx="123856" cy="123856"/>
                  </a:xfrm>
                  <a:custGeom>
                    <a:avLst/>
                    <a:gdLst>
                      <a:gd name="connsiteX0" fmla="*/ 123856 w 123856"/>
                      <a:gd name="connsiteY0" fmla="*/ 61928 h 123856"/>
                      <a:gd name="connsiteX1" fmla="*/ 61928 w 123856"/>
                      <a:gd name="connsiteY1" fmla="*/ 123856 h 123856"/>
                      <a:gd name="connsiteX2" fmla="*/ 0 w 123856"/>
                      <a:gd name="connsiteY2" fmla="*/ 61928 h 123856"/>
                      <a:gd name="connsiteX3" fmla="*/ 61928 w 123856"/>
                      <a:gd name="connsiteY3" fmla="*/ 0 h 123856"/>
                      <a:gd name="connsiteX4" fmla="*/ 123856 w 123856"/>
                      <a:gd name="connsiteY4" fmla="*/ 61928 h 12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6" h="123856">
                        <a:moveTo>
                          <a:pt x="123856" y="61928"/>
                        </a:moveTo>
                        <a:cubicBezTo>
                          <a:pt x="123856" y="96130"/>
                          <a:pt x="96130" y="123856"/>
                          <a:pt x="61928" y="123856"/>
                        </a:cubicBezTo>
                        <a:cubicBezTo>
                          <a:pt x="27726" y="123856"/>
                          <a:pt x="0" y="96130"/>
                          <a:pt x="0" y="61928"/>
                        </a:cubicBezTo>
                        <a:cubicBezTo>
                          <a:pt x="0" y="27726"/>
                          <a:pt x="27726" y="0"/>
                          <a:pt x="61928" y="0"/>
                        </a:cubicBezTo>
                        <a:cubicBezTo>
                          <a:pt x="96130" y="0"/>
                          <a:pt x="123856" y="27726"/>
                          <a:pt x="123856" y="61928"/>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09CBCC0-7AF8-4630-B244-21F6E09E4490}"/>
                      </a:ext>
                    </a:extLst>
                  </p:cNvPr>
                  <p:cNvSpPr/>
                  <p:nvPr/>
                </p:nvSpPr>
                <p:spPr>
                  <a:xfrm>
                    <a:off x="6489611" y="1683544"/>
                    <a:ext cx="103213" cy="103213"/>
                  </a:xfrm>
                  <a:custGeom>
                    <a:avLst/>
                    <a:gdLst>
                      <a:gd name="connsiteX0" fmla="*/ 103214 w 103213"/>
                      <a:gd name="connsiteY0" fmla="*/ 51607 h 103213"/>
                      <a:gd name="connsiteX1" fmla="*/ 51607 w 103213"/>
                      <a:gd name="connsiteY1" fmla="*/ 103214 h 103213"/>
                      <a:gd name="connsiteX2" fmla="*/ 0 w 103213"/>
                      <a:gd name="connsiteY2" fmla="*/ 51607 h 103213"/>
                      <a:gd name="connsiteX3" fmla="*/ 51607 w 103213"/>
                      <a:gd name="connsiteY3" fmla="*/ 0 h 103213"/>
                      <a:gd name="connsiteX4" fmla="*/ 103214 w 103213"/>
                      <a:gd name="connsiteY4" fmla="*/ 51607 h 1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3" h="103213">
                        <a:moveTo>
                          <a:pt x="103214" y="51607"/>
                        </a:moveTo>
                        <a:cubicBezTo>
                          <a:pt x="103214" y="80108"/>
                          <a:pt x="80108" y="103214"/>
                          <a:pt x="51607" y="103214"/>
                        </a:cubicBezTo>
                        <a:cubicBezTo>
                          <a:pt x="23105" y="103214"/>
                          <a:pt x="0" y="80108"/>
                          <a:pt x="0" y="51607"/>
                        </a:cubicBezTo>
                        <a:cubicBezTo>
                          <a:pt x="0" y="23105"/>
                          <a:pt x="23105" y="0"/>
                          <a:pt x="51607" y="0"/>
                        </a:cubicBezTo>
                        <a:cubicBezTo>
                          <a:pt x="80108" y="0"/>
                          <a:pt x="103214" y="23105"/>
                          <a:pt x="103214" y="51607"/>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B3CA3115-2F01-4940-9AF2-423ACF9667BD}"/>
                      </a:ext>
                    </a:extLst>
                  </p:cNvPr>
                  <p:cNvSpPr/>
                  <p:nvPr/>
                </p:nvSpPr>
                <p:spPr>
                  <a:xfrm>
                    <a:off x="6690877" y="1838364"/>
                    <a:ext cx="103213" cy="103213"/>
                  </a:xfrm>
                  <a:custGeom>
                    <a:avLst/>
                    <a:gdLst>
                      <a:gd name="connsiteX0" fmla="*/ 103214 w 103213"/>
                      <a:gd name="connsiteY0" fmla="*/ 51607 h 103213"/>
                      <a:gd name="connsiteX1" fmla="*/ 51607 w 103213"/>
                      <a:gd name="connsiteY1" fmla="*/ 103214 h 103213"/>
                      <a:gd name="connsiteX2" fmla="*/ 0 w 103213"/>
                      <a:gd name="connsiteY2" fmla="*/ 51607 h 103213"/>
                      <a:gd name="connsiteX3" fmla="*/ 51607 w 103213"/>
                      <a:gd name="connsiteY3" fmla="*/ 0 h 103213"/>
                      <a:gd name="connsiteX4" fmla="*/ 103214 w 103213"/>
                      <a:gd name="connsiteY4" fmla="*/ 51607 h 1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3" h="103213">
                        <a:moveTo>
                          <a:pt x="103214" y="51607"/>
                        </a:moveTo>
                        <a:cubicBezTo>
                          <a:pt x="103214" y="80108"/>
                          <a:pt x="80108" y="103214"/>
                          <a:pt x="51607" y="103214"/>
                        </a:cubicBezTo>
                        <a:cubicBezTo>
                          <a:pt x="23105" y="103214"/>
                          <a:pt x="0" y="80108"/>
                          <a:pt x="0" y="51607"/>
                        </a:cubicBezTo>
                        <a:cubicBezTo>
                          <a:pt x="0" y="23105"/>
                          <a:pt x="23105" y="0"/>
                          <a:pt x="51607" y="0"/>
                        </a:cubicBezTo>
                        <a:cubicBezTo>
                          <a:pt x="80108" y="0"/>
                          <a:pt x="103214" y="23105"/>
                          <a:pt x="103214" y="51607"/>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89F3206-3E5B-4B38-990B-38376B22922C}"/>
                      </a:ext>
                    </a:extLst>
                  </p:cNvPr>
                  <p:cNvSpPr/>
                  <p:nvPr/>
                </p:nvSpPr>
                <p:spPr>
                  <a:xfrm>
                    <a:off x="6917947" y="1874489"/>
                    <a:ext cx="113534" cy="113534"/>
                  </a:xfrm>
                  <a:custGeom>
                    <a:avLst/>
                    <a:gdLst>
                      <a:gd name="connsiteX0" fmla="*/ 113535 w 113534"/>
                      <a:gd name="connsiteY0" fmla="*/ 56767 h 113534"/>
                      <a:gd name="connsiteX1" fmla="*/ 56767 w 113534"/>
                      <a:gd name="connsiteY1" fmla="*/ 113535 h 113534"/>
                      <a:gd name="connsiteX2" fmla="*/ 0 w 113534"/>
                      <a:gd name="connsiteY2" fmla="*/ 56767 h 113534"/>
                      <a:gd name="connsiteX3" fmla="*/ 56767 w 113534"/>
                      <a:gd name="connsiteY3" fmla="*/ 0 h 113534"/>
                      <a:gd name="connsiteX4" fmla="*/ 113535 w 113534"/>
                      <a:gd name="connsiteY4" fmla="*/ 56767 h 113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4" h="113534">
                        <a:moveTo>
                          <a:pt x="113535" y="56767"/>
                        </a:moveTo>
                        <a:cubicBezTo>
                          <a:pt x="113535" y="88119"/>
                          <a:pt x="88119" y="113535"/>
                          <a:pt x="56767" y="113535"/>
                        </a:cubicBezTo>
                        <a:cubicBezTo>
                          <a:pt x="25416" y="113535"/>
                          <a:pt x="0" y="88119"/>
                          <a:pt x="0" y="56767"/>
                        </a:cubicBezTo>
                        <a:cubicBezTo>
                          <a:pt x="0" y="25416"/>
                          <a:pt x="25416" y="0"/>
                          <a:pt x="56767" y="0"/>
                        </a:cubicBezTo>
                        <a:cubicBezTo>
                          <a:pt x="88119" y="0"/>
                          <a:pt x="113535" y="25416"/>
                          <a:pt x="113535" y="56767"/>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3" name="Freeform: Shape 102">
                  <a:extLst>
                    <a:ext uri="{FF2B5EF4-FFF2-40B4-BE49-F238E27FC236}">
                      <a16:creationId xmlns:a16="http://schemas.microsoft.com/office/drawing/2014/main" id="{ED940413-B0D2-47D0-AD30-44018E98FBF7}"/>
                    </a:ext>
                  </a:extLst>
                </p:cNvPr>
                <p:cNvSpPr/>
                <p:nvPr/>
              </p:nvSpPr>
              <p:spPr>
                <a:xfrm>
                  <a:off x="7031482" y="1420349"/>
                  <a:ext cx="144498" cy="144498"/>
                </a:xfrm>
                <a:custGeom>
                  <a:avLst/>
                  <a:gdLst>
                    <a:gd name="connsiteX0" fmla="*/ 144499 w 144498"/>
                    <a:gd name="connsiteY0" fmla="*/ 72249 h 144498"/>
                    <a:gd name="connsiteX1" fmla="*/ 72249 w 144498"/>
                    <a:gd name="connsiteY1" fmla="*/ 144499 h 144498"/>
                    <a:gd name="connsiteX2" fmla="*/ 0 w 144498"/>
                    <a:gd name="connsiteY2" fmla="*/ 72249 h 144498"/>
                    <a:gd name="connsiteX3" fmla="*/ 72249 w 144498"/>
                    <a:gd name="connsiteY3" fmla="*/ 0 h 144498"/>
                    <a:gd name="connsiteX4" fmla="*/ 144499 w 144498"/>
                    <a:gd name="connsiteY4" fmla="*/ 72249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49"/>
                      </a:moveTo>
                      <a:cubicBezTo>
                        <a:pt x="144499" y="112152"/>
                        <a:pt x="112152" y="144499"/>
                        <a:pt x="72249" y="144499"/>
                      </a:cubicBezTo>
                      <a:cubicBezTo>
                        <a:pt x="32347" y="144499"/>
                        <a:pt x="0" y="112152"/>
                        <a:pt x="0" y="72249"/>
                      </a:cubicBezTo>
                      <a:cubicBezTo>
                        <a:pt x="0" y="32347"/>
                        <a:pt x="32347" y="0"/>
                        <a:pt x="72249" y="0"/>
                      </a:cubicBezTo>
                      <a:cubicBezTo>
                        <a:pt x="112152" y="0"/>
                        <a:pt x="144499" y="32347"/>
                        <a:pt x="144499" y="72249"/>
                      </a:cubicBezTo>
                      <a:close/>
                    </a:path>
                  </a:pathLst>
                </a:custGeom>
                <a:solidFill>
                  <a:schemeClr val="tx2"/>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658027B2-17E0-4468-A27C-C2E09DA9265E}"/>
                    </a:ext>
                  </a:extLst>
                </p:cNvPr>
                <p:cNvSpPr/>
                <p:nvPr/>
              </p:nvSpPr>
              <p:spPr>
                <a:xfrm>
                  <a:off x="6422522" y="1420349"/>
                  <a:ext cx="144498" cy="144498"/>
                </a:xfrm>
                <a:custGeom>
                  <a:avLst/>
                  <a:gdLst>
                    <a:gd name="connsiteX0" fmla="*/ 144499 w 144498"/>
                    <a:gd name="connsiteY0" fmla="*/ 72249 h 144498"/>
                    <a:gd name="connsiteX1" fmla="*/ 72249 w 144498"/>
                    <a:gd name="connsiteY1" fmla="*/ 144499 h 144498"/>
                    <a:gd name="connsiteX2" fmla="*/ 0 w 144498"/>
                    <a:gd name="connsiteY2" fmla="*/ 72249 h 144498"/>
                    <a:gd name="connsiteX3" fmla="*/ 72249 w 144498"/>
                    <a:gd name="connsiteY3" fmla="*/ 0 h 144498"/>
                    <a:gd name="connsiteX4" fmla="*/ 144499 w 144498"/>
                    <a:gd name="connsiteY4" fmla="*/ 72249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49"/>
                      </a:moveTo>
                      <a:cubicBezTo>
                        <a:pt x="144499" y="112152"/>
                        <a:pt x="112152" y="144499"/>
                        <a:pt x="72249" y="144499"/>
                      </a:cubicBezTo>
                      <a:cubicBezTo>
                        <a:pt x="32347" y="144499"/>
                        <a:pt x="0" y="112152"/>
                        <a:pt x="0" y="72249"/>
                      </a:cubicBezTo>
                      <a:cubicBezTo>
                        <a:pt x="0" y="32347"/>
                        <a:pt x="32347" y="0"/>
                        <a:pt x="72249" y="0"/>
                      </a:cubicBezTo>
                      <a:cubicBezTo>
                        <a:pt x="112152" y="0"/>
                        <a:pt x="144499" y="32347"/>
                        <a:pt x="144499" y="72249"/>
                      </a:cubicBezTo>
                      <a:close/>
                    </a:path>
                  </a:pathLst>
                </a:custGeom>
                <a:solidFill>
                  <a:schemeClr val="tx2"/>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D171BE5E-7AF1-4AF0-96E6-16EF11B3CB88}"/>
                    </a:ext>
                  </a:extLst>
                </p:cNvPr>
                <p:cNvSpPr/>
                <p:nvPr/>
              </p:nvSpPr>
              <p:spPr>
                <a:xfrm>
                  <a:off x="6721842" y="2065434"/>
                  <a:ext cx="144498" cy="144498"/>
                </a:xfrm>
                <a:custGeom>
                  <a:avLst/>
                  <a:gdLst>
                    <a:gd name="connsiteX0" fmla="*/ 144499 w 144498"/>
                    <a:gd name="connsiteY0" fmla="*/ 72250 h 144498"/>
                    <a:gd name="connsiteX1" fmla="*/ 72249 w 144498"/>
                    <a:gd name="connsiteY1" fmla="*/ 144499 h 144498"/>
                    <a:gd name="connsiteX2" fmla="*/ 0 w 144498"/>
                    <a:gd name="connsiteY2" fmla="*/ 72250 h 144498"/>
                    <a:gd name="connsiteX3" fmla="*/ 72249 w 144498"/>
                    <a:gd name="connsiteY3" fmla="*/ 0 h 144498"/>
                    <a:gd name="connsiteX4" fmla="*/ 144499 w 144498"/>
                    <a:gd name="connsiteY4" fmla="*/ 72250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50"/>
                      </a:moveTo>
                      <a:cubicBezTo>
                        <a:pt x="144499" y="112152"/>
                        <a:pt x="112152" y="144499"/>
                        <a:pt x="72249" y="144499"/>
                      </a:cubicBezTo>
                      <a:cubicBezTo>
                        <a:pt x="32347" y="144499"/>
                        <a:pt x="0" y="112152"/>
                        <a:pt x="0" y="72250"/>
                      </a:cubicBezTo>
                      <a:cubicBezTo>
                        <a:pt x="0" y="32347"/>
                        <a:pt x="32347" y="0"/>
                        <a:pt x="72249" y="0"/>
                      </a:cubicBezTo>
                      <a:cubicBezTo>
                        <a:pt x="112152" y="0"/>
                        <a:pt x="144499" y="32347"/>
                        <a:pt x="144499" y="72250"/>
                      </a:cubicBezTo>
                      <a:close/>
                    </a:path>
                  </a:pathLst>
                </a:custGeom>
                <a:solidFill>
                  <a:schemeClr val="tx2"/>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B9FDEE9-0F55-4D54-9FFF-473E7846CF55}"/>
                    </a:ext>
                  </a:extLst>
                </p:cNvPr>
                <p:cNvSpPr/>
                <p:nvPr/>
              </p:nvSpPr>
              <p:spPr>
                <a:xfrm>
                  <a:off x="6356127" y="1304194"/>
                  <a:ext cx="881638" cy="869614"/>
                </a:xfrm>
                <a:custGeom>
                  <a:avLst/>
                  <a:gdLst>
                    <a:gd name="connsiteX0" fmla="*/ 226377 w 881638"/>
                    <a:gd name="connsiteY0" fmla="*/ 152280 h 869614"/>
                    <a:gd name="connsiteX1" fmla="*/ 654713 w 881638"/>
                    <a:gd name="connsiteY1" fmla="*/ 157441 h 869614"/>
                    <a:gd name="connsiteX2" fmla="*/ 706320 w 881638"/>
                    <a:gd name="connsiteY2" fmla="*/ 95513 h 869614"/>
                    <a:gd name="connsiteX3" fmla="*/ 169609 w 881638"/>
                    <a:gd name="connsiteY3" fmla="*/ 90352 h 869614"/>
                    <a:gd name="connsiteX4" fmla="*/ 226377 w 881638"/>
                    <a:gd name="connsiteY4" fmla="*/ 152280 h 869614"/>
                    <a:gd name="connsiteX5" fmla="*/ 830176 w 881638"/>
                    <a:gd name="connsiteY5" fmla="*/ 250333 h 869614"/>
                    <a:gd name="connsiteX6" fmla="*/ 763087 w 881638"/>
                    <a:gd name="connsiteY6" fmla="*/ 291619 h 869614"/>
                    <a:gd name="connsiteX7" fmla="*/ 799212 w 881638"/>
                    <a:gd name="connsiteY7" fmla="*/ 446439 h 869614"/>
                    <a:gd name="connsiteX8" fmla="*/ 530857 w 881638"/>
                    <a:gd name="connsiteY8" fmla="*/ 792204 h 869614"/>
                    <a:gd name="connsiteX9" fmla="*/ 541178 w 881638"/>
                    <a:gd name="connsiteY9" fmla="*/ 838651 h 869614"/>
                    <a:gd name="connsiteX10" fmla="*/ 536017 w 881638"/>
                    <a:gd name="connsiteY10" fmla="*/ 869615 h 869614"/>
                    <a:gd name="connsiteX11" fmla="*/ 871461 w 881638"/>
                    <a:gd name="connsiteY11" fmla="*/ 348386 h 869614"/>
                    <a:gd name="connsiteX12" fmla="*/ 830176 w 881638"/>
                    <a:gd name="connsiteY12" fmla="*/ 250333 h 869614"/>
                    <a:gd name="connsiteX13" fmla="*/ 830176 w 881638"/>
                    <a:gd name="connsiteY13" fmla="*/ 250333 h 869614"/>
                    <a:gd name="connsiteX14" fmla="*/ 339912 w 881638"/>
                    <a:gd name="connsiteY14" fmla="*/ 833490 h 869614"/>
                    <a:gd name="connsiteX15" fmla="*/ 350233 w 881638"/>
                    <a:gd name="connsiteY15" fmla="*/ 787044 h 869614"/>
                    <a:gd name="connsiteX16" fmla="*/ 92199 w 881638"/>
                    <a:gd name="connsiteY16" fmla="*/ 353547 h 869614"/>
                    <a:gd name="connsiteX17" fmla="*/ 118003 w 881638"/>
                    <a:gd name="connsiteY17" fmla="*/ 286458 h 869614"/>
                    <a:gd name="connsiteX18" fmla="*/ 66396 w 881638"/>
                    <a:gd name="connsiteY18" fmla="*/ 260655 h 869614"/>
                    <a:gd name="connsiteX19" fmla="*/ 50914 w 881638"/>
                    <a:gd name="connsiteY19" fmla="*/ 240012 h 869614"/>
                    <a:gd name="connsiteX20" fmla="*/ 236698 w 881638"/>
                    <a:gd name="connsiteY20" fmla="*/ 828329 h 869614"/>
                    <a:gd name="connsiteX21" fmla="*/ 345072 w 881638"/>
                    <a:gd name="connsiteY21" fmla="*/ 869615 h 869614"/>
                    <a:gd name="connsiteX22" fmla="*/ 339912 w 881638"/>
                    <a:gd name="connsiteY22" fmla="*/ 833490 h 869614"/>
                    <a:gd name="connsiteX23" fmla="*/ 339912 w 881638"/>
                    <a:gd name="connsiteY23" fmla="*/ 833490 h 8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1638" h="869614">
                      <a:moveTo>
                        <a:pt x="226377" y="152280"/>
                      </a:moveTo>
                      <a:cubicBezTo>
                        <a:pt x="355394" y="59388"/>
                        <a:pt x="530857" y="59388"/>
                        <a:pt x="654713" y="157441"/>
                      </a:cubicBezTo>
                      <a:cubicBezTo>
                        <a:pt x="665034" y="131638"/>
                        <a:pt x="680516" y="110995"/>
                        <a:pt x="706320" y="95513"/>
                      </a:cubicBezTo>
                      <a:cubicBezTo>
                        <a:pt x="551499" y="-28343"/>
                        <a:pt x="329590" y="-33504"/>
                        <a:pt x="169609" y="90352"/>
                      </a:cubicBezTo>
                      <a:cubicBezTo>
                        <a:pt x="195413" y="105834"/>
                        <a:pt x="216055" y="126477"/>
                        <a:pt x="226377" y="152280"/>
                      </a:cubicBezTo>
                      <a:close/>
                      <a:moveTo>
                        <a:pt x="830176" y="250333"/>
                      </a:moveTo>
                      <a:cubicBezTo>
                        <a:pt x="814694" y="270976"/>
                        <a:pt x="788891" y="286458"/>
                        <a:pt x="763087" y="291619"/>
                      </a:cubicBezTo>
                      <a:cubicBezTo>
                        <a:pt x="783730" y="338065"/>
                        <a:pt x="799212" y="394832"/>
                        <a:pt x="799212" y="446439"/>
                      </a:cubicBezTo>
                      <a:cubicBezTo>
                        <a:pt x="799212" y="611581"/>
                        <a:pt x="685677" y="750919"/>
                        <a:pt x="530857" y="792204"/>
                      </a:cubicBezTo>
                      <a:cubicBezTo>
                        <a:pt x="541178" y="807686"/>
                        <a:pt x="541178" y="823168"/>
                        <a:pt x="541178" y="838651"/>
                      </a:cubicBezTo>
                      <a:cubicBezTo>
                        <a:pt x="541178" y="848972"/>
                        <a:pt x="541178" y="859293"/>
                        <a:pt x="536017" y="869615"/>
                      </a:cubicBezTo>
                      <a:cubicBezTo>
                        <a:pt x="773408" y="818008"/>
                        <a:pt x="923068" y="585777"/>
                        <a:pt x="871461" y="348386"/>
                      </a:cubicBezTo>
                      <a:cubicBezTo>
                        <a:pt x="855979" y="312261"/>
                        <a:pt x="845658" y="281297"/>
                        <a:pt x="830176" y="250333"/>
                      </a:cubicBezTo>
                      <a:lnTo>
                        <a:pt x="830176" y="250333"/>
                      </a:lnTo>
                      <a:close/>
                      <a:moveTo>
                        <a:pt x="339912" y="833490"/>
                      </a:moveTo>
                      <a:cubicBezTo>
                        <a:pt x="339912" y="818008"/>
                        <a:pt x="345072" y="802526"/>
                        <a:pt x="350233" y="787044"/>
                      </a:cubicBezTo>
                      <a:cubicBezTo>
                        <a:pt x="159288" y="740598"/>
                        <a:pt x="40592" y="544492"/>
                        <a:pt x="92199" y="353547"/>
                      </a:cubicBezTo>
                      <a:cubicBezTo>
                        <a:pt x="97360" y="327743"/>
                        <a:pt x="107681" y="307101"/>
                        <a:pt x="118003" y="286458"/>
                      </a:cubicBezTo>
                      <a:cubicBezTo>
                        <a:pt x="97360" y="281297"/>
                        <a:pt x="76717" y="270976"/>
                        <a:pt x="66396" y="260655"/>
                      </a:cubicBezTo>
                      <a:cubicBezTo>
                        <a:pt x="56074" y="250333"/>
                        <a:pt x="50914" y="245172"/>
                        <a:pt x="50914" y="240012"/>
                      </a:cubicBezTo>
                      <a:cubicBezTo>
                        <a:pt x="-62621" y="451600"/>
                        <a:pt x="19950" y="714794"/>
                        <a:pt x="236698" y="828329"/>
                      </a:cubicBezTo>
                      <a:cubicBezTo>
                        <a:pt x="272823" y="848972"/>
                        <a:pt x="308948" y="859293"/>
                        <a:pt x="345072" y="869615"/>
                      </a:cubicBezTo>
                      <a:cubicBezTo>
                        <a:pt x="339912" y="854133"/>
                        <a:pt x="339912" y="843811"/>
                        <a:pt x="339912" y="833490"/>
                      </a:cubicBezTo>
                      <a:lnTo>
                        <a:pt x="339912" y="833490"/>
                      </a:lnTo>
                      <a:close/>
                    </a:path>
                  </a:pathLst>
                </a:custGeom>
                <a:solidFill>
                  <a:schemeClr val="bg1"/>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26" name="Straight Arrow Connector 125">
              <a:extLst>
                <a:ext uri="{FF2B5EF4-FFF2-40B4-BE49-F238E27FC236}">
                  <a16:creationId xmlns:a16="http://schemas.microsoft.com/office/drawing/2014/main" id="{677AA576-151B-4E0A-8F85-10ACB6D34890}"/>
                </a:ext>
              </a:extLst>
            </p:cNvPr>
            <p:cNvCxnSpPr>
              <a:cxnSpLocks/>
            </p:cNvCxnSpPr>
            <p:nvPr/>
          </p:nvCxnSpPr>
          <p:spPr>
            <a:xfrm flipH="1">
              <a:off x="4142439" y="3896315"/>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57" name="Group 156">
            <a:extLst>
              <a:ext uri="{FF2B5EF4-FFF2-40B4-BE49-F238E27FC236}">
                <a16:creationId xmlns:a16="http://schemas.microsoft.com/office/drawing/2014/main" id="{5949BDE9-7FCD-49B9-800D-16E528E5A05D}"/>
              </a:ext>
            </a:extLst>
          </p:cNvPr>
          <p:cNvGrpSpPr/>
          <p:nvPr/>
        </p:nvGrpSpPr>
        <p:grpSpPr>
          <a:xfrm>
            <a:off x="5625524" y="2453404"/>
            <a:ext cx="1606590" cy="1538895"/>
            <a:chOff x="5625524" y="2453404"/>
            <a:chExt cx="1606590" cy="1538895"/>
          </a:xfrm>
        </p:grpSpPr>
        <p:cxnSp>
          <p:nvCxnSpPr>
            <p:cNvPr id="127" name="Straight Arrow Connector 126">
              <a:extLst>
                <a:ext uri="{FF2B5EF4-FFF2-40B4-BE49-F238E27FC236}">
                  <a16:creationId xmlns:a16="http://schemas.microsoft.com/office/drawing/2014/main" id="{D3C45184-E346-4AE2-806A-6DC0A8B78469}"/>
                </a:ext>
              </a:extLst>
            </p:cNvPr>
            <p:cNvCxnSpPr>
              <a:cxnSpLocks/>
            </p:cNvCxnSpPr>
            <p:nvPr/>
          </p:nvCxnSpPr>
          <p:spPr>
            <a:xfrm flipH="1">
              <a:off x="5625524" y="3313703"/>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nvGrpSpPr>
            <p:cNvPr id="152" name="Group 151">
              <a:extLst>
                <a:ext uri="{FF2B5EF4-FFF2-40B4-BE49-F238E27FC236}">
                  <a16:creationId xmlns:a16="http://schemas.microsoft.com/office/drawing/2014/main" id="{A6A07736-CCFE-40F8-B8B8-09AEFCC30FE3}"/>
                </a:ext>
              </a:extLst>
            </p:cNvPr>
            <p:cNvGrpSpPr/>
            <p:nvPr/>
          </p:nvGrpSpPr>
          <p:grpSpPr>
            <a:xfrm>
              <a:off x="6204539" y="2453404"/>
              <a:ext cx="1027575" cy="1538895"/>
              <a:chOff x="6048126" y="2453404"/>
              <a:chExt cx="1027575" cy="1538895"/>
            </a:xfrm>
          </p:grpSpPr>
          <p:sp>
            <p:nvSpPr>
              <p:cNvPr id="83" name="Title 1">
                <a:extLst>
                  <a:ext uri="{FF2B5EF4-FFF2-40B4-BE49-F238E27FC236}">
                    <a16:creationId xmlns:a16="http://schemas.microsoft.com/office/drawing/2014/main" id="{FD6AD64F-589F-4AA5-801D-5E383EFA51E2}"/>
                  </a:ext>
                </a:extLst>
              </p:cNvPr>
              <p:cNvSpPr txBox="1">
                <a:spLocks/>
              </p:cNvSpPr>
              <p:nvPr/>
            </p:nvSpPr>
            <p:spPr>
              <a:xfrm>
                <a:off x="6174648" y="3020567"/>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84" name="Title 1">
                <a:extLst>
                  <a:ext uri="{FF2B5EF4-FFF2-40B4-BE49-F238E27FC236}">
                    <a16:creationId xmlns:a16="http://schemas.microsoft.com/office/drawing/2014/main" id="{B9D98044-55A8-405F-AFD8-F8B4D82ED437}"/>
                  </a:ext>
                </a:extLst>
              </p:cNvPr>
              <p:cNvSpPr txBox="1">
                <a:spLocks/>
              </p:cNvSpPr>
              <p:nvPr/>
            </p:nvSpPr>
            <p:spPr>
              <a:xfrm>
                <a:off x="6090581" y="3561412"/>
                <a:ext cx="72232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Group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devices </a:t>
                </a:r>
              </a:p>
            </p:txBody>
          </p:sp>
          <p:grpSp>
            <p:nvGrpSpPr>
              <p:cNvPr id="137" name="Group 136">
                <a:extLst>
                  <a:ext uri="{FF2B5EF4-FFF2-40B4-BE49-F238E27FC236}">
                    <a16:creationId xmlns:a16="http://schemas.microsoft.com/office/drawing/2014/main" id="{D6C93FB0-FA76-4B12-9827-41115C250DE9}"/>
                  </a:ext>
                </a:extLst>
              </p:cNvPr>
              <p:cNvGrpSpPr/>
              <p:nvPr/>
            </p:nvGrpSpPr>
            <p:grpSpPr>
              <a:xfrm>
                <a:off x="6048126" y="2453404"/>
                <a:ext cx="1027575" cy="517088"/>
                <a:chOff x="6685651" y="2398319"/>
                <a:chExt cx="1027575" cy="517088"/>
              </a:xfrm>
            </p:grpSpPr>
            <p:grpSp>
              <p:nvGrpSpPr>
                <p:cNvPr id="128" name="Graphic 80">
                  <a:extLst>
                    <a:ext uri="{FF2B5EF4-FFF2-40B4-BE49-F238E27FC236}">
                      <a16:creationId xmlns:a16="http://schemas.microsoft.com/office/drawing/2014/main" id="{E885331D-6110-44A8-A89B-E1839573E206}"/>
                    </a:ext>
                  </a:extLst>
                </p:cNvPr>
                <p:cNvGrpSpPr/>
                <p:nvPr/>
              </p:nvGrpSpPr>
              <p:grpSpPr>
                <a:xfrm>
                  <a:off x="6685651" y="2398319"/>
                  <a:ext cx="247621" cy="517088"/>
                  <a:chOff x="6685651" y="2398319"/>
                  <a:chExt cx="247621" cy="517088"/>
                </a:xfrm>
              </p:grpSpPr>
              <p:sp>
                <p:nvSpPr>
                  <p:cNvPr id="129" name="Freeform: Shape 128">
                    <a:extLst>
                      <a:ext uri="{FF2B5EF4-FFF2-40B4-BE49-F238E27FC236}">
                        <a16:creationId xmlns:a16="http://schemas.microsoft.com/office/drawing/2014/main" id="{8C8C6144-D48E-4C90-AE7A-040D3A9F4F53}"/>
                      </a:ext>
                    </a:extLst>
                  </p:cNvPr>
                  <p:cNvSpPr/>
                  <p:nvPr/>
                </p:nvSpPr>
                <p:spPr>
                  <a:xfrm>
                    <a:off x="6685903" y="2398319"/>
                    <a:ext cx="203670" cy="517088"/>
                  </a:xfrm>
                  <a:custGeom>
                    <a:avLst/>
                    <a:gdLst>
                      <a:gd name="connsiteX0" fmla="*/ 90056 w 203670"/>
                      <a:gd name="connsiteY0" fmla="*/ 516360 h 517088"/>
                      <a:gd name="connsiteX1" fmla="*/ 101709 w 203670"/>
                      <a:gd name="connsiteY1" fmla="*/ 517088 h 517088"/>
                      <a:gd name="connsiteX2" fmla="*/ 170169 w 203670"/>
                      <a:gd name="connsiteY2" fmla="*/ 490869 h 517088"/>
                      <a:gd name="connsiteX3" fmla="*/ 203671 w 203670"/>
                      <a:gd name="connsiteY3" fmla="*/ 415127 h 517088"/>
                      <a:gd name="connsiteX4" fmla="*/ 157788 w 203670"/>
                      <a:gd name="connsiteY4" fmla="*/ 329917 h 517088"/>
                      <a:gd name="connsiteX5" fmla="*/ 157788 w 203670"/>
                      <a:gd name="connsiteY5" fmla="*/ 56079 h 517088"/>
                      <a:gd name="connsiteX6" fmla="*/ 101709 w 203670"/>
                      <a:gd name="connsiteY6" fmla="*/ 0 h 517088"/>
                      <a:gd name="connsiteX7" fmla="*/ 45630 w 203670"/>
                      <a:gd name="connsiteY7" fmla="*/ 56079 h 517088"/>
                      <a:gd name="connsiteX8" fmla="*/ 45630 w 203670"/>
                      <a:gd name="connsiteY8" fmla="*/ 329917 h 517088"/>
                      <a:gd name="connsiteX9" fmla="*/ 476 w 203670"/>
                      <a:gd name="connsiteY9" fmla="*/ 425323 h 517088"/>
                      <a:gd name="connsiteX10" fmla="*/ 90056 w 203670"/>
                      <a:gd name="connsiteY10" fmla="*/ 516360 h 517088"/>
                      <a:gd name="connsiteX11" fmla="*/ 60924 w 203670"/>
                      <a:gd name="connsiteY11" fmla="*/ 345211 h 517088"/>
                      <a:gd name="connsiteX12" fmla="*/ 66022 w 203670"/>
                      <a:gd name="connsiteY12" fmla="*/ 336471 h 517088"/>
                      <a:gd name="connsiteX13" fmla="*/ 66022 w 203670"/>
                      <a:gd name="connsiteY13" fmla="*/ 56079 h 517088"/>
                      <a:gd name="connsiteX14" fmla="*/ 101709 w 203670"/>
                      <a:gd name="connsiteY14" fmla="*/ 20392 h 517088"/>
                      <a:gd name="connsiteX15" fmla="*/ 137396 w 203670"/>
                      <a:gd name="connsiteY15" fmla="*/ 56079 h 517088"/>
                      <a:gd name="connsiteX16" fmla="*/ 137396 w 203670"/>
                      <a:gd name="connsiteY16" fmla="*/ 335743 h 517088"/>
                      <a:gd name="connsiteX17" fmla="*/ 142494 w 203670"/>
                      <a:gd name="connsiteY17" fmla="*/ 344483 h 517088"/>
                      <a:gd name="connsiteX18" fmla="*/ 183278 w 203670"/>
                      <a:gd name="connsiteY18" fmla="*/ 415127 h 517088"/>
                      <a:gd name="connsiteX19" fmla="*/ 156331 w 203670"/>
                      <a:gd name="connsiteY19" fmla="*/ 475575 h 517088"/>
                      <a:gd name="connsiteX20" fmla="*/ 92969 w 203670"/>
                      <a:gd name="connsiteY20" fmla="*/ 495968 h 517088"/>
                      <a:gd name="connsiteX21" fmla="*/ 21596 w 203670"/>
                      <a:gd name="connsiteY21" fmla="*/ 423138 h 517088"/>
                      <a:gd name="connsiteX22" fmla="*/ 60924 w 203670"/>
                      <a:gd name="connsiteY22" fmla="*/ 345211 h 51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3670" h="517088">
                        <a:moveTo>
                          <a:pt x="90056" y="516360"/>
                        </a:moveTo>
                        <a:cubicBezTo>
                          <a:pt x="93698" y="517088"/>
                          <a:pt x="97339" y="517088"/>
                          <a:pt x="101709" y="517088"/>
                        </a:cubicBezTo>
                        <a:cubicBezTo>
                          <a:pt x="126471" y="517088"/>
                          <a:pt x="151233" y="507620"/>
                          <a:pt x="170169" y="490869"/>
                        </a:cubicBezTo>
                        <a:cubicBezTo>
                          <a:pt x="191289" y="471934"/>
                          <a:pt x="203671" y="444259"/>
                          <a:pt x="203671" y="415127"/>
                        </a:cubicBezTo>
                        <a:cubicBezTo>
                          <a:pt x="203671" y="380897"/>
                          <a:pt x="186191" y="348852"/>
                          <a:pt x="157788" y="329917"/>
                        </a:cubicBezTo>
                        <a:lnTo>
                          <a:pt x="157788" y="56079"/>
                        </a:lnTo>
                        <a:cubicBezTo>
                          <a:pt x="157788" y="25490"/>
                          <a:pt x="133026" y="0"/>
                          <a:pt x="101709" y="0"/>
                        </a:cubicBezTo>
                        <a:cubicBezTo>
                          <a:pt x="70392" y="0"/>
                          <a:pt x="45630" y="25490"/>
                          <a:pt x="45630" y="56079"/>
                        </a:cubicBezTo>
                        <a:lnTo>
                          <a:pt x="45630" y="329917"/>
                        </a:lnTo>
                        <a:cubicBezTo>
                          <a:pt x="14313" y="351037"/>
                          <a:pt x="-3166" y="387452"/>
                          <a:pt x="476" y="425323"/>
                        </a:cubicBezTo>
                        <a:cubicBezTo>
                          <a:pt x="4845" y="472662"/>
                          <a:pt x="42717" y="511262"/>
                          <a:pt x="90056" y="516360"/>
                        </a:cubicBezTo>
                        <a:close/>
                        <a:moveTo>
                          <a:pt x="60924" y="345211"/>
                        </a:moveTo>
                        <a:cubicBezTo>
                          <a:pt x="63838" y="343026"/>
                          <a:pt x="66022" y="340113"/>
                          <a:pt x="66022" y="336471"/>
                        </a:cubicBezTo>
                        <a:lnTo>
                          <a:pt x="66022" y="56079"/>
                        </a:lnTo>
                        <a:cubicBezTo>
                          <a:pt x="66022" y="36415"/>
                          <a:pt x="82045" y="20392"/>
                          <a:pt x="101709" y="20392"/>
                        </a:cubicBezTo>
                        <a:cubicBezTo>
                          <a:pt x="121373" y="20392"/>
                          <a:pt x="137396" y="36415"/>
                          <a:pt x="137396" y="56079"/>
                        </a:cubicBezTo>
                        <a:lnTo>
                          <a:pt x="137396" y="335743"/>
                        </a:lnTo>
                        <a:cubicBezTo>
                          <a:pt x="137396" y="339385"/>
                          <a:pt x="139580" y="343026"/>
                          <a:pt x="142494" y="344483"/>
                        </a:cubicBezTo>
                        <a:cubicBezTo>
                          <a:pt x="167256" y="359048"/>
                          <a:pt x="183278" y="385995"/>
                          <a:pt x="183278" y="415127"/>
                        </a:cubicBezTo>
                        <a:cubicBezTo>
                          <a:pt x="183278" y="438432"/>
                          <a:pt x="173082" y="460281"/>
                          <a:pt x="156331" y="475575"/>
                        </a:cubicBezTo>
                        <a:cubicBezTo>
                          <a:pt x="138852" y="490869"/>
                          <a:pt x="116275" y="498152"/>
                          <a:pt x="92969" y="495968"/>
                        </a:cubicBezTo>
                        <a:cubicBezTo>
                          <a:pt x="55098" y="491598"/>
                          <a:pt x="25238" y="461009"/>
                          <a:pt x="21596" y="423138"/>
                        </a:cubicBezTo>
                        <a:cubicBezTo>
                          <a:pt x="17955" y="391093"/>
                          <a:pt x="33249" y="361233"/>
                          <a:pt x="60924" y="345211"/>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EB627CB8-7943-4680-B47A-0CE55D1DAF35}"/>
                      </a:ext>
                    </a:extLst>
                  </p:cNvPr>
                  <p:cNvSpPr/>
                  <p:nvPr/>
                </p:nvSpPr>
                <p:spPr>
                  <a:xfrm>
                    <a:off x="6732990" y="2483529"/>
                    <a:ext cx="109244" cy="385266"/>
                  </a:xfrm>
                  <a:custGeom>
                    <a:avLst/>
                    <a:gdLst>
                      <a:gd name="connsiteX0" fmla="*/ 54622 w 109244"/>
                      <a:gd name="connsiteY0" fmla="*/ 385267 h 385266"/>
                      <a:gd name="connsiteX1" fmla="*/ 109245 w 109244"/>
                      <a:gd name="connsiteY1" fmla="*/ 330645 h 385266"/>
                      <a:gd name="connsiteX2" fmla="*/ 64818 w 109244"/>
                      <a:gd name="connsiteY2" fmla="*/ 276751 h 385266"/>
                      <a:gd name="connsiteX3" fmla="*/ 64818 w 109244"/>
                      <a:gd name="connsiteY3" fmla="*/ 10196 h 385266"/>
                      <a:gd name="connsiteX4" fmla="*/ 54622 w 109244"/>
                      <a:gd name="connsiteY4" fmla="*/ 0 h 385266"/>
                      <a:gd name="connsiteX5" fmla="*/ 44426 w 109244"/>
                      <a:gd name="connsiteY5" fmla="*/ 10196 h 385266"/>
                      <a:gd name="connsiteX6" fmla="*/ 44426 w 109244"/>
                      <a:gd name="connsiteY6" fmla="*/ 276023 h 385266"/>
                      <a:gd name="connsiteX7" fmla="*/ 0 w 109244"/>
                      <a:gd name="connsiteY7" fmla="*/ 329917 h 385266"/>
                      <a:gd name="connsiteX8" fmla="*/ 54622 w 109244"/>
                      <a:gd name="connsiteY8" fmla="*/ 385267 h 38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44" h="385266">
                        <a:moveTo>
                          <a:pt x="54622" y="385267"/>
                        </a:moveTo>
                        <a:cubicBezTo>
                          <a:pt x="85211" y="385267"/>
                          <a:pt x="109245" y="360505"/>
                          <a:pt x="109245" y="330645"/>
                        </a:cubicBezTo>
                        <a:cubicBezTo>
                          <a:pt x="109245" y="303698"/>
                          <a:pt x="90309" y="281849"/>
                          <a:pt x="64818" y="276751"/>
                        </a:cubicBezTo>
                        <a:lnTo>
                          <a:pt x="64818" y="10196"/>
                        </a:lnTo>
                        <a:cubicBezTo>
                          <a:pt x="64818" y="4370"/>
                          <a:pt x="60449" y="0"/>
                          <a:pt x="54622" y="0"/>
                        </a:cubicBezTo>
                        <a:cubicBezTo>
                          <a:pt x="48796" y="0"/>
                          <a:pt x="44426" y="4370"/>
                          <a:pt x="44426" y="10196"/>
                        </a:cubicBezTo>
                        <a:lnTo>
                          <a:pt x="44426" y="276023"/>
                        </a:lnTo>
                        <a:cubicBezTo>
                          <a:pt x="18936" y="281121"/>
                          <a:pt x="0" y="302970"/>
                          <a:pt x="0" y="329917"/>
                        </a:cubicBezTo>
                        <a:cubicBezTo>
                          <a:pt x="0" y="360505"/>
                          <a:pt x="24034" y="385267"/>
                          <a:pt x="54622" y="385267"/>
                        </a:cubicBezTo>
                        <a:close/>
                      </a:path>
                    </a:pathLst>
                  </a:custGeom>
                  <a:solidFill>
                    <a:schemeClr val="accent5"/>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F9A0073D-CDB4-4231-B7ED-CC50A1032B2D}"/>
                      </a:ext>
                    </a:extLst>
                  </p:cNvPr>
                  <p:cNvSpPr/>
                  <p:nvPr/>
                </p:nvSpPr>
                <p:spPr>
                  <a:xfrm>
                    <a:off x="6869181" y="2436190"/>
                    <a:ext cx="64818" cy="20392"/>
                  </a:xfrm>
                  <a:custGeom>
                    <a:avLst/>
                    <a:gdLst>
                      <a:gd name="connsiteX0" fmla="*/ 54622 w 64818"/>
                      <a:gd name="connsiteY0" fmla="*/ 0 h 20392"/>
                      <a:gd name="connsiteX1" fmla="*/ 10196 w 64818"/>
                      <a:gd name="connsiteY1" fmla="*/ 0 h 20392"/>
                      <a:gd name="connsiteX2" fmla="*/ 0 w 64818"/>
                      <a:gd name="connsiteY2" fmla="*/ 10196 h 20392"/>
                      <a:gd name="connsiteX3" fmla="*/ 10196 w 64818"/>
                      <a:gd name="connsiteY3" fmla="*/ 20392 h 20392"/>
                      <a:gd name="connsiteX4" fmla="*/ 54622 w 64818"/>
                      <a:gd name="connsiteY4" fmla="*/ 20392 h 20392"/>
                      <a:gd name="connsiteX5" fmla="*/ 64818 w 64818"/>
                      <a:gd name="connsiteY5" fmla="*/ 10196 h 20392"/>
                      <a:gd name="connsiteX6" fmla="*/ 54622 w 64818"/>
                      <a:gd name="connsiteY6" fmla="*/ 0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18" h="20392">
                        <a:moveTo>
                          <a:pt x="54622" y="0"/>
                        </a:moveTo>
                        <a:lnTo>
                          <a:pt x="10196" y="0"/>
                        </a:lnTo>
                        <a:cubicBezTo>
                          <a:pt x="4370" y="0"/>
                          <a:pt x="0" y="4370"/>
                          <a:pt x="0" y="10196"/>
                        </a:cubicBezTo>
                        <a:cubicBezTo>
                          <a:pt x="0" y="16022"/>
                          <a:pt x="4370" y="20392"/>
                          <a:pt x="10196" y="20392"/>
                        </a:cubicBezTo>
                        <a:lnTo>
                          <a:pt x="54622" y="20392"/>
                        </a:lnTo>
                        <a:cubicBezTo>
                          <a:pt x="60449" y="20392"/>
                          <a:pt x="64818" y="16022"/>
                          <a:pt x="64818" y="10196"/>
                        </a:cubicBezTo>
                        <a:cubicBezTo>
                          <a:pt x="64818" y="4370"/>
                          <a:pt x="60449" y="0"/>
                          <a:pt x="54622" y="0"/>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44D0E3AF-F47E-4614-A1A3-83C3FF7987E3}"/>
                      </a:ext>
                    </a:extLst>
                  </p:cNvPr>
                  <p:cNvSpPr/>
                  <p:nvPr/>
                </p:nvSpPr>
                <p:spPr>
                  <a:xfrm>
                    <a:off x="6869181" y="2492268"/>
                    <a:ext cx="47339" cy="20392"/>
                  </a:xfrm>
                  <a:custGeom>
                    <a:avLst/>
                    <a:gdLst>
                      <a:gd name="connsiteX0" fmla="*/ 10196 w 47339"/>
                      <a:gd name="connsiteY0" fmla="*/ 20392 h 20392"/>
                      <a:gd name="connsiteX1" fmla="*/ 37143 w 47339"/>
                      <a:gd name="connsiteY1" fmla="*/ 20392 h 20392"/>
                      <a:gd name="connsiteX2" fmla="*/ 47339 w 47339"/>
                      <a:gd name="connsiteY2" fmla="*/ 10196 h 20392"/>
                      <a:gd name="connsiteX3" fmla="*/ 37143 w 47339"/>
                      <a:gd name="connsiteY3" fmla="*/ 0 h 20392"/>
                      <a:gd name="connsiteX4" fmla="*/ 10196 w 47339"/>
                      <a:gd name="connsiteY4" fmla="*/ 0 h 20392"/>
                      <a:gd name="connsiteX5" fmla="*/ 0 w 47339"/>
                      <a:gd name="connsiteY5" fmla="*/ 10196 h 20392"/>
                      <a:gd name="connsiteX6" fmla="*/ 10196 w 47339"/>
                      <a:gd name="connsiteY6" fmla="*/ 20392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39" h="20392">
                        <a:moveTo>
                          <a:pt x="10196" y="20392"/>
                        </a:moveTo>
                        <a:lnTo>
                          <a:pt x="37143" y="20392"/>
                        </a:lnTo>
                        <a:cubicBezTo>
                          <a:pt x="42970" y="20392"/>
                          <a:pt x="47339" y="16022"/>
                          <a:pt x="47339" y="10196"/>
                        </a:cubicBezTo>
                        <a:cubicBezTo>
                          <a:pt x="47339" y="4370"/>
                          <a:pt x="42970" y="0"/>
                          <a:pt x="37143" y="0"/>
                        </a:cubicBezTo>
                        <a:lnTo>
                          <a:pt x="10196" y="0"/>
                        </a:lnTo>
                        <a:cubicBezTo>
                          <a:pt x="4370" y="0"/>
                          <a:pt x="0" y="4370"/>
                          <a:pt x="0" y="10196"/>
                        </a:cubicBezTo>
                        <a:cubicBezTo>
                          <a:pt x="0" y="15294"/>
                          <a:pt x="4370" y="20392"/>
                          <a:pt x="10196" y="20392"/>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9B90927-8535-49AB-A7BC-7259EB22401D}"/>
                      </a:ext>
                    </a:extLst>
                  </p:cNvPr>
                  <p:cNvSpPr/>
                  <p:nvPr/>
                </p:nvSpPr>
                <p:spPr>
                  <a:xfrm>
                    <a:off x="6869181" y="2546890"/>
                    <a:ext cx="64818" cy="20392"/>
                  </a:xfrm>
                  <a:custGeom>
                    <a:avLst/>
                    <a:gdLst>
                      <a:gd name="connsiteX0" fmla="*/ 54622 w 64818"/>
                      <a:gd name="connsiteY0" fmla="*/ 0 h 20392"/>
                      <a:gd name="connsiteX1" fmla="*/ 10196 w 64818"/>
                      <a:gd name="connsiteY1" fmla="*/ 0 h 20392"/>
                      <a:gd name="connsiteX2" fmla="*/ 0 w 64818"/>
                      <a:gd name="connsiteY2" fmla="*/ 10196 h 20392"/>
                      <a:gd name="connsiteX3" fmla="*/ 10196 w 64818"/>
                      <a:gd name="connsiteY3" fmla="*/ 20392 h 20392"/>
                      <a:gd name="connsiteX4" fmla="*/ 54622 w 64818"/>
                      <a:gd name="connsiteY4" fmla="*/ 20392 h 20392"/>
                      <a:gd name="connsiteX5" fmla="*/ 64818 w 64818"/>
                      <a:gd name="connsiteY5" fmla="*/ 10196 h 20392"/>
                      <a:gd name="connsiteX6" fmla="*/ 54622 w 64818"/>
                      <a:gd name="connsiteY6" fmla="*/ 0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18" h="20392">
                        <a:moveTo>
                          <a:pt x="54622" y="0"/>
                        </a:moveTo>
                        <a:lnTo>
                          <a:pt x="10196" y="0"/>
                        </a:lnTo>
                        <a:cubicBezTo>
                          <a:pt x="4370" y="0"/>
                          <a:pt x="0" y="4370"/>
                          <a:pt x="0" y="10196"/>
                        </a:cubicBezTo>
                        <a:cubicBezTo>
                          <a:pt x="0" y="16022"/>
                          <a:pt x="4370" y="20392"/>
                          <a:pt x="10196" y="20392"/>
                        </a:cubicBezTo>
                        <a:lnTo>
                          <a:pt x="54622" y="20392"/>
                        </a:lnTo>
                        <a:cubicBezTo>
                          <a:pt x="60449" y="20392"/>
                          <a:pt x="64818" y="16022"/>
                          <a:pt x="64818" y="10196"/>
                        </a:cubicBezTo>
                        <a:cubicBezTo>
                          <a:pt x="64818" y="5098"/>
                          <a:pt x="60449" y="0"/>
                          <a:pt x="54622" y="0"/>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E79B552A-6462-4532-9D27-FE1DF8C20584}"/>
                      </a:ext>
                    </a:extLst>
                  </p:cNvPr>
                  <p:cNvSpPr/>
                  <p:nvPr/>
                </p:nvSpPr>
                <p:spPr>
                  <a:xfrm>
                    <a:off x="6869181" y="2602969"/>
                    <a:ext cx="47339" cy="20392"/>
                  </a:xfrm>
                  <a:custGeom>
                    <a:avLst/>
                    <a:gdLst>
                      <a:gd name="connsiteX0" fmla="*/ 10196 w 47339"/>
                      <a:gd name="connsiteY0" fmla="*/ 20392 h 20392"/>
                      <a:gd name="connsiteX1" fmla="*/ 37143 w 47339"/>
                      <a:gd name="connsiteY1" fmla="*/ 20392 h 20392"/>
                      <a:gd name="connsiteX2" fmla="*/ 47339 w 47339"/>
                      <a:gd name="connsiteY2" fmla="*/ 10196 h 20392"/>
                      <a:gd name="connsiteX3" fmla="*/ 37143 w 47339"/>
                      <a:gd name="connsiteY3" fmla="*/ 0 h 20392"/>
                      <a:gd name="connsiteX4" fmla="*/ 10196 w 47339"/>
                      <a:gd name="connsiteY4" fmla="*/ 0 h 20392"/>
                      <a:gd name="connsiteX5" fmla="*/ 0 w 47339"/>
                      <a:gd name="connsiteY5" fmla="*/ 10196 h 20392"/>
                      <a:gd name="connsiteX6" fmla="*/ 10196 w 47339"/>
                      <a:gd name="connsiteY6" fmla="*/ 20392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39" h="20392">
                        <a:moveTo>
                          <a:pt x="10196" y="20392"/>
                        </a:moveTo>
                        <a:lnTo>
                          <a:pt x="37143" y="20392"/>
                        </a:lnTo>
                        <a:cubicBezTo>
                          <a:pt x="42970" y="20392"/>
                          <a:pt x="47339" y="16022"/>
                          <a:pt x="47339" y="10196"/>
                        </a:cubicBezTo>
                        <a:cubicBezTo>
                          <a:pt x="47339" y="4370"/>
                          <a:pt x="42970" y="0"/>
                          <a:pt x="37143" y="0"/>
                        </a:cubicBezTo>
                        <a:lnTo>
                          <a:pt x="10196" y="0"/>
                        </a:lnTo>
                        <a:cubicBezTo>
                          <a:pt x="4370" y="0"/>
                          <a:pt x="0" y="4370"/>
                          <a:pt x="0" y="10196"/>
                        </a:cubicBezTo>
                        <a:cubicBezTo>
                          <a:pt x="0" y="15294"/>
                          <a:pt x="4370" y="20392"/>
                          <a:pt x="10196" y="20392"/>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FBD17C4-B331-4610-AAF6-92E8FC5B958D}"/>
                      </a:ext>
                    </a:extLst>
                  </p:cNvPr>
                  <p:cNvSpPr/>
                  <p:nvPr/>
                </p:nvSpPr>
                <p:spPr>
                  <a:xfrm>
                    <a:off x="6869181" y="2658319"/>
                    <a:ext cx="64818" cy="20392"/>
                  </a:xfrm>
                  <a:custGeom>
                    <a:avLst/>
                    <a:gdLst>
                      <a:gd name="connsiteX0" fmla="*/ 64818 w 64818"/>
                      <a:gd name="connsiteY0" fmla="*/ 10196 h 20392"/>
                      <a:gd name="connsiteX1" fmla="*/ 54622 w 64818"/>
                      <a:gd name="connsiteY1" fmla="*/ 0 h 20392"/>
                      <a:gd name="connsiteX2" fmla="*/ 10196 w 64818"/>
                      <a:gd name="connsiteY2" fmla="*/ 0 h 20392"/>
                      <a:gd name="connsiteX3" fmla="*/ 0 w 64818"/>
                      <a:gd name="connsiteY3" fmla="*/ 10196 h 20392"/>
                      <a:gd name="connsiteX4" fmla="*/ 10196 w 64818"/>
                      <a:gd name="connsiteY4" fmla="*/ 20392 h 20392"/>
                      <a:gd name="connsiteX5" fmla="*/ 54622 w 64818"/>
                      <a:gd name="connsiteY5" fmla="*/ 20392 h 20392"/>
                      <a:gd name="connsiteX6" fmla="*/ 64818 w 64818"/>
                      <a:gd name="connsiteY6" fmla="*/ 10196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18" h="20392">
                        <a:moveTo>
                          <a:pt x="64818" y="10196"/>
                        </a:moveTo>
                        <a:cubicBezTo>
                          <a:pt x="64818" y="4370"/>
                          <a:pt x="60449" y="0"/>
                          <a:pt x="54622" y="0"/>
                        </a:cubicBezTo>
                        <a:lnTo>
                          <a:pt x="10196" y="0"/>
                        </a:lnTo>
                        <a:cubicBezTo>
                          <a:pt x="4370" y="0"/>
                          <a:pt x="0" y="4370"/>
                          <a:pt x="0" y="10196"/>
                        </a:cubicBezTo>
                        <a:cubicBezTo>
                          <a:pt x="0" y="16022"/>
                          <a:pt x="4370" y="20392"/>
                          <a:pt x="10196" y="20392"/>
                        </a:cubicBezTo>
                        <a:lnTo>
                          <a:pt x="54622" y="20392"/>
                        </a:lnTo>
                        <a:cubicBezTo>
                          <a:pt x="60449" y="20392"/>
                          <a:pt x="64818" y="15294"/>
                          <a:pt x="64818" y="10196"/>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6" name="Rectangle 135">
                  <a:extLst>
                    <a:ext uri="{FF2B5EF4-FFF2-40B4-BE49-F238E27FC236}">
                      <a16:creationId xmlns:a16="http://schemas.microsoft.com/office/drawing/2014/main" id="{924EA4B9-5285-4279-AD67-AC93BD268FC4}"/>
                    </a:ext>
                  </a:extLst>
                </p:cNvPr>
                <p:cNvSpPr/>
                <p:nvPr/>
              </p:nvSpPr>
              <p:spPr bwMode="auto">
                <a:xfrm>
                  <a:off x="7230366" y="2415557"/>
                  <a:ext cx="482860" cy="204459"/>
                </a:xfrm>
                <a:custGeom>
                  <a:avLst/>
                  <a:gdLst>
                    <a:gd name="connsiteX0" fmla="*/ 0 w 482811"/>
                    <a:gd name="connsiteY0" fmla="*/ 0 h 80543"/>
                    <a:gd name="connsiteX1" fmla="*/ 482811 w 482811"/>
                    <a:gd name="connsiteY1" fmla="*/ 0 h 80543"/>
                    <a:gd name="connsiteX2" fmla="*/ 482811 w 482811"/>
                    <a:gd name="connsiteY2" fmla="*/ 80543 h 80543"/>
                    <a:gd name="connsiteX3" fmla="*/ 0 w 482811"/>
                    <a:gd name="connsiteY3" fmla="*/ 80543 h 80543"/>
                    <a:gd name="connsiteX4" fmla="*/ 0 w 482811"/>
                    <a:gd name="connsiteY4" fmla="*/ 0 h 80543"/>
                    <a:gd name="connsiteX0" fmla="*/ 0 w 482811"/>
                    <a:gd name="connsiteY0" fmla="*/ 0 h 345861"/>
                    <a:gd name="connsiteX1" fmla="*/ 482811 w 482811"/>
                    <a:gd name="connsiteY1" fmla="*/ 0 h 345861"/>
                    <a:gd name="connsiteX2" fmla="*/ 435433 w 482811"/>
                    <a:gd name="connsiteY2" fmla="*/ 345861 h 345861"/>
                    <a:gd name="connsiteX3" fmla="*/ 0 w 482811"/>
                    <a:gd name="connsiteY3" fmla="*/ 80543 h 345861"/>
                    <a:gd name="connsiteX4" fmla="*/ 0 w 482811"/>
                    <a:gd name="connsiteY4" fmla="*/ 0 h 345861"/>
                    <a:gd name="connsiteX0" fmla="*/ 9476 w 492287"/>
                    <a:gd name="connsiteY0" fmla="*/ 0 h 345861"/>
                    <a:gd name="connsiteX1" fmla="*/ 492287 w 492287"/>
                    <a:gd name="connsiteY1" fmla="*/ 0 h 345861"/>
                    <a:gd name="connsiteX2" fmla="*/ 444909 w 492287"/>
                    <a:gd name="connsiteY2" fmla="*/ 345861 h 345861"/>
                    <a:gd name="connsiteX3" fmla="*/ 0 w 492287"/>
                    <a:gd name="connsiteY3" fmla="*/ 213202 h 345861"/>
                    <a:gd name="connsiteX4" fmla="*/ 9476 w 492287"/>
                    <a:gd name="connsiteY4" fmla="*/ 0 h 345861"/>
                    <a:gd name="connsiteX0" fmla="*/ 9476 w 482860"/>
                    <a:gd name="connsiteY0" fmla="*/ 0 h 345861"/>
                    <a:gd name="connsiteX1" fmla="*/ 482860 w 482860"/>
                    <a:gd name="connsiteY1" fmla="*/ 260808 h 345861"/>
                    <a:gd name="connsiteX2" fmla="*/ 444909 w 482860"/>
                    <a:gd name="connsiteY2" fmla="*/ 345861 h 345861"/>
                    <a:gd name="connsiteX3" fmla="*/ 0 w 482860"/>
                    <a:gd name="connsiteY3" fmla="*/ 213202 h 345861"/>
                    <a:gd name="connsiteX4" fmla="*/ 9476 w 482860"/>
                    <a:gd name="connsiteY4" fmla="*/ 0 h 345861"/>
                    <a:gd name="connsiteX0" fmla="*/ 40898 w 482860"/>
                    <a:gd name="connsiteY0" fmla="*/ 0 h 191890"/>
                    <a:gd name="connsiteX1" fmla="*/ 482860 w 482860"/>
                    <a:gd name="connsiteY1" fmla="*/ 106837 h 191890"/>
                    <a:gd name="connsiteX2" fmla="*/ 444909 w 482860"/>
                    <a:gd name="connsiteY2" fmla="*/ 191890 h 191890"/>
                    <a:gd name="connsiteX3" fmla="*/ 0 w 482860"/>
                    <a:gd name="connsiteY3" fmla="*/ 59231 h 191890"/>
                    <a:gd name="connsiteX4" fmla="*/ 40898 w 482860"/>
                    <a:gd name="connsiteY4" fmla="*/ 0 h 191890"/>
                    <a:gd name="connsiteX0" fmla="*/ 18902 w 482860"/>
                    <a:gd name="connsiteY0" fmla="*/ 0 h 204459"/>
                    <a:gd name="connsiteX1" fmla="*/ 482860 w 482860"/>
                    <a:gd name="connsiteY1" fmla="*/ 119406 h 204459"/>
                    <a:gd name="connsiteX2" fmla="*/ 444909 w 482860"/>
                    <a:gd name="connsiteY2" fmla="*/ 204459 h 204459"/>
                    <a:gd name="connsiteX3" fmla="*/ 0 w 482860"/>
                    <a:gd name="connsiteY3" fmla="*/ 71800 h 204459"/>
                    <a:gd name="connsiteX4" fmla="*/ 18902 w 482860"/>
                    <a:gd name="connsiteY4" fmla="*/ 0 h 20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60" h="204459">
                      <a:moveTo>
                        <a:pt x="18902" y="0"/>
                      </a:moveTo>
                      <a:lnTo>
                        <a:pt x="482860" y="119406"/>
                      </a:lnTo>
                      <a:lnTo>
                        <a:pt x="444909" y="204459"/>
                      </a:lnTo>
                      <a:lnTo>
                        <a:pt x="0" y="71800"/>
                      </a:lnTo>
                      <a:lnTo>
                        <a:pt x="18902"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SecurityCamera_EB35" title="Icon of a security camera">
                  <a:extLst>
                    <a:ext uri="{FF2B5EF4-FFF2-40B4-BE49-F238E27FC236}">
                      <a16:creationId xmlns:a16="http://schemas.microsoft.com/office/drawing/2014/main" id="{9F1C12AC-E6C1-4793-A670-CAEA2718723B}"/>
                    </a:ext>
                  </a:extLst>
                </p:cNvPr>
                <p:cNvSpPr>
                  <a:spLocks noChangeAspect="1" noEditPoints="1"/>
                </p:cNvSpPr>
                <p:nvPr/>
              </p:nvSpPr>
              <p:spPr bwMode="auto">
                <a:xfrm>
                  <a:off x="7153392" y="2415310"/>
                  <a:ext cx="559588" cy="483107"/>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8" name="Group 157">
            <a:extLst>
              <a:ext uri="{FF2B5EF4-FFF2-40B4-BE49-F238E27FC236}">
                <a16:creationId xmlns:a16="http://schemas.microsoft.com/office/drawing/2014/main" id="{6AF46B1D-CC71-4316-A28E-479B64381C9F}"/>
              </a:ext>
            </a:extLst>
          </p:cNvPr>
          <p:cNvGrpSpPr/>
          <p:nvPr/>
        </p:nvGrpSpPr>
        <p:grpSpPr>
          <a:xfrm>
            <a:off x="7225342" y="1840952"/>
            <a:ext cx="1301662" cy="1664450"/>
            <a:chOff x="7225342" y="1840952"/>
            <a:chExt cx="1301662" cy="1664450"/>
          </a:xfrm>
        </p:grpSpPr>
        <p:grpSp>
          <p:nvGrpSpPr>
            <p:cNvPr id="145" name="Group 144">
              <a:extLst>
                <a:ext uri="{FF2B5EF4-FFF2-40B4-BE49-F238E27FC236}">
                  <a16:creationId xmlns:a16="http://schemas.microsoft.com/office/drawing/2014/main" id="{F3621809-C7E7-4E97-AD75-A22D47D19713}"/>
                </a:ext>
              </a:extLst>
            </p:cNvPr>
            <p:cNvGrpSpPr/>
            <p:nvPr/>
          </p:nvGrpSpPr>
          <p:grpSpPr>
            <a:xfrm>
              <a:off x="7852654" y="1840952"/>
              <a:ext cx="674350" cy="1664450"/>
              <a:chOff x="7900781" y="1840952"/>
              <a:chExt cx="674350" cy="1664450"/>
            </a:xfrm>
          </p:grpSpPr>
          <p:pic>
            <p:nvPicPr>
              <p:cNvPr id="116" name="Graphic 115">
                <a:extLst>
                  <a:ext uri="{FF2B5EF4-FFF2-40B4-BE49-F238E27FC236}">
                    <a16:creationId xmlns:a16="http://schemas.microsoft.com/office/drawing/2014/main" id="{0FDB4F8C-9792-4E19-8D4B-1050DBFE49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0781" y="1840952"/>
                <a:ext cx="674350" cy="716497"/>
              </a:xfrm>
              <a:prstGeom prst="rect">
                <a:avLst/>
              </a:prstGeom>
            </p:spPr>
          </p:pic>
          <p:sp>
            <p:nvSpPr>
              <p:cNvPr id="117" name="Title 1">
                <a:extLst>
                  <a:ext uri="{FF2B5EF4-FFF2-40B4-BE49-F238E27FC236}">
                    <a16:creationId xmlns:a16="http://schemas.microsoft.com/office/drawing/2014/main" id="{93E1C83D-EE88-4B12-8DF0-48C78DC7D760}"/>
                  </a:ext>
                </a:extLst>
              </p:cNvPr>
              <p:cNvSpPr txBox="1">
                <a:spLocks/>
              </p:cNvSpPr>
              <p:nvPr/>
            </p:nvSpPr>
            <p:spPr>
              <a:xfrm>
                <a:off x="7960861" y="2533670"/>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6.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8" name="Title 1">
                <a:extLst>
                  <a:ext uri="{FF2B5EF4-FFF2-40B4-BE49-F238E27FC236}">
                    <a16:creationId xmlns:a16="http://schemas.microsoft.com/office/drawing/2014/main" id="{4ADADB28-B601-4EC3-A5FD-B4711B7EBF3B}"/>
                  </a:ext>
                </a:extLst>
              </p:cNvPr>
              <p:cNvSpPr txBox="1">
                <a:spLocks/>
              </p:cNvSpPr>
              <p:nvPr/>
            </p:nvSpPr>
            <p:spPr>
              <a:xfrm>
                <a:off x="7902423" y="3074515"/>
                <a:ext cx="671067"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Import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updates</a:t>
                </a:r>
              </a:p>
            </p:txBody>
          </p:sp>
        </p:grpSp>
        <p:cxnSp>
          <p:nvCxnSpPr>
            <p:cNvPr id="138" name="Straight Arrow Connector 137">
              <a:extLst>
                <a:ext uri="{FF2B5EF4-FFF2-40B4-BE49-F238E27FC236}">
                  <a16:creationId xmlns:a16="http://schemas.microsoft.com/office/drawing/2014/main" id="{3DF702B6-48DA-47DE-8678-3E758F2FF8D2}"/>
                </a:ext>
              </a:extLst>
            </p:cNvPr>
            <p:cNvCxnSpPr>
              <a:cxnSpLocks/>
            </p:cNvCxnSpPr>
            <p:nvPr/>
          </p:nvCxnSpPr>
          <p:spPr>
            <a:xfrm flipH="1">
              <a:off x="7225342" y="2817944"/>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59" name="Group 158">
            <a:extLst>
              <a:ext uri="{FF2B5EF4-FFF2-40B4-BE49-F238E27FC236}">
                <a16:creationId xmlns:a16="http://schemas.microsoft.com/office/drawing/2014/main" id="{A2E19B68-5BFC-417C-A8E1-B4F999AF35FB}"/>
              </a:ext>
            </a:extLst>
          </p:cNvPr>
          <p:cNvGrpSpPr/>
          <p:nvPr/>
        </p:nvGrpSpPr>
        <p:grpSpPr>
          <a:xfrm>
            <a:off x="8645839" y="1233697"/>
            <a:ext cx="1508816" cy="1903909"/>
            <a:chOff x="8645839" y="1233697"/>
            <a:chExt cx="1508816" cy="1903909"/>
          </a:xfrm>
        </p:grpSpPr>
        <p:grpSp>
          <p:nvGrpSpPr>
            <p:cNvPr id="146" name="Group 145">
              <a:extLst>
                <a:ext uri="{FF2B5EF4-FFF2-40B4-BE49-F238E27FC236}">
                  <a16:creationId xmlns:a16="http://schemas.microsoft.com/office/drawing/2014/main" id="{42F10535-D1BA-4184-9B0E-51035D53A563}"/>
                </a:ext>
              </a:extLst>
            </p:cNvPr>
            <p:cNvGrpSpPr/>
            <p:nvPr/>
          </p:nvGrpSpPr>
          <p:grpSpPr>
            <a:xfrm>
              <a:off x="9123845" y="1233697"/>
              <a:ext cx="1030810" cy="1903909"/>
              <a:chOff x="9027590" y="1233697"/>
              <a:chExt cx="1030810" cy="1903909"/>
            </a:xfrm>
          </p:grpSpPr>
          <p:pic>
            <p:nvPicPr>
              <p:cNvPr id="115" name="Graphic 114">
                <a:extLst>
                  <a:ext uri="{FF2B5EF4-FFF2-40B4-BE49-F238E27FC236}">
                    <a16:creationId xmlns:a16="http://schemas.microsoft.com/office/drawing/2014/main" id="{331634E5-8D91-4663-BD6C-9CC5EEDD8E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87187" y="1233697"/>
                <a:ext cx="639423" cy="719349"/>
              </a:xfrm>
              <a:prstGeom prst="rect">
                <a:avLst/>
              </a:prstGeom>
            </p:spPr>
          </p:pic>
          <p:sp>
            <p:nvSpPr>
              <p:cNvPr id="121" name="Title 1">
                <a:extLst>
                  <a:ext uri="{FF2B5EF4-FFF2-40B4-BE49-F238E27FC236}">
                    <a16:creationId xmlns:a16="http://schemas.microsoft.com/office/drawing/2014/main" id="{964E84BD-70D9-4CC7-BC4D-58BB09612179}"/>
                  </a:ext>
                </a:extLst>
              </p:cNvPr>
              <p:cNvSpPr txBox="1">
                <a:spLocks/>
              </p:cNvSpPr>
              <p:nvPr/>
            </p:nvSpPr>
            <p:spPr>
              <a:xfrm>
                <a:off x="9265899" y="1950430"/>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7.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2" name="Title 1">
                <a:extLst>
                  <a:ext uri="{FF2B5EF4-FFF2-40B4-BE49-F238E27FC236}">
                    <a16:creationId xmlns:a16="http://schemas.microsoft.com/office/drawing/2014/main" id="{A310D193-C048-41A7-BC48-99BD3C0EFE20}"/>
                  </a:ext>
                </a:extLst>
              </p:cNvPr>
              <p:cNvSpPr txBox="1">
                <a:spLocks/>
              </p:cNvSpPr>
              <p:nvPr/>
            </p:nvSpPr>
            <p:spPr>
              <a:xfrm>
                <a:off x="9027590" y="2491275"/>
                <a:ext cx="103081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Deploy and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monitor updates </a:t>
                </a:r>
              </a:p>
            </p:txBody>
          </p:sp>
        </p:grpSp>
        <p:cxnSp>
          <p:nvCxnSpPr>
            <p:cNvPr id="139" name="Straight Arrow Connector 138">
              <a:extLst>
                <a:ext uri="{FF2B5EF4-FFF2-40B4-BE49-F238E27FC236}">
                  <a16:creationId xmlns:a16="http://schemas.microsoft.com/office/drawing/2014/main" id="{0237B98B-E142-4745-AB9D-89E80F51DFDD}"/>
                </a:ext>
              </a:extLst>
            </p:cNvPr>
            <p:cNvCxnSpPr>
              <a:cxnSpLocks/>
            </p:cNvCxnSpPr>
            <p:nvPr/>
          </p:nvCxnSpPr>
          <p:spPr>
            <a:xfrm flipH="1">
              <a:off x="8645839" y="2196826"/>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60" name="Group 159">
            <a:extLst>
              <a:ext uri="{FF2B5EF4-FFF2-40B4-BE49-F238E27FC236}">
                <a16:creationId xmlns:a16="http://schemas.microsoft.com/office/drawing/2014/main" id="{734F4C95-DCC7-4E0A-AC42-B144A05CBD6A}"/>
              </a:ext>
            </a:extLst>
          </p:cNvPr>
          <p:cNvGrpSpPr/>
          <p:nvPr/>
        </p:nvGrpSpPr>
        <p:grpSpPr>
          <a:xfrm>
            <a:off x="10145099" y="733926"/>
            <a:ext cx="1588552" cy="1509053"/>
            <a:chOff x="10145099" y="733926"/>
            <a:chExt cx="1588552" cy="1509053"/>
          </a:xfrm>
        </p:grpSpPr>
        <p:cxnSp>
          <p:nvCxnSpPr>
            <p:cNvPr id="147" name="Straight Arrow Connector 146">
              <a:extLst>
                <a:ext uri="{FF2B5EF4-FFF2-40B4-BE49-F238E27FC236}">
                  <a16:creationId xmlns:a16="http://schemas.microsoft.com/office/drawing/2014/main" id="{5A54256F-AC89-47B7-9757-0AC895347E24}"/>
                </a:ext>
              </a:extLst>
            </p:cNvPr>
            <p:cNvCxnSpPr>
              <a:cxnSpLocks/>
            </p:cNvCxnSpPr>
            <p:nvPr/>
          </p:nvCxnSpPr>
          <p:spPr>
            <a:xfrm flipH="1">
              <a:off x="10145099" y="1571184"/>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nvGrpSpPr>
            <p:cNvPr id="151" name="Group 150">
              <a:extLst>
                <a:ext uri="{FF2B5EF4-FFF2-40B4-BE49-F238E27FC236}">
                  <a16:creationId xmlns:a16="http://schemas.microsoft.com/office/drawing/2014/main" id="{654567DA-7AB5-4C19-B495-7B83712F278C}"/>
                </a:ext>
              </a:extLst>
            </p:cNvPr>
            <p:cNvGrpSpPr/>
            <p:nvPr/>
          </p:nvGrpSpPr>
          <p:grpSpPr>
            <a:xfrm>
              <a:off x="10702841" y="733926"/>
              <a:ext cx="1030810" cy="1509053"/>
              <a:chOff x="10498297" y="733926"/>
              <a:chExt cx="1030810" cy="1509053"/>
            </a:xfrm>
          </p:grpSpPr>
          <p:sp>
            <p:nvSpPr>
              <p:cNvPr id="148" name="Title 1">
                <a:extLst>
                  <a:ext uri="{FF2B5EF4-FFF2-40B4-BE49-F238E27FC236}">
                    <a16:creationId xmlns:a16="http://schemas.microsoft.com/office/drawing/2014/main" id="{F5039EDC-94A3-48CE-8EE4-36624A74F297}"/>
                  </a:ext>
                </a:extLst>
              </p:cNvPr>
              <p:cNvSpPr txBox="1">
                <a:spLocks/>
              </p:cNvSpPr>
              <p:nvPr/>
            </p:nvSpPr>
            <p:spPr>
              <a:xfrm>
                <a:off x="10736607" y="1271247"/>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8.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9" name="Title 1">
                <a:extLst>
                  <a:ext uri="{FF2B5EF4-FFF2-40B4-BE49-F238E27FC236}">
                    <a16:creationId xmlns:a16="http://schemas.microsoft.com/office/drawing/2014/main" id="{6610FDD4-1D46-4BEC-B52F-6D2EF4EDF297}"/>
                  </a:ext>
                </a:extLst>
              </p:cNvPr>
              <p:cNvSpPr txBox="1">
                <a:spLocks/>
              </p:cNvSpPr>
              <p:nvPr/>
            </p:nvSpPr>
            <p:spPr>
              <a:xfrm>
                <a:off x="10498297" y="1812092"/>
                <a:ext cx="103081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View reporting</a:t>
                </a:r>
              </a:p>
            </p:txBody>
          </p:sp>
          <p:pic>
            <p:nvPicPr>
              <p:cNvPr id="150" name="Graphic 149">
                <a:extLst>
                  <a:ext uri="{FF2B5EF4-FFF2-40B4-BE49-F238E27FC236}">
                    <a16:creationId xmlns:a16="http://schemas.microsoft.com/office/drawing/2014/main" id="{61E8BE2D-E20C-41ED-B0D4-82A85FB8D6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80929" y="733926"/>
                <a:ext cx="665546" cy="499160"/>
              </a:xfrm>
              <a:prstGeom prst="rect">
                <a:avLst/>
              </a:prstGeom>
            </p:spPr>
          </p:pic>
        </p:grpSp>
      </p:grpSp>
    </p:spTree>
    <p:extLst>
      <p:ext uri="{BB962C8B-B14F-4D97-AF65-F5344CB8AC3E}">
        <p14:creationId xmlns:p14="http://schemas.microsoft.com/office/powerpoint/2010/main" val="3731221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140"/>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154"/>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155"/>
                                        </p:tgtEl>
                                        <p:attrNameLst>
                                          <p:attrName>style.visibility</p:attrName>
                                        </p:attrNameLst>
                                      </p:cBhvr>
                                      <p:to>
                                        <p:strVal val="visible"/>
                                      </p:to>
                                    </p:set>
                                    <p:animEffect transition="in" filter="fade">
                                      <p:cBhvr>
                                        <p:cTn id="17" dur="500"/>
                                        <p:tgtEl>
                                          <p:spTgt spid="155"/>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155"/>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156"/>
                                        </p:tgtEl>
                                        <p:attrNameLst>
                                          <p:attrName>ppt_x</p:attrName>
                                          <p:attrName>ppt_y</p:attrName>
                                        </p:attrNameLst>
                                      </p:cBhvr>
                                      <p:rCtr x="0" y="949"/>
                                    </p:animMotion>
                                  </p:childTnLst>
                                </p:cTn>
                              </p:par>
                              <p:par>
                                <p:cTn id="25" presetID="10" presetClass="entr" presetSubtype="0" fill="hold" nodeType="withEffect">
                                  <p:stCondLst>
                                    <p:cond delay="100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500"/>
                                        <p:tgtEl>
                                          <p:spTgt spid="157"/>
                                        </p:tgtEl>
                                      </p:cBhvr>
                                    </p:animEffect>
                                  </p:childTnLst>
                                </p:cTn>
                              </p:par>
                              <p:par>
                                <p:cTn id="28" presetID="42" presetClass="path" presetSubtype="0" decel="100000" fill="hold" nodeType="withEffect">
                                  <p:stCondLst>
                                    <p:cond delay="1000"/>
                                  </p:stCondLst>
                                  <p:childTnLst>
                                    <p:animMotion origin="layout" path="M 0 4.44444E-6 L 0 0.01898 " pathEditMode="relative" rAng="0" ptsTypes="AA">
                                      <p:cBhvr>
                                        <p:cTn id="29" dur="700" spd="-100000" fill="hold"/>
                                        <p:tgtEl>
                                          <p:spTgt spid="157"/>
                                        </p:tgtEl>
                                        <p:attrNameLst>
                                          <p:attrName>ppt_x</p:attrName>
                                          <p:attrName>ppt_y</p:attrName>
                                        </p:attrNameLst>
                                      </p:cBhvr>
                                      <p:rCtr x="0" y="949"/>
                                    </p:animMotion>
                                  </p:childTnLst>
                                </p:cTn>
                              </p:par>
                              <p:par>
                                <p:cTn id="30" presetID="10" presetClass="entr" presetSubtype="0" fill="hold" nodeType="withEffect">
                                  <p:stCondLst>
                                    <p:cond delay="1250"/>
                                  </p:stCondLst>
                                  <p:childTnLst>
                                    <p:set>
                                      <p:cBhvr>
                                        <p:cTn id="31" dur="1" fill="hold">
                                          <p:stCondLst>
                                            <p:cond delay="0"/>
                                          </p:stCondLst>
                                        </p:cTn>
                                        <p:tgtEl>
                                          <p:spTgt spid="158"/>
                                        </p:tgtEl>
                                        <p:attrNameLst>
                                          <p:attrName>style.visibility</p:attrName>
                                        </p:attrNameLst>
                                      </p:cBhvr>
                                      <p:to>
                                        <p:strVal val="visible"/>
                                      </p:to>
                                    </p:set>
                                    <p:animEffect transition="in" filter="fade">
                                      <p:cBhvr>
                                        <p:cTn id="32" dur="500"/>
                                        <p:tgtEl>
                                          <p:spTgt spid="158"/>
                                        </p:tgtEl>
                                      </p:cBhvr>
                                    </p:animEffect>
                                  </p:childTnLst>
                                </p:cTn>
                              </p:par>
                              <p:par>
                                <p:cTn id="33" presetID="42" presetClass="path" presetSubtype="0" decel="100000" fill="hold" nodeType="withEffect">
                                  <p:stCondLst>
                                    <p:cond delay="1250"/>
                                  </p:stCondLst>
                                  <p:childTnLst>
                                    <p:animMotion origin="layout" path="M 0 4.44444E-6 L 0 0.01898 " pathEditMode="relative" rAng="0" ptsTypes="AA">
                                      <p:cBhvr>
                                        <p:cTn id="34" dur="700" spd="-100000" fill="hold"/>
                                        <p:tgtEl>
                                          <p:spTgt spid="158"/>
                                        </p:tgtEl>
                                        <p:attrNameLst>
                                          <p:attrName>ppt_x</p:attrName>
                                          <p:attrName>ppt_y</p:attrName>
                                        </p:attrNameLst>
                                      </p:cBhvr>
                                      <p:rCtr x="0" y="949"/>
                                    </p:animMotion>
                                  </p:childTnLst>
                                </p:cTn>
                              </p:par>
                              <p:par>
                                <p:cTn id="35" presetID="10" presetClass="entr" presetSubtype="0" fill="hold" nodeType="withEffect">
                                  <p:stCondLst>
                                    <p:cond delay="150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42" presetClass="path" presetSubtype="0" decel="100000" fill="hold" nodeType="withEffect">
                                  <p:stCondLst>
                                    <p:cond delay="1500"/>
                                  </p:stCondLst>
                                  <p:childTnLst>
                                    <p:animMotion origin="layout" path="M 0 4.44444E-6 L 0 0.01898 " pathEditMode="relative" rAng="0" ptsTypes="AA">
                                      <p:cBhvr>
                                        <p:cTn id="39" dur="700" spd="-100000" fill="hold"/>
                                        <p:tgtEl>
                                          <p:spTgt spid="159"/>
                                        </p:tgtEl>
                                        <p:attrNameLst>
                                          <p:attrName>ppt_x</p:attrName>
                                          <p:attrName>ppt_y</p:attrName>
                                        </p:attrNameLst>
                                      </p:cBhvr>
                                      <p:rCtr x="0" y="949"/>
                                    </p:animMotion>
                                  </p:childTnLst>
                                </p:cTn>
                              </p:par>
                              <p:par>
                                <p:cTn id="40" presetID="10" presetClass="entr" presetSubtype="0" fill="hold" nodeType="withEffect">
                                  <p:stCondLst>
                                    <p:cond delay="175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42" presetClass="path" presetSubtype="0" decel="100000" fill="hold" nodeType="withEffect">
                                  <p:stCondLst>
                                    <p:cond delay="1750"/>
                                  </p:stCondLst>
                                  <p:childTnLst>
                                    <p:animMotion origin="layout" path="M 0 4.44444E-6 L 0 0.01898 " pathEditMode="relative" rAng="0" ptsTypes="AA">
                                      <p:cBhvr>
                                        <p:cTn id="44" dur="700" spd="-100000" fill="hold"/>
                                        <p:tgtEl>
                                          <p:spTgt spid="16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0"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2">
            <a:extLst>
              <a:ext uri="{FF2B5EF4-FFF2-40B4-BE49-F238E27FC236}">
                <a16:creationId xmlns:a16="http://schemas.microsoft.com/office/drawing/2014/main" id="{29A868D5-116B-48F8-A7CB-9AFEF1E36C9D}"/>
              </a:ext>
            </a:extLst>
          </p:cNvPr>
          <p:cNvSpPr txBox="1">
            <a:spLocks/>
          </p:cNvSpPr>
          <p:nvPr/>
        </p:nvSpPr>
        <p:spPr>
          <a:xfrm>
            <a:off x="525091" y="3111335"/>
            <a:ext cx="10492313" cy="3412128"/>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3600" dirty="0">
                <a:gradFill>
                  <a:gsLst>
                    <a:gs pos="0">
                      <a:schemeClr val="accent5"/>
                    </a:gs>
                    <a:gs pos="100000">
                      <a:schemeClr val="accent4"/>
                    </a:gs>
                  </a:gsLst>
                  <a:lin ang="2700000" scaled="1"/>
                </a:gradFill>
              </a:rPr>
              <a:t>Demo</a:t>
            </a: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endParaRPr lang="en-US" sz="36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3412495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70833E-6 -4.81481E-6 L 2.70833E-6 0.01899 " pathEditMode="relative" rAng="0" ptsTypes="AA">
                                      <p:cBhvr>
                                        <p:cTn id="9"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F1EFC2B-2135-4305-8F39-C1841A60B954}"/>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2621F7-19CD-6B4A-8900-FB4BCB77EC8A}"/>
              </a:ext>
            </a:extLst>
          </p:cNvPr>
          <p:cNvSpPr>
            <a:spLocks noGrp="1"/>
          </p:cNvSpPr>
          <p:nvPr>
            <p:ph type="title"/>
          </p:nvPr>
        </p:nvSpPr>
        <p:spPr/>
        <p:txBody>
          <a:bodyPr/>
          <a:lstStyle/>
          <a:p>
            <a:r>
              <a:rPr lang="en-US"/>
              <a:t>Using IoT as an operational Data Source</a:t>
            </a:r>
          </a:p>
        </p:txBody>
      </p:sp>
      <p:sp>
        <p:nvSpPr>
          <p:cNvPr id="50" name="Rectangle 49">
            <a:extLst>
              <a:ext uri="{FF2B5EF4-FFF2-40B4-BE49-F238E27FC236}">
                <a16:creationId xmlns:a16="http://schemas.microsoft.com/office/drawing/2014/main" id="{908E8CE3-58BA-479A-96E7-A5E5823D85DA}"/>
              </a:ext>
            </a:extLst>
          </p:cNvPr>
          <p:cNvSpPr/>
          <p:nvPr/>
        </p:nvSpPr>
        <p:spPr bwMode="auto">
          <a:xfrm>
            <a:off x="688094" y="1468438"/>
            <a:ext cx="1430084" cy="3529351"/>
          </a:xfrm>
          <a:prstGeom prst="rect">
            <a:avLst/>
          </a:prstGeom>
          <a:solidFill>
            <a:schemeClr val="tx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12" name="Group 11">
            <a:extLst>
              <a:ext uri="{FF2B5EF4-FFF2-40B4-BE49-F238E27FC236}">
                <a16:creationId xmlns:a16="http://schemas.microsoft.com/office/drawing/2014/main" id="{591E005E-A937-42D5-BD02-53B35F544AFC}"/>
              </a:ext>
            </a:extLst>
          </p:cNvPr>
          <p:cNvGrpSpPr/>
          <p:nvPr/>
        </p:nvGrpSpPr>
        <p:grpSpPr>
          <a:xfrm>
            <a:off x="843491" y="2888789"/>
            <a:ext cx="1459797" cy="360000"/>
            <a:chOff x="4051094" y="3143895"/>
            <a:chExt cx="1459797" cy="360000"/>
          </a:xfrm>
        </p:grpSpPr>
        <p:sp>
          <p:nvSpPr>
            <p:cNvPr id="53" name="TextBox 52">
              <a:extLst>
                <a:ext uri="{FF2B5EF4-FFF2-40B4-BE49-F238E27FC236}">
                  <a16:creationId xmlns:a16="http://schemas.microsoft.com/office/drawing/2014/main" id="{0E30BD84-8BF0-4944-88C0-C34DAE64AD03}"/>
                </a:ext>
              </a:extLst>
            </p:cNvPr>
            <p:cNvSpPr txBox="1"/>
            <p:nvPr/>
          </p:nvSpPr>
          <p:spPr>
            <a:xfrm>
              <a:off x="4632938" y="3157739"/>
              <a:ext cx="877953" cy="332312"/>
            </a:xfrm>
            <a:prstGeom prst="rect">
              <a:avLst/>
            </a:prstGeom>
            <a:noFill/>
          </p:spPr>
          <p:txBody>
            <a:bodyPr wrap="square" lIns="0" tIns="0" rIns="0" bIns="0" rtlCol="0">
              <a:spAutoFit/>
            </a:bodyPr>
            <a:lstStyle/>
            <a:p>
              <a:pPr defTabSz="914093">
                <a:lnSpc>
                  <a:spcPct val="90000"/>
                </a:lnSpc>
                <a:defRPr/>
              </a:pPr>
              <a:r>
                <a:rPr lang="en-US" sz="1200" kern="0">
                  <a:solidFill>
                    <a:srgbClr val="000000"/>
                  </a:solidFill>
                  <a:latin typeface="Segoe UI Semibold"/>
                  <a:sym typeface="Segoe UI Semibold"/>
                </a:rPr>
                <a:t>Azure </a:t>
              </a:r>
              <a:br>
                <a:rPr lang="en-US" sz="1200" kern="0">
                  <a:solidFill>
                    <a:srgbClr val="000000"/>
                  </a:solidFill>
                  <a:latin typeface="Segoe UI Semibold"/>
                  <a:sym typeface="Segoe UI Semibold"/>
                </a:rPr>
              </a:br>
              <a:r>
                <a:rPr lang="en-US" sz="1200" kern="0">
                  <a:solidFill>
                    <a:srgbClr val="000000"/>
                  </a:solidFill>
                  <a:latin typeface="Segoe UI Semibold"/>
                  <a:sym typeface="Segoe UI Semibold"/>
                </a:rPr>
                <a:t>IoT Hub</a:t>
              </a:r>
            </a:p>
          </p:txBody>
        </p:sp>
        <p:pic>
          <p:nvPicPr>
            <p:cNvPr id="54" name="Graphic 53">
              <a:extLst>
                <a:ext uri="{FF2B5EF4-FFF2-40B4-BE49-F238E27FC236}">
                  <a16:creationId xmlns:a16="http://schemas.microsoft.com/office/drawing/2014/main" id="{0B5D69B3-9DA5-42A7-A352-E348B834E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094" y="3143895"/>
              <a:ext cx="360000" cy="360000"/>
            </a:xfrm>
            <a:prstGeom prst="rect">
              <a:avLst/>
            </a:prstGeom>
          </p:spPr>
        </p:pic>
      </p:grpSp>
      <p:grpSp>
        <p:nvGrpSpPr>
          <p:cNvPr id="95" name="Group 94">
            <a:extLst>
              <a:ext uri="{FF2B5EF4-FFF2-40B4-BE49-F238E27FC236}">
                <a16:creationId xmlns:a16="http://schemas.microsoft.com/office/drawing/2014/main" id="{9C80676B-4525-4D77-B1DE-CBA5D10209FF}"/>
              </a:ext>
            </a:extLst>
          </p:cNvPr>
          <p:cNvGrpSpPr/>
          <p:nvPr/>
        </p:nvGrpSpPr>
        <p:grpSpPr>
          <a:xfrm>
            <a:off x="3618714" y="2430718"/>
            <a:ext cx="3693788" cy="1401882"/>
            <a:chOff x="2885249" y="2515577"/>
            <a:chExt cx="3052481" cy="1401882"/>
          </a:xfrm>
          <a:solidFill>
            <a:schemeClr val="tx1"/>
          </a:solidFill>
        </p:grpSpPr>
        <p:sp>
          <p:nvSpPr>
            <p:cNvPr id="116" name="Rectangle 115">
              <a:extLst>
                <a:ext uri="{FF2B5EF4-FFF2-40B4-BE49-F238E27FC236}">
                  <a16:creationId xmlns:a16="http://schemas.microsoft.com/office/drawing/2014/main" id="{8071C4AA-F47E-4433-BD73-06B070257543}"/>
                </a:ext>
              </a:extLst>
            </p:cNvPr>
            <p:cNvSpPr/>
            <p:nvPr/>
          </p:nvSpPr>
          <p:spPr bwMode="auto">
            <a:xfrm>
              <a:off x="2885249" y="2515577"/>
              <a:ext cx="3052481" cy="1401882"/>
            </a:xfrm>
            <a:prstGeom prst="rect">
              <a:avLst/>
            </a:prstGeom>
            <a:grp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sp>
          <p:nvSpPr>
            <p:cNvPr id="119" name="TextBox 118">
              <a:extLst>
                <a:ext uri="{FF2B5EF4-FFF2-40B4-BE49-F238E27FC236}">
                  <a16:creationId xmlns:a16="http://schemas.microsoft.com/office/drawing/2014/main" id="{40691262-3D00-43E0-9970-139F05CC36E1}"/>
                </a:ext>
              </a:extLst>
            </p:cNvPr>
            <p:cNvSpPr txBox="1"/>
            <p:nvPr/>
          </p:nvSpPr>
          <p:spPr>
            <a:xfrm>
              <a:off x="3081283" y="2716840"/>
              <a:ext cx="907398" cy="1107996"/>
            </a:xfrm>
            <a:prstGeom prst="rect">
              <a:avLst/>
            </a:prstGeom>
            <a:grpFill/>
          </p:spPr>
          <p:txBody>
            <a:bodyPr wrap="square" lIns="0" tIns="0" rIns="0" bIns="0" rtlCol="0">
              <a:spAutoFit/>
            </a:bodyPr>
            <a:lstStyle/>
            <a:p>
              <a:pPr defTabSz="914093">
                <a:lnSpc>
                  <a:spcPct val="90000"/>
                </a:lnSpc>
                <a:defRPr/>
              </a:pPr>
              <a:r>
                <a:rPr lang="en-US" sz="8000" kern="0">
                  <a:solidFill>
                    <a:srgbClr val="008575"/>
                  </a:solidFill>
                  <a:latin typeface="Segoe UI Semibold"/>
                  <a:sym typeface="Segoe UI Semibold"/>
                </a:rPr>
                <a:t>?</a:t>
              </a:r>
            </a:p>
          </p:txBody>
        </p:sp>
        <p:sp>
          <p:nvSpPr>
            <p:cNvPr id="18" name="TextBox 17">
              <a:extLst>
                <a:ext uri="{FF2B5EF4-FFF2-40B4-BE49-F238E27FC236}">
                  <a16:creationId xmlns:a16="http://schemas.microsoft.com/office/drawing/2014/main" id="{BF7AC315-6139-4916-A17B-26917F9365AE}"/>
                </a:ext>
              </a:extLst>
            </p:cNvPr>
            <p:cNvSpPr txBox="1"/>
            <p:nvPr/>
          </p:nvSpPr>
          <p:spPr>
            <a:xfrm>
              <a:off x="3715332" y="2849830"/>
              <a:ext cx="2160857" cy="276999"/>
            </a:xfrm>
            <a:prstGeom prst="rect">
              <a:avLst/>
            </a:prstGeom>
            <a:grpFill/>
          </p:spPr>
          <p:txBody>
            <a:bodyPr wrap="square" lIns="0" tIns="0" rIns="0" bIns="0" rtlCol="0">
              <a:spAutoFit/>
            </a:bodyPr>
            <a:lstStyle/>
            <a:p>
              <a:pPr defTabSz="914093">
                <a:lnSpc>
                  <a:spcPct val="90000"/>
                </a:lnSpc>
                <a:defRPr/>
              </a:pPr>
              <a:r>
                <a:rPr lang="en-US" sz="2000" kern="0" spc="-150">
                  <a:solidFill>
                    <a:srgbClr val="008575"/>
                  </a:solidFill>
                  <a:latin typeface="Segoe UI Semibold"/>
                  <a:sym typeface="Segoe UI Semibold"/>
                </a:rPr>
                <a:t>Where to store our data ?</a:t>
              </a:r>
            </a:p>
          </p:txBody>
        </p:sp>
        <p:sp>
          <p:nvSpPr>
            <p:cNvPr id="20" name="TextBox 19">
              <a:extLst>
                <a:ext uri="{FF2B5EF4-FFF2-40B4-BE49-F238E27FC236}">
                  <a16:creationId xmlns:a16="http://schemas.microsoft.com/office/drawing/2014/main" id="{8400EA9F-82E5-4E61-BAF5-E611D2E2272D}"/>
                </a:ext>
              </a:extLst>
            </p:cNvPr>
            <p:cNvSpPr txBox="1"/>
            <p:nvPr/>
          </p:nvSpPr>
          <p:spPr>
            <a:xfrm>
              <a:off x="3482279" y="3304134"/>
              <a:ext cx="2330116" cy="276999"/>
            </a:xfrm>
            <a:prstGeom prst="rect">
              <a:avLst/>
            </a:prstGeom>
            <a:grpFill/>
          </p:spPr>
          <p:txBody>
            <a:bodyPr wrap="square" lIns="0" tIns="0" rIns="0" bIns="0" rtlCol="0">
              <a:spAutoFit/>
            </a:bodyPr>
            <a:lstStyle/>
            <a:p>
              <a:pPr defTabSz="914093">
                <a:lnSpc>
                  <a:spcPct val="90000"/>
                </a:lnSpc>
                <a:defRPr/>
              </a:pPr>
              <a:r>
                <a:rPr lang="en-US" sz="2000" kern="0" spc="-150">
                  <a:solidFill>
                    <a:srgbClr val="008575"/>
                  </a:solidFill>
                  <a:latin typeface="Segoe UI Semibold"/>
                  <a:sym typeface="Segoe UI Semibold"/>
                </a:rPr>
                <a:t>Where to process our data ?</a:t>
              </a:r>
            </a:p>
          </p:txBody>
        </p:sp>
      </p:grpSp>
      <p:cxnSp>
        <p:nvCxnSpPr>
          <p:cNvPr id="122" name="Straight Arrow Connector 121">
            <a:extLst>
              <a:ext uri="{FF2B5EF4-FFF2-40B4-BE49-F238E27FC236}">
                <a16:creationId xmlns:a16="http://schemas.microsoft.com/office/drawing/2014/main" id="{79B296E7-F04C-40A9-A445-185261CA1C3E}"/>
              </a:ext>
            </a:extLst>
          </p:cNvPr>
          <p:cNvCxnSpPr>
            <a:cxnSpLocks/>
          </p:cNvCxnSpPr>
          <p:nvPr/>
        </p:nvCxnSpPr>
        <p:spPr>
          <a:xfrm>
            <a:off x="2118179" y="3204730"/>
            <a:ext cx="1417185" cy="0"/>
          </a:xfrm>
          <a:prstGeom prst="straightConnector1">
            <a:avLst/>
          </a:prstGeom>
          <a:noFill/>
          <a:ln w="19050" cap="flat" cmpd="sng" algn="ctr">
            <a:solidFill>
              <a:schemeClr val="tx1"/>
            </a:solidFill>
            <a:prstDash val="solid"/>
            <a:headEnd type="none" w="lg" len="med"/>
            <a:tailEnd type="triangle" w="med" len="med"/>
          </a:ln>
          <a:effectLst/>
        </p:spPr>
      </p:cxnSp>
      <p:cxnSp>
        <p:nvCxnSpPr>
          <p:cNvPr id="123" name="Straight Arrow Connector 122">
            <a:extLst>
              <a:ext uri="{FF2B5EF4-FFF2-40B4-BE49-F238E27FC236}">
                <a16:creationId xmlns:a16="http://schemas.microsoft.com/office/drawing/2014/main" id="{21236C44-E393-48C3-B012-17DCB4E595C8}"/>
              </a:ext>
            </a:extLst>
          </p:cNvPr>
          <p:cNvCxnSpPr>
            <a:cxnSpLocks/>
          </p:cNvCxnSpPr>
          <p:nvPr/>
        </p:nvCxnSpPr>
        <p:spPr>
          <a:xfrm flipH="1">
            <a:off x="7395852" y="3185980"/>
            <a:ext cx="2168109" cy="20369"/>
          </a:xfrm>
          <a:prstGeom prst="straightConnector1">
            <a:avLst/>
          </a:prstGeom>
          <a:noFill/>
          <a:ln w="19050" cap="flat" cmpd="sng" algn="ctr">
            <a:solidFill>
              <a:schemeClr val="tx1"/>
            </a:solidFill>
            <a:prstDash val="solid"/>
            <a:headEnd type="none" w="lg" len="med"/>
            <a:tailEnd type="triangle" w="med" len="med"/>
          </a:ln>
          <a:effectLst/>
        </p:spPr>
      </p:cxnSp>
      <p:sp>
        <p:nvSpPr>
          <p:cNvPr id="57" name="Rectangle 56">
            <a:extLst>
              <a:ext uri="{FF2B5EF4-FFF2-40B4-BE49-F238E27FC236}">
                <a16:creationId xmlns:a16="http://schemas.microsoft.com/office/drawing/2014/main" id="{4E948A42-7075-4281-AB6C-9F32A4F37310}"/>
              </a:ext>
            </a:extLst>
          </p:cNvPr>
          <p:cNvSpPr/>
          <p:nvPr/>
        </p:nvSpPr>
        <p:spPr bwMode="auto">
          <a:xfrm>
            <a:off x="9519366" y="1468438"/>
            <a:ext cx="1841930" cy="3529351"/>
          </a:xfrm>
          <a:prstGeom prst="rect">
            <a:avLst/>
          </a:prstGeom>
          <a:solidFill>
            <a:schemeClr val="tx1"/>
          </a:solidFill>
          <a:ln w="12700" cap="flat" cmpd="sng" algn="ctr">
            <a:noFill/>
            <a:prstDash val="solid"/>
            <a:headEnd type="none" w="med" len="med"/>
            <a:tailEnd type="none" w="med" len="med"/>
          </a:ln>
          <a:effectLst>
            <a:outerShdw blurRad="127000" dist="38100" dir="5400000" algn="ctr" rotWithShape="0">
              <a:prstClr val="black">
                <a:alpha val="34000"/>
              </a:prstClr>
            </a:outerShdw>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14093">
              <a:lnSpc>
                <a:spcPct val="90000"/>
              </a:lnSpc>
              <a:spcAft>
                <a:spcPts val="600"/>
              </a:spcAft>
              <a:defRPr/>
            </a:pPr>
            <a:endParaRPr lang="en-US" sz="1764" kern="0">
              <a:solidFill>
                <a:srgbClr val="0078D7"/>
              </a:solidFill>
              <a:latin typeface="Segoe UI Semibold"/>
              <a:sym typeface="Segoe UI Semibold"/>
            </a:endParaRPr>
          </a:p>
        </p:txBody>
      </p:sp>
      <p:grpSp>
        <p:nvGrpSpPr>
          <p:cNvPr id="51" name="Group 50">
            <a:extLst>
              <a:ext uri="{FF2B5EF4-FFF2-40B4-BE49-F238E27FC236}">
                <a16:creationId xmlns:a16="http://schemas.microsoft.com/office/drawing/2014/main" id="{A4AC3279-830A-4628-931B-931C9B9DD62E}"/>
              </a:ext>
            </a:extLst>
          </p:cNvPr>
          <p:cNvGrpSpPr/>
          <p:nvPr/>
        </p:nvGrpSpPr>
        <p:grpSpPr>
          <a:xfrm>
            <a:off x="9818146" y="3053987"/>
            <a:ext cx="1252935" cy="358250"/>
            <a:chOff x="9730105" y="3501775"/>
            <a:chExt cx="1252935" cy="358250"/>
          </a:xfrm>
        </p:grpSpPr>
        <p:sp>
          <p:nvSpPr>
            <p:cNvPr id="58" name="TextBox 57">
              <a:extLst>
                <a:ext uri="{FF2B5EF4-FFF2-40B4-BE49-F238E27FC236}">
                  <a16:creationId xmlns:a16="http://schemas.microsoft.com/office/drawing/2014/main" id="{CDBA0939-8AA3-4E72-B317-BBE45D1DC071}"/>
                </a:ext>
              </a:extLst>
            </p:cNvPr>
            <p:cNvSpPr txBox="1"/>
            <p:nvPr/>
          </p:nvSpPr>
          <p:spPr>
            <a:xfrm>
              <a:off x="10374997" y="3640359"/>
              <a:ext cx="608043" cy="166156"/>
            </a:xfrm>
            <a:prstGeom prst="rect">
              <a:avLst/>
            </a:prstGeom>
            <a:noFill/>
            <a:ln>
              <a:noFill/>
            </a:ln>
          </p:spPr>
          <p:txBody>
            <a:bodyPr wrap="square" lIns="0" tIns="0" rIns="0" bIns="0" rtlCol="0">
              <a:spAutoFit/>
            </a:bodyPr>
            <a:lstStyle/>
            <a:p>
              <a:pPr defTabSz="914093">
                <a:lnSpc>
                  <a:spcPct val="90000"/>
                </a:lnSpc>
                <a:defRPr/>
              </a:pPr>
              <a:r>
                <a:rPr lang="en-US" sz="1200">
                  <a:solidFill>
                    <a:srgbClr val="000000"/>
                  </a:solidFill>
                  <a:latin typeface="Segoe UI Semibold"/>
                  <a:sym typeface="Segoe UI Semibold"/>
                </a:rPr>
                <a:t>Power BI</a:t>
              </a:r>
            </a:p>
          </p:txBody>
        </p:sp>
        <p:grpSp>
          <p:nvGrpSpPr>
            <p:cNvPr id="59" name="Group 58">
              <a:extLst>
                <a:ext uri="{FF2B5EF4-FFF2-40B4-BE49-F238E27FC236}">
                  <a16:creationId xmlns:a16="http://schemas.microsoft.com/office/drawing/2014/main" id="{CF0CA3EF-E4AF-48CE-A471-4C831E54EF3F}"/>
                </a:ext>
              </a:extLst>
            </p:cNvPr>
            <p:cNvGrpSpPr/>
            <p:nvPr/>
          </p:nvGrpSpPr>
          <p:grpSpPr>
            <a:xfrm>
              <a:off x="9730105" y="3501775"/>
              <a:ext cx="474506" cy="358250"/>
              <a:chOff x="2851176" y="840527"/>
              <a:chExt cx="3024388" cy="2283410"/>
            </a:xfrm>
          </p:grpSpPr>
          <p:sp>
            <p:nvSpPr>
              <p:cNvPr id="60" name="Freeform: Shape 338">
                <a:extLst>
                  <a:ext uri="{FF2B5EF4-FFF2-40B4-BE49-F238E27FC236}">
                    <a16:creationId xmlns:a16="http://schemas.microsoft.com/office/drawing/2014/main" id="{755D314E-9F9D-47B0-8CC8-7815A6387FB6}"/>
                  </a:ext>
                </a:extLst>
              </p:cNvPr>
              <p:cNvSpPr/>
              <p:nvPr/>
            </p:nvSpPr>
            <p:spPr>
              <a:xfrm>
                <a:off x="2851176" y="840527"/>
                <a:ext cx="3024388" cy="1958289"/>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sp>
            <p:nvSpPr>
              <p:cNvPr id="61" name="Freeform: Shape 339">
                <a:extLst>
                  <a:ext uri="{FF2B5EF4-FFF2-40B4-BE49-F238E27FC236}">
                    <a16:creationId xmlns:a16="http://schemas.microsoft.com/office/drawing/2014/main" id="{37EC31AF-BED1-444B-9403-A3721206BF92}"/>
                  </a:ext>
                </a:extLst>
              </p:cNvPr>
              <p:cNvSpPr/>
              <p:nvPr/>
            </p:nvSpPr>
            <p:spPr>
              <a:xfrm>
                <a:off x="3382432" y="1335590"/>
                <a:ext cx="1959012" cy="1788347"/>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914093">
                  <a:defRPr/>
                </a:pPr>
                <a:endParaRPr lang="en-US" sz="1764" kern="0">
                  <a:solidFill>
                    <a:srgbClr val="FFFFFF"/>
                  </a:solidFill>
                  <a:latin typeface="Segoe UI"/>
                  <a:sym typeface="Segoe UI Semibold"/>
                </a:endParaRPr>
              </a:p>
            </p:txBody>
          </p:sp>
        </p:grpSp>
      </p:grpSp>
      <p:sp>
        <p:nvSpPr>
          <p:cNvPr id="25" name="TextBox 24">
            <a:extLst>
              <a:ext uri="{FF2B5EF4-FFF2-40B4-BE49-F238E27FC236}">
                <a16:creationId xmlns:a16="http://schemas.microsoft.com/office/drawing/2014/main" id="{35F2F61F-923A-42F2-976D-32E0B47C1209}"/>
              </a:ext>
            </a:extLst>
          </p:cNvPr>
          <p:cNvSpPr txBox="1"/>
          <p:nvPr/>
        </p:nvSpPr>
        <p:spPr>
          <a:xfrm>
            <a:off x="-214849" y="5213033"/>
            <a:ext cx="323597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457109">
              <a:spcAft>
                <a:spcPts val="600"/>
              </a:spcAft>
              <a:defRPr/>
            </a:pPr>
            <a:r>
              <a:rPr lang="en-US" sz="2200" dirty="0">
                <a:latin typeface="Segoe UI Semibold" panose="020B0502040204020203" pitchFamily="34" charset="0"/>
                <a:cs typeface="Segoe UI Semibold" panose="020B0502040204020203" pitchFamily="34" charset="0"/>
                <a:sym typeface="Segoe UI Semibold"/>
              </a:rPr>
              <a:t>Cloud Gateway</a:t>
            </a:r>
          </a:p>
        </p:txBody>
      </p:sp>
      <p:sp>
        <p:nvSpPr>
          <p:cNvPr id="26" name="TextBox 25">
            <a:extLst>
              <a:ext uri="{FF2B5EF4-FFF2-40B4-BE49-F238E27FC236}">
                <a16:creationId xmlns:a16="http://schemas.microsoft.com/office/drawing/2014/main" id="{97A5D607-231E-4D8F-8897-45DBF76B5C46}"/>
              </a:ext>
            </a:extLst>
          </p:cNvPr>
          <p:cNvSpPr txBox="1"/>
          <p:nvPr/>
        </p:nvSpPr>
        <p:spPr>
          <a:xfrm>
            <a:off x="8822346" y="5281564"/>
            <a:ext cx="3235970"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457109">
              <a:spcAft>
                <a:spcPts val="600"/>
              </a:spcAft>
              <a:defRPr/>
            </a:pPr>
            <a:r>
              <a:rPr lang="en-US" sz="2200" dirty="0">
                <a:latin typeface="Segoe UI Semibold" panose="020B0502040204020203" pitchFamily="34" charset="0"/>
                <a:cs typeface="Segoe UI Semibold" panose="020B0502040204020203" pitchFamily="34" charset="0"/>
                <a:sym typeface="Segoe UI Semibold"/>
              </a:rPr>
              <a:t>Visualize Data</a:t>
            </a:r>
          </a:p>
        </p:txBody>
      </p:sp>
    </p:spTree>
    <p:extLst>
      <p:ext uri="{BB962C8B-B14F-4D97-AF65-F5344CB8AC3E}">
        <p14:creationId xmlns:p14="http://schemas.microsoft.com/office/powerpoint/2010/main" val="114306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7454643" cy="548985"/>
          </a:xfrm>
        </p:spPr>
        <p:txBody>
          <a:bodyPr/>
          <a:lstStyle/>
          <a:p>
            <a:r>
              <a:rPr lang="en-US" sz="4400" dirty="0">
                <a:gradFill>
                  <a:gsLst>
                    <a:gs pos="0">
                      <a:schemeClr val="accent5"/>
                    </a:gs>
                    <a:gs pos="100000">
                      <a:schemeClr val="accent4"/>
                    </a:gs>
                  </a:gsLst>
                  <a:lin ang="2700000" scaled="1"/>
                </a:gradFill>
              </a:rPr>
              <a:t>Integrating IoT data</a:t>
            </a:r>
          </a:p>
        </p:txBody>
      </p:sp>
    </p:spTree>
    <p:extLst>
      <p:ext uri="{BB962C8B-B14F-4D97-AF65-F5344CB8AC3E}">
        <p14:creationId xmlns:p14="http://schemas.microsoft.com/office/powerpoint/2010/main" val="415719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1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2.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E7F13FD8-A640-4E35-8F61-306DA1D17B81}"/>
    </a:ext>
  </a:extLst>
</a:theme>
</file>

<file path=ppt/theme/theme1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6.xml><?xml version="1.0" encoding="utf-8"?>
<a:theme xmlns:a="http://schemas.openxmlformats.org/drawingml/2006/main" name="2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E7F13FD8-A640-4E35-8F61-306DA1D17B81}"/>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8.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9.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20.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1.xml><?xml version="1.0" encoding="utf-8"?>
<a:theme xmlns:a="http://schemas.openxmlformats.org/drawingml/2006/main" name="2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22.xml><?xml version="1.0" encoding="utf-8"?>
<a:theme xmlns:a="http://schemas.openxmlformats.org/drawingml/2006/main" name="2. Blue">
  <a:themeElements>
    <a:clrScheme name="MSFT Learn 1">
      <a:dk1>
        <a:srgbClr val="50E6FF"/>
      </a:dk1>
      <a:lt1>
        <a:srgbClr val="FFFFFF"/>
      </a:lt1>
      <a:dk2>
        <a:srgbClr val="243A5E"/>
      </a:dk2>
      <a:lt2>
        <a:srgbClr val="FFFFFF"/>
      </a:lt2>
      <a:accent1>
        <a:srgbClr val="243A5E"/>
      </a:accent1>
      <a:accent2>
        <a:srgbClr val="3B2E58"/>
      </a:accent2>
      <a:accent3>
        <a:srgbClr val="054B16"/>
      </a:accent3>
      <a:accent4>
        <a:srgbClr val="274B47"/>
      </a:accent4>
      <a:accent5>
        <a:srgbClr val="6B2828"/>
      </a:accent5>
      <a:accent6>
        <a:srgbClr val="008575"/>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emplate - Ignite" id="{69F892DB-77B0-A34A-A732-FD97D4E2F53D}" vid="{CD1D0627-885F-FE42-81FE-F116FAFABF1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T Summit">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Azure.pptx" id="{CB2F00D6-8B2E-48B4-BBEB-A9DFE81F43FF}" vid="{D4AA22CE-2EB6-4D58-AC1F-AD8246D21621}"/>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84A7CE14-D1D3-344C-A42F-A4FA3DE071E1}"/>
    </a:ext>
  </a:extLst>
</a:theme>
</file>

<file path=ppt/theme/theme7.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1.Grey">
  <a:themeElements>
    <a:clrScheme name="MSFT Learn 1">
      <a:dk1>
        <a:srgbClr val="50E6FF"/>
      </a:dk1>
      <a:lt1>
        <a:srgbClr val="FFFFFF"/>
      </a:lt1>
      <a:dk2>
        <a:srgbClr val="243A5E"/>
      </a:dk2>
      <a:lt2>
        <a:srgbClr val="FFFFFF"/>
      </a:lt2>
      <a:accent1>
        <a:srgbClr val="243A5E"/>
      </a:accent1>
      <a:accent2>
        <a:srgbClr val="3B2E58"/>
      </a:accent2>
      <a:accent3>
        <a:srgbClr val="054B16"/>
      </a:accent3>
      <a:accent4>
        <a:srgbClr val="274B47"/>
      </a:accent4>
      <a:accent5>
        <a:srgbClr val="6B2828"/>
      </a:accent5>
      <a:accent6>
        <a:srgbClr val="008575"/>
      </a:accent6>
      <a:hlink>
        <a:srgbClr val="0078D3"/>
      </a:hlink>
      <a:folHlink>
        <a:srgbClr val="50E6FF"/>
      </a:folHlink>
    </a:clrScheme>
    <a:fontScheme name="White">
      <a:majorFont>
        <a:latin typeface="Segoe UI Semibold"/>
        <a:ea typeface="Segoe UI Semibold"/>
        <a:cs typeface="Segoe UI Semibold"/>
      </a:majorFont>
      <a:minorFont>
        <a:latin typeface="Segoe UI Semibold"/>
        <a:ea typeface="Segoe UI Semibold"/>
        <a:cs typeface="Segoe UI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70000"/>
          </a:lnSpc>
          <a:spcBef>
            <a:spcPts val="0"/>
          </a:spcBef>
          <a:spcAft>
            <a:spcPts val="0"/>
          </a:spcAft>
          <a:buClrTx/>
          <a:buSzTx/>
          <a:buFontTx/>
          <a:buNone/>
          <a:tabLst/>
          <a:defRPr kumimoji="0" sz="11200" b="0" i="0" u="none" strike="noStrike" cap="none" spc="-224" normalizeH="0" baseline="0">
            <a:ln>
              <a:noFill/>
            </a:ln>
            <a:solidFill>
              <a:srgbClr val="FFFFFF"/>
            </a:solidFill>
            <a:effectLst/>
            <a:uFillTx/>
            <a:latin typeface="+mn-lt"/>
            <a:ea typeface="+mn-ea"/>
            <a:cs typeface="+mn-cs"/>
            <a:sym typeface="Segoe UI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 Ignite" id="{69F892DB-77B0-A34A-A732-FD97D4E2F53D}" vid="{8197B14A-AA05-9847-A67E-6E1078E0F403}"/>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C5440DF00361458231CD93B84B4EBD" ma:contentTypeVersion="15" ma:contentTypeDescription="Create a new document." ma:contentTypeScope="" ma:versionID="76dcc76f583e995c2b707a9627c01dd3">
  <xsd:schema xmlns:xsd="http://www.w3.org/2001/XMLSchema" xmlns:xs="http://www.w3.org/2001/XMLSchema" xmlns:p="http://schemas.microsoft.com/office/2006/metadata/properties" xmlns:ns1="http://schemas.microsoft.com/sharepoint/v3" xmlns:ns2="32920a28-a2a2-424f-9212-a42fc62de534" xmlns:ns3="a446482e-8c04-4f10-91f4-5d651528d8f6" targetNamespace="http://schemas.microsoft.com/office/2006/metadata/properties" ma:root="true" ma:fieldsID="d20c7831cf78a95559e0d8abe898fc27" ns1:_="" ns2:_="" ns3:_="">
    <xsd:import namespace="http://schemas.microsoft.com/sharepoint/v3"/>
    <xsd:import namespace="32920a28-a2a2-424f-9212-a42fc62de534"/>
    <xsd:import namespace="a446482e-8c04-4f10-91f4-5d651528d8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920a28-a2a2-424f-9212-a42fc62de53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6482e-8c04-4f10-91f4-5d651528d8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446482e-8c04-4f10-91f4-5d651528d8f6">
      <UserInfo>
        <DisplayName>Jessica Harbin (BRIDGE PARTNERS LLC)</DisplayName>
        <AccountId>80</AccountId>
        <AccountType/>
      </UserInfo>
    </SharedWithUsers>
    <MediaServiceKeyPoints xmlns="32920a28-a2a2-424f-9212-a42fc62de534"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D5F3F2-4FDF-45D0-9CCD-1C41D4C5F4EE}"/>
</file>

<file path=customXml/itemProps2.xml><?xml version="1.0" encoding="utf-8"?>
<ds:datastoreItem xmlns:ds="http://schemas.openxmlformats.org/officeDocument/2006/customXml" ds:itemID="{6B6FA06D-DA79-41E3-989C-44B8E143E50E}">
  <ds:schemaRefs>
    <ds:schemaRef ds:uri="c01e68ff-ba35-4d49-95e5-a716800ab2f9"/>
    <ds:schemaRef ds:uri="d33f47d4-3353-4c47-93a7-37f1bba64d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8c7c6d36-a165-4e76-ab0d-29282b64d3c9"/>
  </ds:schemaRefs>
</ds:datastoreItem>
</file>

<file path=customXml/itemProps3.xml><?xml version="1.0" encoding="utf-8"?>
<ds:datastoreItem xmlns:ds="http://schemas.openxmlformats.org/officeDocument/2006/customXml" ds:itemID="{D33158D9-87A7-4EDD-A5FF-F19D0466573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4950</TotalTime>
  <Words>15624</Words>
  <Application>Microsoft Office PowerPoint</Application>
  <PresentationFormat>Widescreen</PresentationFormat>
  <Paragraphs>1731</Paragraphs>
  <Slides>75</Slides>
  <Notes>74</Notes>
  <HiddenSlides>0</HiddenSlides>
  <MMClips>2</MMClips>
  <ScaleCrop>false</ScaleCrop>
  <HeadingPairs>
    <vt:vector size="8" baseType="variant">
      <vt:variant>
        <vt:lpstr>Fonts Used</vt:lpstr>
      </vt:variant>
      <vt:variant>
        <vt:i4>20</vt:i4>
      </vt:variant>
      <vt:variant>
        <vt:lpstr>Theme</vt:lpstr>
      </vt:variant>
      <vt:variant>
        <vt:i4>23</vt:i4>
      </vt:variant>
      <vt:variant>
        <vt:lpstr>Embedded OLE Servers</vt:lpstr>
      </vt:variant>
      <vt:variant>
        <vt:i4>1</vt:i4>
      </vt:variant>
      <vt:variant>
        <vt:lpstr>Slide Titles</vt:lpstr>
      </vt:variant>
      <vt:variant>
        <vt:i4>75</vt:i4>
      </vt:variant>
    </vt:vector>
  </HeadingPairs>
  <TitlesOfParts>
    <vt:vector size="119" baseType="lpstr">
      <vt:lpstr>Arial</vt:lpstr>
      <vt:lpstr>Barlow</vt:lpstr>
      <vt:lpstr>Calibri</vt:lpstr>
      <vt:lpstr>Calibri Light</vt:lpstr>
      <vt:lpstr>Consolas</vt:lpstr>
      <vt:lpstr>Helvetica Neue Medium</vt:lpstr>
      <vt:lpstr>Myriad Pro</vt:lpstr>
      <vt:lpstr>Roboto</vt:lpstr>
      <vt:lpstr>Segoe Semibold</vt:lpstr>
      <vt:lpstr>Segoe UI</vt:lpstr>
      <vt:lpstr>Segoe UI (Body)</vt:lpstr>
      <vt:lpstr>Segoe UI Light</vt:lpstr>
      <vt:lpstr>Segoe UI Light (Headings)</vt:lpstr>
      <vt:lpstr>Segoe UI Semibold</vt:lpstr>
      <vt:lpstr>Segoe UI Semibold (Headings)</vt:lpstr>
      <vt:lpstr>Segoe UI Semilight</vt:lpstr>
      <vt:lpstr>Symbol</vt:lpstr>
      <vt:lpstr>Times</vt:lpstr>
      <vt:lpstr>Times New Roman</vt:lpstr>
      <vt:lpstr>Wingdings</vt:lpstr>
      <vt:lpstr>Azure 1 template</vt:lpstr>
      <vt:lpstr>Black Template</vt:lpstr>
      <vt:lpstr>IoT Summit</vt:lpstr>
      <vt:lpstr>1_Black Template</vt:lpstr>
      <vt:lpstr>1_Azure 1</vt:lpstr>
      <vt:lpstr>Microsoft_Learn_White_Template</vt:lpstr>
      <vt:lpstr>2_Black Template</vt:lpstr>
      <vt:lpstr>1.Grey</vt:lpstr>
      <vt:lpstr>Azure 1</vt:lpstr>
      <vt:lpstr>TR18_BO_CT_Template_16x9</vt:lpstr>
      <vt:lpstr>5-50203_Microsoft_Ignite_Template</vt:lpstr>
      <vt:lpstr>2_Azure 1</vt:lpstr>
      <vt:lpstr>3_Azure 1</vt:lpstr>
      <vt:lpstr>1_WHITE TEMPLATE</vt:lpstr>
      <vt:lpstr>9-51120_Microsoft_Ready_Template_Light</vt:lpstr>
      <vt:lpstr>2_WHITE TEMPLATE</vt:lpstr>
      <vt:lpstr>1_9-51120_Microsoft_Ready_Template_Light</vt:lpstr>
      <vt:lpstr>4_Azure 1</vt:lpstr>
      <vt:lpstr>5_Azure 1</vt:lpstr>
      <vt:lpstr>1_Dynamics 365</vt:lpstr>
      <vt:lpstr>2_9-51120_Microsoft_Ready_Template_Light</vt:lpstr>
      <vt:lpstr>2. Blue</vt:lpstr>
      <vt:lpstr>Office Theme</vt:lpstr>
      <vt:lpstr>think-cell Slide</vt:lpstr>
      <vt:lpstr>PowerPoint Presentation</vt:lpstr>
      <vt:lpstr>Build end to end IoT Solutions</vt:lpstr>
      <vt:lpstr>Agenda</vt:lpstr>
      <vt:lpstr>IoT Solution Architecture</vt:lpstr>
      <vt:lpstr>PowerPoint Presentation</vt:lpstr>
      <vt:lpstr>IoT data overview</vt:lpstr>
      <vt:lpstr>The nature of IoT Data</vt:lpstr>
      <vt:lpstr>Using IoT as an operational Data Source</vt:lpstr>
      <vt:lpstr>Integrating IoT data</vt:lpstr>
      <vt:lpstr>PowerPoint Presentation</vt:lpstr>
      <vt:lpstr>PowerPoint Presentation</vt:lpstr>
      <vt:lpstr>Using IoT as an operational Data Source</vt:lpstr>
      <vt:lpstr>Azure Stream Analytics: Fully Managed PaaS offering for real-time analytics </vt:lpstr>
      <vt:lpstr>Insights and Actions from IoT data</vt:lpstr>
      <vt:lpstr>Augment your existing reports with IoT Data</vt:lpstr>
      <vt:lpstr>Augment your existing reports with IoT Data</vt:lpstr>
      <vt:lpstr>PowerPoint Presentation</vt:lpstr>
      <vt:lpstr>Using IoT as an operational Data Source</vt:lpstr>
      <vt:lpstr>Using IoT as an operational Data Source</vt:lpstr>
      <vt:lpstr>Using IoT as an operational Data Source</vt:lpstr>
      <vt:lpstr>Augment your existing dashboards with realtime IoT Data</vt:lpstr>
      <vt:lpstr>Using IoT as an operational Data Source</vt:lpstr>
      <vt:lpstr>Demo: Identify anomalies by routing data via IoT Hub to a built-in ML model in Azure Stream Analytics  </vt:lpstr>
      <vt:lpstr>Realtime actions with Logic App</vt:lpstr>
      <vt:lpstr>IoT empowers immediate action</vt:lpstr>
      <vt:lpstr>Using IoT as an operational Data Source</vt:lpstr>
      <vt:lpstr>Going further with IoT Edge and SQL Edge</vt:lpstr>
      <vt:lpstr>Time Series Insights  Collect, store, model and visualize timeseries and historical data </vt:lpstr>
      <vt:lpstr>Azure Time Series Insights (TSI)</vt:lpstr>
      <vt:lpstr>Turn insight into action with an end-to-end analytics platform</vt:lpstr>
      <vt:lpstr>PowerPoint Presentation</vt:lpstr>
      <vt:lpstr>PowerPoint Presentation</vt:lpstr>
      <vt:lpstr>PowerPoint Presentation</vt:lpstr>
      <vt:lpstr>PowerPoint Presentation</vt:lpstr>
      <vt:lpstr>PowerPoint Presentation</vt:lpstr>
      <vt:lpstr>PowerPoint Presentation</vt:lpstr>
      <vt:lpstr>Data exploration and anomaly detection</vt:lpstr>
      <vt:lpstr>Demo: Time Series Insights Walkthrough</vt:lpstr>
      <vt:lpstr>Resources</vt:lpstr>
      <vt:lpstr>PowerPoint Presentation</vt:lpstr>
      <vt:lpstr>PowerPoint Presentation</vt:lpstr>
      <vt:lpstr>Live Q&amp;A  Thank you!  IoT Arch Reference: https://aka.ms/iotrefarchitecture Azure Account Signup: https://aka.ms/get-started-azure-2021 Azure IoT Central: https://apps.azureiotcentral.com/myapps Cloud Skills Challenge: https://aka.ms/30DaysCSC/IoT  MS Learn: https://aka.ms/mslearniot MSFT IoT Developer Video Channel: https://aka.ms/msiotdevs IoT Tech Community: https://aka.ms/iottechcommunity Azure IoT Docs: https://docs.microsoft.com/en-us/azure/iot-fundamentals/   </vt:lpstr>
      <vt:lpstr>We would love to hear from you!  Would you please tell the Azure IoT engineering team about your development processes and tools? By completing this very short (&lt;4 minute) survey?  http://aka.ms/EmbeddedDevResearch</vt:lpstr>
      <vt:lpstr>Develop with choice</vt:lpstr>
      <vt:lpstr>PowerPoint Presentation</vt:lpstr>
      <vt:lpstr>Biggest challenges with devices</vt:lpstr>
      <vt:lpstr>IoT Device Management Lifecycle</vt:lpstr>
      <vt:lpstr>Why provisioning is hard today?</vt:lpstr>
      <vt:lpstr>Device Provisioning Service (DPS) brief feature overview</vt:lpstr>
      <vt:lpstr>A Selection of Scenarios</vt:lpstr>
      <vt:lpstr>What is Provisioning?</vt:lpstr>
      <vt:lpstr>Provision Challenges</vt:lpstr>
      <vt:lpstr>IoT Hub Device Provisioning Service</vt:lpstr>
      <vt:lpstr>Provisioning with IoT Hub Device Provisioning Service</vt:lpstr>
      <vt:lpstr>Re-Provisioning at Scale</vt:lpstr>
      <vt:lpstr>IoT Hub &amp; Device Provisioning Service Support </vt:lpstr>
      <vt:lpstr>Simplifying IoT with developer tools</vt:lpstr>
      <vt:lpstr>Demo: Cheese Cave  Provisioning devices to monitor and control temperature &amp; humidity</vt:lpstr>
      <vt:lpstr>Your options for building IoT solutions</vt:lpstr>
      <vt:lpstr>IoT Solution Architecture</vt:lpstr>
      <vt:lpstr>PowerPoint Presentation</vt:lpstr>
      <vt:lpstr>Communication protocols</vt:lpstr>
      <vt:lpstr>PowerPoint Presentation</vt:lpstr>
      <vt:lpstr>Our story for Embedded</vt:lpstr>
      <vt:lpstr>IoT Data: Azure IoT Smart Factory Architecture Scenario</vt:lpstr>
      <vt:lpstr>Azure IoT Hub Message</vt:lpstr>
      <vt:lpstr>Device Twin</vt:lpstr>
      <vt:lpstr>Cloud-to-device communications</vt:lpstr>
      <vt:lpstr>Azure IoT Hub Messaging Routing and Partitioning</vt:lpstr>
      <vt:lpstr>IoT Hub Message Routing and Message Enrichments</vt:lpstr>
      <vt:lpstr>Serverless Integration</vt:lpstr>
      <vt:lpstr>NEW: Device Update  for IoT Hub</vt:lpstr>
      <vt:lpstr>Device Update for IoT Hub Robust features  for every IoT ecosystem</vt:lpstr>
      <vt:lpstr>How Device Update for IoT Hub  works in the real world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Kennedy</dc:creator>
  <cp:lastModifiedBy>Pamela Cortez</cp:lastModifiedBy>
  <cp:revision>127</cp:revision>
  <dcterms:created xsi:type="dcterms:W3CDTF">2020-09-22T18:25:46Z</dcterms:created>
  <dcterms:modified xsi:type="dcterms:W3CDTF">2021-03-29T23:16:23Z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2020-09-22T18:25:46Z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0e288a68-516b-4f89-9aa9-0b1cc8750d82</vt:lpwstr>
  </property>
  <property fmtid="{D5CDD505-2E9C-101B-9397-08002B2CF9AE}" pid="8" name="MSIP_Label_f42aa342-8706-4288-bd11-ebb85995028c_ContentBits">
    <vt:lpwstr>0</vt:lpwstr>
  </property>
  <property fmtid="{D5CDD505-2E9C-101B-9397-08002B2CF9AE}" pid="9" name="ContentTypeId">
    <vt:lpwstr>0x010100F1C5440DF00361458231CD93B84B4EBD</vt:lpwstr>
  </property>
</Properties>
</file>